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62" r:id="rId4"/>
    <p:sldId id="257" r:id="rId5"/>
    <p:sldId id="261" r:id="rId6"/>
    <p:sldId id="271" r:id="rId7"/>
    <p:sldId id="258" r:id="rId8"/>
    <p:sldId id="259" r:id="rId9"/>
    <p:sldId id="260" r:id="rId10"/>
    <p:sldId id="264" r:id="rId11"/>
    <p:sldId id="263" r:id="rId12"/>
    <p:sldId id="265" r:id="rId13"/>
    <p:sldId id="272" r:id="rId14"/>
    <p:sldId id="266" r:id="rId15"/>
    <p:sldId id="267" r:id="rId16"/>
    <p:sldId id="268" r:id="rId17"/>
    <p:sldId id="269" r:id="rId18"/>
    <p:sldId id="270" r:id="rId19"/>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5D3884-B76A-03BC-FE07-5A2BA0708EC6}" v="84" dt="2020-11-10T01:49:14.883"/>
    <p1510:client id="{A2041403-CCEA-32BB-E0A5-E0190627EAA3}" v="123" dt="2020-11-09T23:33:04.385"/>
    <p1510:client id="{A38289F2-C849-1073-4583-2EFBD9D3203C}" v="2" dt="2020-11-09T23:22:23.818"/>
    <p1510:client id="{A667DFA0-C25A-43CE-D690-6CA00CB9C1A6}" v="761" dt="2020-11-09T22:13:11.250"/>
    <p1510:client id="{D55906E0-52CB-CDC2-D460-EEDE0684BDDF}" v="11" dt="2020-11-10T06:50:05.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47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311760" y="1152360"/>
            <a:ext cx="951480" cy="162900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311760" y="2936520"/>
            <a:ext cx="95148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311760" y="2936520"/>
            <a:ext cx="464040" cy="162900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7995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311760" y="1152360"/>
            <a:ext cx="306000" cy="162900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633600" y="1152360"/>
            <a:ext cx="306000" cy="162900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955080" y="1152360"/>
            <a:ext cx="306000" cy="162900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311760" y="2936520"/>
            <a:ext cx="306000" cy="162900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633600" y="2936520"/>
            <a:ext cx="306000" cy="162900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955080" y="2936520"/>
            <a:ext cx="30600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42" name="PlaceHolder 2"/>
          <p:cNvSpPr>
            <a:spLocks noGrp="1"/>
          </p:cNvSpPr>
          <p:nvPr>
            <p:ph type="subTitle"/>
          </p:nvPr>
        </p:nvSpPr>
        <p:spPr>
          <a:xfrm>
            <a:off x="311760" y="1152360"/>
            <a:ext cx="951480" cy="3415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44" name="PlaceHolder 2"/>
          <p:cNvSpPr>
            <a:spLocks noGrp="1"/>
          </p:cNvSpPr>
          <p:nvPr>
            <p:ph type="body"/>
          </p:nvPr>
        </p:nvSpPr>
        <p:spPr>
          <a:xfrm>
            <a:off x="311760" y="1152360"/>
            <a:ext cx="951480" cy="34153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46" name="PlaceHolder 2"/>
          <p:cNvSpPr>
            <a:spLocks noGrp="1"/>
          </p:cNvSpPr>
          <p:nvPr>
            <p:ph type="body"/>
          </p:nvPr>
        </p:nvSpPr>
        <p:spPr>
          <a:xfrm>
            <a:off x="311760" y="1152360"/>
            <a:ext cx="464040" cy="3415320"/>
          </a:xfrm>
          <a:prstGeom prst="rect">
            <a:avLst/>
          </a:prstGeom>
        </p:spPr>
        <p:txBody>
          <a:bodyPr lIns="0" tIns="0" rIns="0" bIns="0">
            <a:normAutofit/>
          </a:bodyPr>
          <a:lstStyle/>
          <a:p>
            <a:endParaRPr lang="en-US" sz="3200" b="0" strike="noStrike" spc="-1">
              <a:latin typeface="Arial"/>
            </a:endParaRPr>
          </a:p>
        </p:txBody>
      </p:sp>
      <p:sp>
        <p:nvSpPr>
          <p:cNvPr id="47" name="PlaceHolder 3"/>
          <p:cNvSpPr>
            <a:spLocks noGrp="1"/>
          </p:cNvSpPr>
          <p:nvPr>
            <p:ph type="body"/>
          </p:nvPr>
        </p:nvSpPr>
        <p:spPr>
          <a:xfrm>
            <a:off x="799560" y="1152360"/>
            <a:ext cx="464040" cy="34153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311760" y="418320"/>
            <a:ext cx="8519400" cy="2898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799560" y="1152360"/>
            <a:ext cx="464040" cy="3415320"/>
          </a:xfrm>
          <a:prstGeom prst="rect">
            <a:avLst/>
          </a:prstGeom>
        </p:spPr>
        <p:txBody>
          <a:bodyPr lIns="0" tIns="0" rIns="0" bIns="0">
            <a:normAutofit/>
          </a:bodyPr>
          <a:lstStyle/>
          <a:p>
            <a:endParaRPr lang="en-US" sz="3200" b="0" strike="noStrike" spc="-1">
              <a:latin typeface="Arial"/>
            </a:endParaRPr>
          </a:p>
        </p:txBody>
      </p:sp>
      <p:sp>
        <p:nvSpPr>
          <p:cNvPr id="53" name="PlaceHolder 4"/>
          <p:cNvSpPr>
            <a:spLocks noGrp="1"/>
          </p:cNvSpPr>
          <p:nvPr>
            <p:ph type="body"/>
          </p:nvPr>
        </p:nvSpPr>
        <p:spPr>
          <a:xfrm>
            <a:off x="3117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311760" y="1152360"/>
            <a:ext cx="951480" cy="34153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55" name="PlaceHolder 2"/>
          <p:cNvSpPr>
            <a:spLocks noGrp="1"/>
          </p:cNvSpPr>
          <p:nvPr>
            <p:ph type="body"/>
          </p:nvPr>
        </p:nvSpPr>
        <p:spPr>
          <a:xfrm>
            <a:off x="311760" y="1152360"/>
            <a:ext cx="464040" cy="3415320"/>
          </a:xfrm>
          <a:prstGeom prst="rect">
            <a:avLst/>
          </a:prstGeom>
        </p:spPr>
        <p:txBody>
          <a:bodyPr lIns="0" tIns="0" rIns="0" bIns="0">
            <a:normAutofit/>
          </a:bodyPr>
          <a:lstStyle/>
          <a:p>
            <a:endParaRPr lang="en-US" sz="3200" b="0" strike="noStrike" spc="-1">
              <a:latin typeface="Arial"/>
            </a:endParaRPr>
          </a:p>
        </p:txBody>
      </p:sp>
      <p:sp>
        <p:nvSpPr>
          <p:cNvPr id="56"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57" name="PlaceHolder 4"/>
          <p:cNvSpPr>
            <a:spLocks noGrp="1"/>
          </p:cNvSpPr>
          <p:nvPr>
            <p:ph type="body"/>
          </p:nvPr>
        </p:nvSpPr>
        <p:spPr>
          <a:xfrm>
            <a:off x="7995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59"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60"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61" name="PlaceHolder 4"/>
          <p:cNvSpPr>
            <a:spLocks noGrp="1"/>
          </p:cNvSpPr>
          <p:nvPr>
            <p:ph type="body"/>
          </p:nvPr>
        </p:nvSpPr>
        <p:spPr>
          <a:xfrm>
            <a:off x="311760" y="2936520"/>
            <a:ext cx="95148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63" name="PlaceHolder 2"/>
          <p:cNvSpPr>
            <a:spLocks noGrp="1"/>
          </p:cNvSpPr>
          <p:nvPr>
            <p:ph type="body"/>
          </p:nvPr>
        </p:nvSpPr>
        <p:spPr>
          <a:xfrm>
            <a:off x="311760" y="1152360"/>
            <a:ext cx="951480" cy="1629000"/>
          </a:xfrm>
          <a:prstGeom prst="rect">
            <a:avLst/>
          </a:prstGeom>
        </p:spPr>
        <p:txBody>
          <a:bodyPr lIns="0" tIns="0" rIns="0" bIns="0">
            <a:normAutofit/>
          </a:bodyPr>
          <a:lstStyle/>
          <a:p>
            <a:endParaRPr lang="en-US" sz="3200" b="0" strike="noStrike" spc="-1">
              <a:latin typeface="Arial"/>
            </a:endParaRPr>
          </a:p>
        </p:txBody>
      </p:sp>
      <p:sp>
        <p:nvSpPr>
          <p:cNvPr id="64" name="PlaceHolder 3"/>
          <p:cNvSpPr>
            <a:spLocks noGrp="1"/>
          </p:cNvSpPr>
          <p:nvPr>
            <p:ph type="body"/>
          </p:nvPr>
        </p:nvSpPr>
        <p:spPr>
          <a:xfrm>
            <a:off x="311760" y="2936520"/>
            <a:ext cx="95148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66"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311760" y="2936520"/>
            <a:ext cx="464040" cy="1629000"/>
          </a:xfrm>
          <a:prstGeom prst="rect">
            <a:avLst/>
          </a:prstGeom>
        </p:spPr>
        <p:txBody>
          <a:bodyPr lIns="0" tIns="0" rIns="0" bIns="0">
            <a:normAutofit/>
          </a:bodyPr>
          <a:lstStyle/>
          <a:p>
            <a:endParaRPr lang="en-US" sz="3200" b="0" strike="noStrike" spc="-1">
              <a:latin typeface="Arial"/>
            </a:endParaRPr>
          </a:p>
        </p:txBody>
      </p:sp>
      <p:sp>
        <p:nvSpPr>
          <p:cNvPr id="69" name="PlaceHolder 5"/>
          <p:cNvSpPr>
            <a:spLocks noGrp="1"/>
          </p:cNvSpPr>
          <p:nvPr>
            <p:ph type="body"/>
          </p:nvPr>
        </p:nvSpPr>
        <p:spPr>
          <a:xfrm>
            <a:off x="7995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311760" y="1152360"/>
            <a:ext cx="306000" cy="162900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633600" y="1152360"/>
            <a:ext cx="306000" cy="162900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955080" y="1152360"/>
            <a:ext cx="306000" cy="162900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311760" y="2936520"/>
            <a:ext cx="306000" cy="1629000"/>
          </a:xfrm>
          <a:prstGeom prst="rect">
            <a:avLst/>
          </a:prstGeom>
        </p:spPr>
        <p:txBody>
          <a:bodyPr lIns="0" tIns="0" rIns="0" bIns="0">
            <a:normAutofit/>
          </a:bodyPr>
          <a:lstStyle/>
          <a:p>
            <a:endParaRPr lang="en-US" sz="3200" b="0" strike="noStrike" spc="-1">
              <a:latin typeface="Arial"/>
            </a:endParaRPr>
          </a:p>
        </p:txBody>
      </p:sp>
      <p:sp>
        <p:nvSpPr>
          <p:cNvPr id="75" name="PlaceHolder 6"/>
          <p:cNvSpPr>
            <a:spLocks noGrp="1"/>
          </p:cNvSpPr>
          <p:nvPr>
            <p:ph type="body"/>
          </p:nvPr>
        </p:nvSpPr>
        <p:spPr>
          <a:xfrm>
            <a:off x="633600" y="2936520"/>
            <a:ext cx="306000" cy="1629000"/>
          </a:xfrm>
          <a:prstGeom prst="rect">
            <a:avLst/>
          </a:prstGeom>
        </p:spPr>
        <p:txBody>
          <a:bodyPr lIns="0" tIns="0" rIns="0" bIns="0">
            <a:normAutofit/>
          </a:bodyPr>
          <a:lstStyle/>
          <a:p>
            <a:endParaRPr lang="en-US" sz="3200" b="0" strike="noStrike" spc="-1">
              <a:latin typeface="Arial"/>
            </a:endParaRPr>
          </a:p>
        </p:txBody>
      </p:sp>
      <p:sp>
        <p:nvSpPr>
          <p:cNvPr id="76" name="PlaceHolder 7"/>
          <p:cNvSpPr>
            <a:spLocks noGrp="1"/>
          </p:cNvSpPr>
          <p:nvPr>
            <p:ph type="body"/>
          </p:nvPr>
        </p:nvSpPr>
        <p:spPr>
          <a:xfrm>
            <a:off x="955080" y="2936520"/>
            <a:ext cx="30600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311760" y="1152360"/>
            <a:ext cx="951480" cy="34153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311760" y="1152360"/>
            <a:ext cx="464040" cy="341532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799560" y="1152360"/>
            <a:ext cx="464040" cy="34153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311760" y="418320"/>
            <a:ext cx="8519400" cy="28983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799560" y="1152360"/>
            <a:ext cx="464040" cy="341532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3117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311760" y="1152360"/>
            <a:ext cx="464040" cy="341532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799560" y="2936520"/>
            <a:ext cx="46404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18320"/>
            <a:ext cx="8519400" cy="62532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311760" y="1152360"/>
            <a:ext cx="464040" cy="162900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799560" y="1152360"/>
            <a:ext cx="464040" cy="162900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311760" y="2936520"/>
            <a:ext cx="951480" cy="16290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18320"/>
            <a:ext cx="8519400" cy="62496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311760" y="1152360"/>
            <a:ext cx="1950840" cy="34153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18320"/>
            <a:ext cx="8519400" cy="624960"/>
          </a:xfrm>
          <a:prstGeom prst="rect">
            <a:avLst/>
          </a:prstGeom>
        </p:spPr>
        <p:txBody>
          <a:bodyPr lIns="0" tIns="0" rIns="0" bIns="0" anchor="ctr"/>
          <a:lstStyle/>
          <a:p>
            <a:r>
              <a:rPr lang="en-US" sz="1800" b="0" strike="noStrike" spc="-1">
                <a:latin typeface="Arial"/>
              </a:rPr>
              <a:t>Click to edit the title text format</a:t>
            </a:r>
          </a:p>
        </p:txBody>
      </p:sp>
      <p:sp>
        <p:nvSpPr>
          <p:cNvPr id="39" name="PlaceHolder 2"/>
          <p:cNvSpPr>
            <a:spLocks noGrp="1"/>
          </p:cNvSpPr>
          <p:nvPr>
            <p:ph type="body"/>
          </p:nvPr>
        </p:nvSpPr>
        <p:spPr>
          <a:xfrm>
            <a:off x="311760" y="1152360"/>
            <a:ext cx="951480" cy="34153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40" name="PlaceHolder 3"/>
          <p:cNvSpPr>
            <a:spLocks noGrp="1"/>
          </p:cNvSpPr>
          <p:nvPr>
            <p:ph type="body"/>
          </p:nvPr>
        </p:nvSpPr>
        <p:spPr>
          <a:xfrm>
            <a:off x="1311480" y="1152360"/>
            <a:ext cx="951480" cy="34153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CustomShape 1"/>
          <p:cNvSpPr/>
          <p:nvPr/>
        </p:nvSpPr>
        <p:spPr>
          <a:xfrm>
            <a:off x="311760" y="744480"/>
            <a:ext cx="8519400" cy="205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5200" b="0" strike="noStrike" spc="-1" dirty="0">
                <a:solidFill>
                  <a:srgbClr val="000000"/>
                </a:solidFill>
                <a:latin typeface="Arial"/>
                <a:ea typeface="Arial"/>
              </a:rPr>
              <a:t>CS 6476 Project </a:t>
            </a:r>
            <a:r>
              <a:rPr lang="en-US" sz="5200" spc="-1" dirty="0">
                <a:solidFill>
                  <a:srgbClr val="000000"/>
                </a:solidFill>
                <a:latin typeface="Arial"/>
                <a:ea typeface="Arial"/>
              </a:rPr>
              <a:t>5</a:t>
            </a:r>
            <a:endParaRPr lang="en-US" sz="5200" b="0" strike="noStrike" spc="-1" dirty="0">
              <a:latin typeface="Arial"/>
            </a:endParaRPr>
          </a:p>
        </p:txBody>
      </p:sp>
      <p:sp>
        <p:nvSpPr>
          <p:cNvPr id="78" name="CustomShape 2"/>
          <p:cNvSpPr/>
          <p:nvPr/>
        </p:nvSpPr>
        <p:spPr>
          <a:xfrm>
            <a:off x="-126390" y="2891430"/>
            <a:ext cx="8519400" cy="7916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800" b="0" strike="noStrike" spc="-1" dirty="0" smtClean="0">
                <a:solidFill>
                  <a:srgbClr val="595959"/>
                </a:solidFill>
                <a:latin typeface="Arial"/>
                <a:ea typeface="Arial"/>
              </a:rPr>
              <a:t>Karan Sarkar</a:t>
            </a:r>
            <a:endParaRPr lang="en-US" sz="2800" b="0" strike="noStrike" spc="-1" dirty="0">
              <a:latin typeface="Arial"/>
            </a:endParaRPr>
          </a:p>
          <a:p>
            <a:pPr algn="ctr">
              <a:lnSpc>
                <a:spcPct val="100000"/>
              </a:lnSpc>
            </a:pPr>
            <a:r>
              <a:rPr lang="en-US" sz="2800" b="0" strike="noStrike" spc="-1" dirty="0" smtClean="0">
                <a:solidFill>
                  <a:srgbClr val="595959"/>
                </a:solidFill>
                <a:latin typeface="Arial"/>
                <a:ea typeface="Arial"/>
              </a:rPr>
              <a:t>ksarkar9@gatech.edu</a:t>
            </a:r>
            <a:endParaRPr lang="en-US" sz="2800" b="0" strike="noStrike" spc="-1" dirty="0">
              <a:latin typeface="Arial"/>
            </a:endParaRPr>
          </a:p>
          <a:p>
            <a:pPr algn="ctr">
              <a:lnSpc>
                <a:spcPct val="100000"/>
              </a:lnSpc>
            </a:pPr>
            <a:r>
              <a:rPr lang="en-US" sz="2800" b="0" strike="noStrike" spc="-1" dirty="0" smtClean="0">
                <a:solidFill>
                  <a:srgbClr val="595959"/>
                </a:solidFill>
                <a:latin typeface="Arial"/>
                <a:ea typeface="Arial"/>
              </a:rPr>
              <a:t>903569592</a:t>
            </a:r>
            <a:endParaRPr lang="en-US" sz="2800" b="0" strike="noStrike" spc="-1" dirty="0">
              <a:latin typeface="Arial"/>
            </a:endParaRPr>
          </a:p>
          <a:p>
            <a:pPr algn="ctr">
              <a:lnSpc>
                <a:spcPct val="100000"/>
              </a:lnSpc>
            </a:pP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a:t>
            </a:r>
            <a:r>
              <a:rPr lang="en-US" sz="1400" b="1" spc="-1" dirty="0">
                <a:solidFill>
                  <a:srgbClr val="595959"/>
                </a:solidFill>
                <a:latin typeface="Arial"/>
                <a:ea typeface="Arial"/>
              </a:rPr>
              <a:t>3</a:t>
            </a:r>
            <a:r>
              <a:rPr lang="en-US" sz="1400" b="1" strike="noStrike" spc="-1" dirty="0">
                <a:solidFill>
                  <a:srgbClr val="595959"/>
                </a:solidFill>
                <a:latin typeface="Arial"/>
                <a:ea typeface="Arial"/>
              </a:rPr>
              <a:t>:</a:t>
            </a:r>
            <a:r>
              <a:rPr lang="en-US" sz="1400" b="1" spc="-1" dirty="0">
                <a:solidFill>
                  <a:srgbClr val="595959"/>
                </a:solidFill>
                <a:latin typeface="Arial"/>
                <a:ea typeface="Arial"/>
              </a:rPr>
              <a:t> </a:t>
            </a:r>
            <a:r>
              <a:rPr lang="en-US" sz="1400" b="1" spc="-1" dirty="0">
                <a:solidFill>
                  <a:srgbClr val="595959"/>
                </a:solidFill>
                <a:ea typeface="Arial"/>
              </a:rPr>
              <a:t>(3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r>
              <a:rPr lang="en-US" sz="1400" b="0" strike="noStrike" spc="-1" dirty="0" smtClean="0">
                <a:latin typeface="Arial"/>
              </a:rPr>
              <a:t>I want to be able to detect whether someone is sleeping or not based on their pose. This way we can monitor sleep easily.</a:t>
            </a: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36791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If you are going to do a pose detection project, what kind of pose do you want to detect and explain why these pose are important for you.</a:t>
            </a:r>
            <a:endParaRPr lang="en-US" dirty="0"/>
          </a:p>
        </p:txBody>
      </p:sp>
    </p:spTree>
    <p:extLst>
      <p:ext uri="{BB962C8B-B14F-4D97-AF65-F5344CB8AC3E}">
        <p14:creationId xmlns:p14="http://schemas.microsoft.com/office/powerpoint/2010/main" val="30576851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a:t>
            </a:r>
            <a:r>
              <a:rPr lang="en-US" sz="1400" b="1" spc="-1" dirty="0">
                <a:solidFill>
                  <a:srgbClr val="595959"/>
                </a:solidFill>
                <a:latin typeface="Arial"/>
                <a:ea typeface="Arial"/>
              </a:rPr>
              <a:t>3</a:t>
            </a:r>
            <a:r>
              <a:rPr lang="en-US" sz="1400" b="1" spc="-1" dirty="0">
                <a:solidFill>
                  <a:srgbClr val="595959"/>
                </a:solidFill>
                <a:ea typeface="Arial"/>
              </a:rPr>
              <a:t>: (6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r>
              <a:rPr lang="en-US" sz="1400" spc="-1" dirty="0" smtClean="0"/>
              <a:t>First, using </a:t>
            </a:r>
            <a:r>
              <a:rPr lang="en-US" sz="1400" spc="-1" dirty="0"/>
              <a:t>a detector, this pipeline first locates the pose region-of-interest (ROI) within the frame. </a:t>
            </a:r>
            <a:r>
              <a:rPr lang="en-US" sz="1400" spc="-1" dirty="0" smtClean="0"/>
              <a:t>Second, the </a:t>
            </a:r>
            <a:r>
              <a:rPr lang="en-US" sz="1400" spc="-1" dirty="0"/>
              <a:t>tracker subsequently predicts all 33 pose </a:t>
            </a:r>
            <a:r>
              <a:rPr lang="en-US" sz="1400" spc="-1" dirty="0" err="1"/>
              <a:t>keypoints</a:t>
            </a:r>
            <a:r>
              <a:rPr lang="en-US" sz="1400" spc="-1" dirty="0"/>
              <a:t> from this ROI.</a:t>
            </a: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42554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What are the two main steps associated with pose detection used in </a:t>
            </a:r>
            <a:r>
              <a:rPr lang="en-US" sz="1400" spc="-1" dirty="0" err="1">
                <a:solidFill>
                  <a:srgbClr val="000000"/>
                </a:solidFill>
                <a:latin typeface="Arial"/>
              </a:rPr>
              <a:t>mediapipe</a:t>
            </a:r>
            <a:r>
              <a:rPr lang="en-US" sz="1400" spc="-1" dirty="0">
                <a:solidFill>
                  <a:srgbClr val="000000"/>
                </a:solidFill>
                <a:latin typeface="Arial"/>
              </a:rPr>
              <a:t> (Hints, read the blog post of </a:t>
            </a:r>
            <a:r>
              <a:rPr lang="en-US" sz="1400" spc="-1" dirty="0" err="1">
                <a:solidFill>
                  <a:srgbClr val="000000"/>
                </a:solidFill>
                <a:latin typeface="Arial"/>
              </a:rPr>
              <a:t>mediapipe's</a:t>
            </a:r>
            <a:r>
              <a:rPr lang="en-US" sz="1400" spc="-1" dirty="0">
                <a:solidFill>
                  <a:srgbClr val="000000"/>
                </a:solidFill>
                <a:latin typeface="Arial"/>
              </a:rPr>
              <a:t> pose detection)?</a:t>
            </a:r>
            <a:endParaRPr lang="en-US" dirty="0"/>
          </a:p>
        </p:txBody>
      </p:sp>
    </p:spTree>
    <p:extLst>
      <p:ext uri="{BB962C8B-B14F-4D97-AF65-F5344CB8AC3E}">
        <p14:creationId xmlns:p14="http://schemas.microsoft.com/office/powerpoint/2010/main" val="183017425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60745" y="504154"/>
            <a:ext cx="3538729" cy="5232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3:</a:t>
            </a:r>
            <a:r>
              <a:rPr lang="en-US" sz="1400" b="1" spc="-1" dirty="0">
                <a:solidFill>
                  <a:srgbClr val="595959"/>
                </a:solidFill>
                <a:latin typeface="Arial"/>
                <a:ea typeface="Arial"/>
              </a:rPr>
              <a:t> </a:t>
            </a:r>
            <a:r>
              <a:rPr lang="en-US" sz="1400" b="1" spc="-1" dirty="0">
                <a:solidFill>
                  <a:srgbClr val="595959"/>
                </a:solidFill>
                <a:ea typeface="Arial"/>
              </a:rPr>
              <a:t>(4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4" name="TextBox 1">
            <a:extLst>
              <a:ext uri="{FF2B5EF4-FFF2-40B4-BE49-F238E27FC236}">
                <a16:creationId xmlns:a16="http://schemas.microsoft.com/office/drawing/2014/main" id="{FCEB6E42-B8BA-49DB-BCC4-FA7E52AFFD5C}"/>
              </a:ext>
            </a:extLst>
          </p:cNvPr>
          <p:cNvSpPr txBox="1"/>
          <p:nvPr/>
        </p:nvSpPr>
        <p:spPr>
          <a:xfrm>
            <a:off x="360745" y="2397403"/>
            <a:ext cx="234857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Put your annotated picture after pose detection here</a:t>
            </a:r>
          </a:p>
        </p:txBody>
      </p:sp>
      <p:sp>
        <p:nvSpPr>
          <p:cNvPr id="5" name="TextBox 1">
            <a:extLst>
              <a:ext uri="{FF2B5EF4-FFF2-40B4-BE49-F238E27FC236}">
                <a16:creationId xmlns:a16="http://schemas.microsoft.com/office/drawing/2014/main" id="{F5B5863A-BA7F-405A-A953-6B263EA116D1}"/>
              </a:ext>
            </a:extLst>
          </p:cNvPr>
          <p:cNvSpPr txBox="1"/>
          <p:nvPr/>
        </p:nvSpPr>
        <p:spPr>
          <a:xfrm>
            <a:off x="4701786" y="2181959"/>
            <a:ext cx="3881775" cy="95410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Copy and paste the code you fill in “</a:t>
            </a:r>
            <a:r>
              <a:rPr lang="en-US" sz="1400" spc="-1" dirty="0" err="1">
                <a:solidFill>
                  <a:srgbClr val="000000"/>
                </a:solidFill>
                <a:latin typeface="Arial"/>
              </a:rPr>
              <a:t>hand_pose_img</a:t>
            </a:r>
            <a:r>
              <a:rPr lang="en-US" sz="1400" spc="-1" dirty="0">
                <a:solidFill>
                  <a:srgbClr val="000000"/>
                </a:solidFill>
                <a:latin typeface="Arial"/>
              </a:rPr>
              <a:t>()” in “pose_estimate.py”</a:t>
            </a:r>
          </a:p>
          <a:p>
            <a:r>
              <a:rPr lang="en-US" sz="1400" spc="-1" dirty="0">
                <a:solidFill>
                  <a:srgbClr val="000000"/>
                </a:solidFill>
                <a:latin typeface="Arial"/>
              </a:rPr>
              <a:t>Note: Only paste the code you fill. Do not add the whole function</a:t>
            </a:r>
          </a:p>
        </p:txBody>
      </p:sp>
      <p:cxnSp>
        <p:nvCxnSpPr>
          <p:cNvPr id="7" name="Conector recto 6">
            <a:extLst>
              <a:ext uri="{FF2B5EF4-FFF2-40B4-BE49-F238E27FC236}">
                <a16:creationId xmlns:a16="http://schemas.microsoft.com/office/drawing/2014/main" id="{148A0C42-EBA5-423A-9E07-A5561688041A}"/>
              </a:ext>
            </a:extLst>
          </p:cNvPr>
          <p:cNvCxnSpPr/>
          <p:nvPr/>
        </p:nvCxnSpPr>
        <p:spPr>
          <a:xfrm>
            <a:off x="4206240" y="1432741"/>
            <a:ext cx="0" cy="2613414"/>
          </a:xfrm>
          <a:prstGeom prst="line">
            <a:avLst/>
          </a:prstGeom>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2"/>
          <a:stretch>
            <a:fillRect/>
          </a:stretch>
        </p:blipFill>
        <p:spPr>
          <a:xfrm>
            <a:off x="898936" y="1482674"/>
            <a:ext cx="1781175" cy="2352675"/>
          </a:xfrm>
          <a:prstGeom prst="rect">
            <a:avLst/>
          </a:prstGeom>
        </p:spPr>
      </p:pic>
      <p:pic>
        <p:nvPicPr>
          <p:cNvPr id="3" name="Picture 2"/>
          <p:cNvPicPr>
            <a:picLocks noChangeAspect="1"/>
          </p:cNvPicPr>
          <p:nvPr/>
        </p:nvPicPr>
        <p:blipFill>
          <a:blip r:embed="rId3"/>
          <a:stretch>
            <a:fillRect/>
          </a:stretch>
        </p:blipFill>
        <p:spPr>
          <a:xfrm>
            <a:off x="4643437" y="3344862"/>
            <a:ext cx="3819525" cy="371475"/>
          </a:xfrm>
          <a:prstGeom prst="rect">
            <a:avLst/>
          </a:prstGeom>
        </p:spPr>
      </p:pic>
    </p:spTree>
    <p:extLst>
      <p:ext uri="{BB962C8B-B14F-4D97-AF65-F5344CB8AC3E}">
        <p14:creationId xmlns:p14="http://schemas.microsoft.com/office/powerpoint/2010/main" val="315052468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a:t>
            </a:r>
            <a:r>
              <a:rPr lang="en-US" sz="1400" b="1" spc="-1" dirty="0">
                <a:solidFill>
                  <a:srgbClr val="595959"/>
                </a:solidFill>
                <a:latin typeface="Arial"/>
                <a:ea typeface="Arial"/>
              </a:rPr>
              <a:t>5</a:t>
            </a:r>
            <a:r>
              <a:rPr lang="en-US" sz="1400" b="1" spc="-1" dirty="0">
                <a:solidFill>
                  <a:srgbClr val="595959"/>
                </a:solidFill>
                <a:ea typeface="Arial"/>
              </a:rPr>
              <a:t>: (4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spc="-1" dirty="0">
              <a:latin typeface="Arial"/>
            </a:endParaRPr>
          </a:p>
          <a:p>
            <a:pPr>
              <a:lnSpc>
                <a:spcPct val="115000"/>
              </a:lnSpc>
              <a:spcBef>
                <a:spcPts val="1599"/>
              </a:spcBef>
            </a:pPr>
            <a:r>
              <a:rPr lang="en-US" sz="1400" b="0" strike="noStrike" spc="-1" dirty="0" smtClean="0">
                <a:latin typeface="Arial"/>
              </a:rPr>
              <a:t>I used </a:t>
            </a:r>
            <a:r>
              <a:rPr lang="en-US" sz="1400" b="0" strike="noStrike" spc="-1" dirty="0" err="1" smtClean="0">
                <a:latin typeface="Arial"/>
              </a:rPr>
              <a:t>np.max</a:t>
            </a:r>
            <a:r>
              <a:rPr lang="en-US" sz="1400" b="0" strike="noStrike" spc="-1" dirty="0" smtClean="0">
                <a:latin typeface="Arial"/>
              </a:rPr>
              <a:t> to get the highest values in each dimension and </a:t>
            </a:r>
            <a:r>
              <a:rPr lang="en-US" sz="1400" b="0" strike="noStrike" spc="-1" dirty="0" err="1" smtClean="0">
                <a:latin typeface="Arial"/>
              </a:rPr>
              <a:t>np.min</a:t>
            </a:r>
            <a:r>
              <a:rPr lang="en-US" sz="1400" b="0" strike="noStrike" spc="-1" dirty="0" smtClean="0">
                <a:latin typeface="Arial"/>
              </a:rPr>
              <a:t> to get the lowest values in each dimension. Then, I checked to make sure that each 3d point coordinate as between the max and the min of the corresponding dimension.</a:t>
            </a: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314124"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Given the 3D coordinates of eight vertices of a box in space, and one 3D point, describe how do you detect whether this point is inside or outside the box?</a:t>
            </a:r>
            <a:endParaRPr lang="en-US" sz="1400" spc="-1" dirty="0"/>
          </a:p>
        </p:txBody>
      </p:sp>
    </p:spTree>
    <p:extLst>
      <p:ext uri="{BB962C8B-B14F-4D97-AF65-F5344CB8AC3E}">
        <p14:creationId xmlns:p14="http://schemas.microsoft.com/office/powerpoint/2010/main" val="19614508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a:t>
            </a:r>
            <a:r>
              <a:rPr lang="en-US" sz="1400" b="1" spc="-1" dirty="0">
                <a:solidFill>
                  <a:srgbClr val="595959"/>
                </a:solidFill>
                <a:latin typeface="Arial"/>
                <a:ea typeface="Arial"/>
              </a:rPr>
              <a:t>6</a:t>
            </a:r>
            <a:r>
              <a:rPr lang="en-US" sz="1400" b="1" spc="-1" dirty="0">
                <a:solidFill>
                  <a:srgbClr val="595959"/>
                </a:solidFill>
                <a:ea typeface="Arial"/>
              </a:rPr>
              <a:t>: (10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367912"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Insert your picture before interacting with the object  and other picture after the interaction happens (the bounding box changes color)</a:t>
            </a:r>
            <a:endParaRPr lang="en-US" sz="1400" spc="-1" dirty="0"/>
          </a:p>
        </p:txBody>
      </p:sp>
      <p:pic>
        <p:nvPicPr>
          <p:cNvPr id="4" name="Picture 3"/>
          <p:cNvPicPr>
            <a:picLocks noChangeAspect="1"/>
          </p:cNvPicPr>
          <p:nvPr/>
        </p:nvPicPr>
        <p:blipFill>
          <a:blip r:embed="rId2"/>
          <a:stretch>
            <a:fillRect/>
          </a:stretch>
        </p:blipFill>
        <p:spPr>
          <a:xfrm>
            <a:off x="982662" y="1928788"/>
            <a:ext cx="2009775" cy="2447925"/>
          </a:xfrm>
          <a:prstGeom prst="rect">
            <a:avLst/>
          </a:prstGeom>
        </p:spPr>
      </p:pic>
    </p:spTree>
    <p:extLst>
      <p:ext uri="{BB962C8B-B14F-4D97-AF65-F5344CB8AC3E}">
        <p14:creationId xmlns:p14="http://schemas.microsoft.com/office/powerpoint/2010/main" val="85424379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7212-D1B8-4CF9-B682-7F527471E5EE}"/>
              </a:ext>
            </a:extLst>
          </p:cNvPr>
          <p:cNvSpPr>
            <a:spLocks noGrp="1"/>
          </p:cNvSpPr>
          <p:nvPr>
            <p:ph type="title"/>
          </p:nvPr>
        </p:nvSpPr>
        <p:spPr/>
        <p:txBody>
          <a:bodyPr/>
          <a:lstStyle/>
          <a:p>
            <a:r>
              <a:rPr lang="en-US" sz="1400" dirty="0"/>
              <a:t>Extra Credit: Interaction Video</a:t>
            </a:r>
          </a:p>
        </p:txBody>
      </p:sp>
      <p:sp>
        <p:nvSpPr>
          <p:cNvPr id="4" name="CuadroTexto 3">
            <a:extLst>
              <a:ext uri="{FF2B5EF4-FFF2-40B4-BE49-F238E27FC236}">
                <a16:creationId xmlns:a16="http://schemas.microsoft.com/office/drawing/2014/main" id="{5BD47967-100E-49BD-BBEE-C87281DF1FCD}"/>
              </a:ext>
            </a:extLst>
          </p:cNvPr>
          <p:cNvSpPr txBox="1"/>
          <p:nvPr/>
        </p:nvSpPr>
        <p:spPr>
          <a:xfrm>
            <a:off x="311760" y="1190065"/>
            <a:ext cx="8422105" cy="523220"/>
          </a:xfrm>
          <a:prstGeom prst="rect">
            <a:avLst/>
          </a:prstGeom>
          <a:noFill/>
        </p:spPr>
        <p:txBody>
          <a:bodyPr wrap="square" rtlCol="0">
            <a:spAutoFit/>
          </a:bodyPr>
          <a:lstStyle/>
          <a:p>
            <a:r>
              <a:rPr lang="en-US" sz="1400" dirty="0"/>
              <a:t>&lt;Tell us where to access your final video of part 1 and 2, Discuss what you found out. &gt;</a:t>
            </a:r>
          </a:p>
          <a:p>
            <a:endParaRPr lang="en-US" sz="1400" dirty="0"/>
          </a:p>
        </p:txBody>
      </p:sp>
    </p:spTree>
    <p:extLst>
      <p:ext uri="{BB962C8B-B14F-4D97-AF65-F5344CB8AC3E}">
        <p14:creationId xmlns:p14="http://schemas.microsoft.com/office/powerpoint/2010/main" val="3121213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7212-D1B8-4CF9-B682-7F527471E5EE}"/>
              </a:ext>
            </a:extLst>
          </p:cNvPr>
          <p:cNvSpPr>
            <a:spLocks noGrp="1"/>
          </p:cNvSpPr>
          <p:nvPr>
            <p:ph type="title"/>
          </p:nvPr>
        </p:nvSpPr>
        <p:spPr/>
        <p:txBody>
          <a:bodyPr/>
          <a:lstStyle/>
          <a:p>
            <a:r>
              <a:rPr lang="en-US" sz="1400" dirty="0"/>
              <a:t>Extra Credit: Interaction Video</a:t>
            </a:r>
          </a:p>
        </p:txBody>
      </p:sp>
      <p:sp>
        <p:nvSpPr>
          <p:cNvPr id="3" name="Text Placeholder 2">
            <a:extLst>
              <a:ext uri="{FF2B5EF4-FFF2-40B4-BE49-F238E27FC236}">
                <a16:creationId xmlns:a16="http://schemas.microsoft.com/office/drawing/2014/main" id="{43493ABD-78B8-48A4-95A4-5E6582E9F62A}"/>
              </a:ext>
            </a:extLst>
          </p:cNvPr>
          <p:cNvSpPr>
            <a:spLocks noGrp="1"/>
          </p:cNvSpPr>
          <p:nvPr>
            <p:ph type="body"/>
          </p:nvPr>
        </p:nvSpPr>
        <p:spPr>
          <a:xfrm>
            <a:off x="311760" y="1152360"/>
            <a:ext cx="7803540" cy="474734"/>
          </a:xfrm>
        </p:spPr>
        <p:txBody>
          <a:bodyPr/>
          <a:lstStyle/>
          <a:p>
            <a:r>
              <a:rPr lang="en-US" sz="1400" dirty="0"/>
              <a:t>&lt;Were your results shaky? If so, why/what did you have to do to fix it? &gt;</a:t>
            </a:r>
          </a:p>
        </p:txBody>
      </p:sp>
    </p:spTree>
    <p:extLst>
      <p:ext uri="{BB962C8B-B14F-4D97-AF65-F5344CB8AC3E}">
        <p14:creationId xmlns:p14="http://schemas.microsoft.com/office/powerpoint/2010/main" val="2523750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7212-D1B8-4CF9-B682-7F527471E5EE}"/>
              </a:ext>
            </a:extLst>
          </p:cNvPr>
          <p:cNvSpPr>
            <a:spLocks noGrp="1"/>
          </p:cNvSpPr>
          <p:nvPr>
            <p:ph type="title"/>
          </p:nvPr>
        </p:nvSpPr>
        <p:spPr/>
        <p:txBody>
          <a:bodyPr/>
          <a:lstStyle/>
          <a:p>
            <a:r>
              <a:rPr lang="en-US" sz="1400" dirty="0"/>
              <a:t>Extra Credit: Interaction Video</a:t>
            </a:r>
          </a:p>
        </p:txBody>
      </p:sp>
      <p:sp>
        <p:nvSpPr>
          <p:cNvPr id="3" name="Text Placeholder 2">
            <a:extLst>
              <a:ext uri="{FF2B5EF4-FFF2-40B4-BE49-F238E27FC236}">
                <a16:creationId xmlns:a16="http://schemas.microsoft.com/office/drawing/2014/main" id="{43493ABD-78B8-48A4-95A4-5E6582E9F62A}"/>
              </a:ext>
            </a:extLst>
          </p:cNvPr>
          <p:cNvSpPr>
            <a:spLocks noGrp="1"/>
          </p:cNvSpPr>
          <p:nvPr>
            <p:ph type="body"/>
          </p:nvPr>
        </p:nvSpPr>
        <p:spPr>
          <a:xfrm>
            <a:off x="311760" y="1152360"/>
            <a:ext cx="7803540" cy="474734"/>
          </a:xfrm>
        </p:spPr>
        <p:txBody>
          <a:bodyPr/>
          <a:lstStyle/>
          <a:p>
            <a:r>
              <a:rPr lang="en-US" sz="1400" dirty="0"/>
              <a:t>&lt; What kind of factors determined how accurate the intersection detection was?&gt;</a:t>
            </a:r>
          </a:p>
        </p:txBody>
      </p:sp>
    </p:spTree>
    <p:extLst>
      <p:ext uri="{BB962C8B-B14F-4D97-AF65-F5344CB8AC3E}">
        <p14:creationId xmlns:p14="http://schemas.microsoft.com/office/powerpoint/2010/main" val="192291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1: (8 points)</a:t>
            </a:r>
            <a:r>
              <a:rPr lang="en-US" sz="1400" b="1" spc="-1" dirty="0">
                <a:solidFill>
                  <a:srgbClr val="595959"/>
                </a:solidFill>
                <a:latin typeface="Arial"/>
                <a:ea typeface="Arial"/>
              </a:rPr>
              <a:t>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569618" cy="375487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rPr>
              <a:t>Briefly describe </a:t>
            </a:r>
            <a:r>
              <a:rPr lang="en-US" sz="1400" spc="-1" dirty="0">
                <a:solidFill>
                  <a:srgbClr val="000000"/>
                </a:solidFill>
                <a:latin typeface="Arial"/>
              </a:rPr>
              <a:t>your understanding about the pipeline of </a:t>
            </a:r>
            <a:r>
              <a:rPr lang="en-US" sz="1400" spc="-1" dirty="0" err="1">
                <a:solidFill>
                  <a:srgbClr val="000000"/>
                </a:solidFill>
                <a:latin typeface="Arial"/>
              </a:rPr>
              <a:t>mediapipe's</a:t>
            </a:r>
            <a:r>
              <a:rPr lang="en-US" sz="1400" spc="-1" dirty="0">
                <a:solidFill>
                  <a:srgbClr val="000000"/>
                </a:solidFill>
                <a:latin typeface="Arial"/>
              </a:rPr>
              <a:t> </a:t>
            </a:r>
            <a:r>
              <a:rPr lang="en-US" sz="1400" spc="-1" dirty="0" err="1">
                <a:solidFill>
                  <a:srgbClr val="000000"/>
                </a:solidFill>
                <a:latin typeface="Arial"/>
              </a:rPr>
              <a:t>objectron</a:t>
            </a:r>
            <a:r>
              <a:rPr lang="en-US" sz="1400" spc="-1" dirty="0">
                <a:solidFill>
                  <a:srgbClr val="000000"/>
                </a:solidFill>
                <a:latin typeface="Arial"/>
              </a:rPr>
              <a:t> detection. Describe the stages and there required </a:t>
            </a:r>
            <a:r>
              <a:rPr lang="en-US" sz="1400" spc="-1" dirty="0" smtClean="0">
                <a:solidFill>
                  <a:srgbClr val="000000"/>
                </a:solidFill>
                <a:latin typeface="Arial"/>
              </a:rPr>
              <a:t>input/outputs</a:t>
            </a:r>
            <a:endParaRPr lang="en-US" sz="1400" spc="-1" dirty="0">
              <a:solidFill>
                <a:srgbClr val="000000"/>
              </a:solidFill>
            </a:endParaRPr>
          </a:p>
          <a:p>
            <a:endParaRPr lang="en-US" sz="1400" spc="-1" dirty="0">
              <a:solidFill>
                <a:srgbClr val="000000"/>
              </a:solidFill>
              <a:latin typeface="Arial"/>
            </a:endParaRPr>
          </a:p>
          <a:p>
            <a:r>
              <a:rPr lang="en-US" sz="1400" spc="-1" dirty="0" smtClean="0">
                <a:solidFill>
                  <a:srgbClr val="000000"/>
                </a:solidFill>
                <a:latin typeface="Arial"/>
              </a:rPr>
              <a:t>The backbone of the model uses a deep architecture with convolutional neural networks and residual blocks. A residual block allows the model to use small perturbations to an identity function. This backbone has two outputs the detection head and the regression head. The detection head is trained to learn an idealized representation of the object. Each object is represented by a 2d-Gaussian. All of these Gaussians are plotted on a </a:t>
            </a:r>
            <a:r>
              <a:rPr lang="en-US" sz="1400" spc="-1" dirty="0" err="1" smtClean="0">
                <a:solidFill>
                  <a:srgbClr val="000000"/>
                </a:solidFill>
                <a:latin typeface="Arial"/>
              </a:rPr>
              <a:t>heatmap</a:t>
            </a:r>
            <a:r>
              <a:rPr lang="en-US" sz="1400" spc="-1" dirty="0" smtClean="0">
                <a:solidFill>
                  <a:srgbClr val="000000"/>
                </a:solidFill>
                <a:latin typeface="Arial"/>
              </a:rPr>
              <a:t>. The detection head tries to learn this </a:t>
            </a:r>
            <a:r>
              <a:rPr lang="en-US" sz="1400" spc="-1" dirty="0" err="1" smtClean="0">
                <a:solidFill>
                  <a:srgbClr val="000000"/>
                </a:solidFill>
                <a:latin typeface="Arial"/>
              </a:rPr>
              <a:t>heatmap</a:t>
            </a:r>
            <a:r>
              <a:rPr lang="en-US" sz="1400" spc="-1" dirty="0" smtClean="0">
                <a:solidFill>
                  <a:srgbClr val="000000"/>
                </a:solidFill>
                <a:latin typeface="Arial"/>
              </a:rPr>
              <a:t>. The detection head uses L2 loss. The regression head learns a displacement field from the current location to the vertices of the bounding box. The regression head uses L1 loss. It is directly predicting the bounding box vertices.</a:t>
            </a:r>
          </a:p>
          <a:p>
            <a:endParaRPr lang="en-US" sz="1400" spc="-1" dirty="0">
              <a:solidFill>
                <a:srgbClr val="000000"/>
              </a:solidFill>
              <a:latin typeface="Arial"/>
            </a:endParaRPr>
          </a:p>
          <a:p>
            <a:r>
              <a:rPr lang="en-US" sz="1400" spc="-1" dirty="0" smtClean="0">
                <a:solidFill>
                  <a:srgbClr val="000000"/>
                </a:solidFill>
                <a:latin typeface="Arial"/>
              </a:rPr>
              <a:t>There is also an optional shape head output. The model uses the higher level layers to predict shape features when the shape features are given. The predicted shape features are then used as additional feature input to the detection head and the regression head.</a:t>
            </a:r>
          </a:p>
          <a:p>
            <a:endParaRPr lang="en-US" sz="1400" spc="-1" dirty="0">
              <a:solidFill>
                <a:srgbClr val="000000"/>
              </a:solidFill>
              <a:latin typeface="Arial"/>
            </a:endParaRPr>
          </a:p>
          <a:p>
            <a:r>
              <a:rPr lang="en-US" sz="1400" spc="-1" dirty="0" smtClean="0">
                <a:solidFill>
                  <a:srgbClr val="000000"/>
                </a:solidFill>
                <a:latin typeface="Arial"/>
              </a:rPr>
              <a:t>We use peaks in the detection head to find the center of the bounding box. </a:t>
            </a:r>
            <a:r>
              <a:rPr lang="en-US" sz="1400" spc="-1" dirty="0" smtClean="0">
                <a:solidFill>
                  <a:srgbClr val="000000"/>
                </a:solidFill>
                <a:latin typeface="Arial"/>
              </a:rPr>
              <a:t>We then use the regression head to find the displacement to the vertices. Then </a:t>
            </a:r>
            <a:r>
              <a:rPr lang="en-US" sz="1400" spc="-1" dirty="0" err="1" smtClean="0">
                <a:solidFill>
                  <a:srgbClr val="000000"/>
                </a:solidFill>
                <a:latin typeface="Arial"/>
              </a:rPr>
              <a:t>EPnP</a:t>
            </a:r>
            <a:r>
              <a:rPr lang="en-US" sz="1400" spc="-1" dirty="0" smtClean="0">
                <a:solidFill>
                  <a:srgbClr val="000000"/>
                </a:solidFill>
                <a:latin typeface="Arial"/>
              </a:rPr>
              <a:t> is used to compute the 3D coordinates.</a:t>
            </a:r>
            <a:endParaRPr lang="en-US" sz="1400" spc="-1" dirty="0">
              <a:solidFill>
                <a:srgbClr val="000000"/>
              </a:solidFill>
              <a:latin typeface="Arial"/>
            </a:endParaRPr>
          </a:p>
        </p:txBody>
      </p:sp>
    </p:spTree>
    <p:extLst>
      <p:ext uri="{BB962C8B-B14F-4D97-AF65-F5344CB8AC3E}">
        <p14:creationId xmlns:p14="http://schemas.microsoft.com/office/powerpoint/2010/main" val="163413533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851184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1:</a:t>
            </a:r>
            <a:r>
              <a:rPr lang="en-US" sz="1400" b="1" spc="-1" dirty="0">
                <a:solidFill>
                  <a:srgbClr val="595959"/>
                </a:solidFill>
                <a:latin typeface="Arial"/>
                <a:ea typeface="Arial"/>
              </a:rPr>
              <a:t> </a:t>
            </a:r>
            <a:r>
              <a:rPr lang="en-US" sz="1400" b="1" spc="-1" dirty="0">
                <a:solidFill>
                  <a:srgbClr val="595959"/>
                </a:solidFill>
                <a:ea typeface="Arial"/>
              </a:rPr>
              <a:t>(4 points) </a:t>
            </a:r>
            <a:endParaRPr lang="en-US" sz="1400" spc="-1" dirty="0">
              <a:solidFill>
                <a:srgbClr val="000000"/>
              </a:solidFill>
              <a:latin typeface="DejaVu Sans"/>
              <a:ea typeface="Arial"/>
            </a:endParaRPr>
          </a:p>
          <a:p>
            <a:pPr>
              <a:lnSpc>
                <a:spcPct val="115000"/>
              </a:lnSpc>
              <a:spcBef>
                <a:spcPts val="1599"/>
              </a:spcBef>
            </a:pPr>
            <a:r>
              <a:rPr lang="en-US" sz="1400" spc="-1" dirty="0">
                <a:solidFill>
                  <a:srgbClr val="000000"/>
                </a:solidFill>
                <a:latin typeface="Arial"/>
              </a:rPr>
              <a:t>Is it possible to recover a single 3D point from a 2D point of a monocular image (which means a single image taken by a single camera)? </a:t>
            </a:r>
          </a:p>
          <a:p>
            <a:pPr>
              <a:lnSpc>
                <a:spcPct val="115000"/>
              </a:lnSpc>
              <a:spcBef>
                <a:spcPts val="1599"/>
              </a:spcBef>
            </a:pPr>
            <a:r>
              <a:rPr lang="en-US" sz="1400" strike="noStrike" spc="-1" dirty="0" smtClean="0">
                <a:solidFill>
                  <a:srgbClr val="000000"/>
                </a:solidFill>
                <a:latin typeface="Arial"/>
                <a:cs typeface="Arial"/>
              </a:rPr>
              <a:t>In general it is not possible to recover a 3D point from a 2D point in a monocular image. However, background knowledge about shading and the typical size of objects can be used to provide an estimate. This estimate will only be as accurate as the background knowledge and assumptions.</a:t>
            </a:r>
            <a:endParaRPr lang="en-US" sz="1400" strike="noStrike" spc="-1" dirty="0">
              <a:solidFill>
                <a:srgbClr val="000000"/>
              </a:solidFill>
              <a:latin typeface="Arial"/>
              <a:cs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60745" y="504154"/>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1:</a:t>
            </a:r>
            <a:r>
              <a:rPr lang="en-US" sz="1400" b="1" spc="-1" dirty="0">
                <a:solidFill>
                  <a:srgbClr val="595959"/>
                </a:solidFill>
                <a:latin typeface="Arial"/>
                <a:ea typeface="Arial"/>
              </a:rPr>
              <a:t> </a:t>
            </a:r>
            <a:r>
              <a:rPr lang="en-US" sz="1400" b="1" spc="-1" dirty="0">
                <a:solidFill>
                  <a:srgbClr val="595959"/>
                </a:solidFill>
                <a:ea typeface="Arial"/>
              </a:rPr>
              <a:t>(4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4" name="TextBox 1">
            <a:extLst>
              <a:ext uri="{FF2B5EF4-FFF2-40B4-BE49-F238E27FC236}">
                <a16:creationId xmlns:a16="http://schemas.microsoft.com/office/drawing/2014/main" id="{FCEB6E42-B8BA-49DB-BCC4-FA7E52AFFD5C}"/>
              </a:ext>
            </a:extLst>
          </p:cNvPr>
          <p:cNvSpPr txBox="1"/>
          <p:nvPr/>
        </p:nvSpPr>
        <p:spPr>
          <a:xfrm>
            <a:off x="359228" y="922564"/>
            <a:ext cx="8464372" cy="160043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Why is it possible to estimate a 3D object from a monocular image (like </a:t>
            </a:r>
            <a:r>
              <a:rPr lang="en-US" sz="1400" spc="-1" dirty="0" err="1">
                <a:solidFill>
                  <a:srgbClr val="000000"/>
                </a:solidFill>
                <a:latin typeface="Arial"/>
              </a:rPr>
              <a:t>mediapipe's</a:t>
            </a:r>
            <a:r>
              <a:rPr lang="en-US" sz="1400" spc="-1" dirty="0">
                <a:solidFill>
                  <a:srgbClr val="000000"/>
                </a:solidFill>
                <a:latin typeface="Arial"/>
              </a:rPr>
              <a:t> </a:t>
            </a:r>
            <a:r>
              <a:rPr lang="en-US" sz="1400" spc="-1" dirty="0" err="1">
                <a:solidFill>
                  <a:srgbClr val="000000"/>
                </a:solidFill>
                <a:latin typeface="Arial"/>
              </a:rPr>
              <a:t>objectron</a:t>
            </a:r>
            <a:r>
              <a:rPr lang="en-US" sz="1400" spc="-1" dirty="0">
                <a:solidFill>
                  <a:srgbClr val="000000"/>
                </a:solidFill>
                <a:latin typeface="Arial"/>
              </a:rPr>
              <a:t>)? What other assumptions or data is needed to accomplish this</a:t>
            </a:r>
            <a:r>
              <a:rPr lang="en-US" sz="1400" spc="-1" dirty="0" smtClean="0">
                <a:solidFill>
                  <a:srgbClr val="000000"/>
                </a:solidFill>
                <a:latin typeface="Arial"/>
              </a:rPr>
              <a:t>.</a:t>
            </a:r>
          </a:p>
          <a:p>
            <a:endParaRPr lang="en-US" sz="1400" spc="-1" dirty="0">
              <a:solidFill>
                <a:srgbClr val="000000"/>
              </a:solidFill>
              <a:latin typeface="Arial"/>
            </a:endParaRPr>
          </a:p>
          <a:p>
            <a:r>
              <a:rPr lang="en-US" sz="1400" spc="-1" dirty="0" smtClean="0">
                <a:solidFill>
                  <a:srgbClr val="000000"/>
                </a:solidFill>
                <a:latin typeface="Arial"/>
              </a:rPr>
              <a:t>We can use background knowledge about shading and the typical size of objects to make a good estimate. For example, if we can recognize an object as a chair, we can make a reasonable guess as to the size of that chair. This allows us to make sense of the size of other objects in the image. We would need assumptions about the size of objects in the image.</a:t>
            </a:r>
            <a:endParaRPr lang="en-US" sz="1400" spc="-1" dirty="0">
              <a:solidFill>
                <a:srgbClr val="000000"/>
              </a:solidFill>
              <a:latin typeface="Arial"/>
            </a:endParaRPr>
          </a:p>
        </p:txBody>
      </p:sp>
    </p:spTree>
    <p:extLst>
      <p:ext uri="{BB962C8B-B14F-4D97-AF65-F5344CB8AC3E}">
        <p14:creationId xmlns:p14="http://schemas.microsoft.com/office/powerpoint/2010/main" val="173323063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60745" y="504154"/>
            <a:ext cx="3538729" cy="5232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1:</a:t>
            </a:r>
            <a:r>
              <a:rPr lang="en-US" sz="1400" b="1" spc="-1" dirty="0">
                <a:solidFill>
                  <a:srgbClr val="595959"/>
                </a:solidFill>
                <a:latin typeface="Arial"/>
                <a:ea typeface="Arial"/>
              </a:rPr>
              <a:t> </a:t>
            </a:r>
            <a:r>
              <a:rPr lang="en-US" sz="1400" b="1" spc="-1" dirty="0">
                <a:solidFill>
                  <a:srgbClr val="595959"/>
                </a:solidFill>
                <a:ea typeface="Arial"/>
              </a:rPr>
              <a:t>(4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4" name="TextBox 1">
            <a:extLst>
              <a:ext uri="{FF2B5EF4-FFF2-40B4-BE49-F238E27FC236}">
                <a16:creationId xmlns:a16="http://schemas.microsoft.com/office/drawing/2014/main" id="{FCEB6E42-B8BA-49DB-BCC4-FA7E52AFFD5C}"/>
              </a:ext>
            </a:extLst>
          </p:cNvPr>
          <p:cNvSpPr txBox="1"/>
          <p:nvPr/>
        </p:nvSpPr>
        <p:spPr>
          <a:xfrm>
            <a:off x="360745" y="2397403"/>
            <a:ext cx="234857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Put your annotated picture generated from part 1 here</a:t>
            </a:r>
          </a:p>
        </p:txBody>
      </p:sp>
      <p:sp>
        <p:nvSpPr>
          <p:cNvPr id="5" name="TextBox 1">
            <a:extLst>
              <a:ext uri="{FF2B5EF4-FFF2-40B4-BE49-F238E27FC236}">
                <a16:creationId xmlns:a16="http://schemas.microsoft.com/office/drawing/2014/main" id="{F5B5863A-BA7F-405A-A953-6B263EA116D1}"/>
              </a:ext>
            </a:extLst>
          </p:cNvPr>
          <p:cNvSpPr txBox="1"/>
          <p:nvPr/>
        </p:nvSpPr>
        <p:spPr>
          <a:xfrm>
            <a:off x="4701786" y="2181959"/>
            <a:ext cx="3881775" cy="95410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Copy and paste the code you fill in “detect_3d_box()” in “my_objectron.py()”</a:t>
            </a:r>
          </a:p>
          <a:p>
            <a:r>
              <a:rPr lang="en-US" sz="1400" spc="-1" dirty="0">
                <a:solidFill>
                  <a:srgbClr val="000000"/>
                </a:solidFill>
                <a:latin typeface="Arial"/>
              </a:rPr>
              <a:t>Note: Only paste the code you fill. Do not add the whole function</a:t>
            </a:r>
          </a:p>
        </p:txBody>
      </p:sp>
      <p:cxnSp>
        <p:nvCxnSpPr>
          <p:cNvPr id="7" name="Conector recto 6">
            <a:extLst>
              <a:ext uri="{FF2B5EF4-FFF2-40B4-BE49-F238E27FC236}">
                <a16:creationId xmlns:a16="http://schemas.microsoft.com/office/drawing/2014/main" id="{148A0C42-EBA5-423A-9E07-A5561688041A}"/>
              </a:ext>
            </a:extLst>
          </p:cNvPr>
          <p:cNvCxnSpPr/>
          <p:nvPr/>
        </p:nvCxnSpPr>
        <p:spPr>
          <a:xfrm>
            <a:off x="4206240" y="1432741"/>
            <a:ext cx="0" cy="2613414"/>
          </a:xfrm>
          <a:prstGeom prst="line">
            <a:avLst/>
          </a:prstGeom>
        </p:spPr>
        <p:style>
          <a:lnRef idx="1">
            <a:schemeClr val="dk1"/>
          </a:lnRef>
          <a:fillRef idx="0">
            <a:schemeClr val="dk1"/>
          </a:fillRef>
          <a:effectRef idx="0">
            <a:schemeClr val="dk1"/>
          </a:effectRef>
          <a:fontRef idx="minor">
            <a:schemeClr val="tx1"/>
          </a:fontRef>
        </p:style>
      </p:cxnSp>
      <p:pic>
        <p:nvPicPr>
          <p:cNvPr id="2" name="Picture 1"/>
          <p:cNvPicPr>
            <a:picLocks noChangeAspect="1"/>
          </p:cNvPicPr>
          <p:nvPr/>
        </p:nvPicPr>
        <p:blipFill>
          <a:blip r:embed="rId2"/>
          <a:stretch>
            <a:fillRect/>
          </a:stretch>
        </p:blipFill>
        <p:spPr>
          <a:xfrm>
            <a:off x="1535033" y="1491673"/>
            <a:ext cx="2247900" cy="2495550"/>
          </a:xfrm>
          <a:prstGeom prst="rect">
            <a:avLst/>
          </a:prstGeom>
        </p:spPr>
      </p:pic>
      <p:pic>
        <p:nvPicPr>
          <p:cNvPr id="3" name="Picture 2"/>
          <p:cNvPicPr>
            <a:picLocks noChangeAspect="1"/>
          </p:cNvPicPr>
          <p:nvPr/>
        </p:nvPicPr>
        <p:blipFill>
          <a:blip r:embed="rId3"/>
          <a:stretch>
            <a:fillRect/>
          </a:stretch>
        </p:blipFill>
        <p:spPr>
          <a:xfrm>
            <a:off x="4572000" y="3148389"/>
            <a:ext cx="4406900" cy="416869"/>
          </a:xfrm>
          <a:prstGeom prst="rect">
            <a:avLst/>
          </a:prstGeom>
        </p:spPr>
      </p:pic>
    </p:spTree>
    <p:extLst>
      <p:ext uri="{BB962C8B-B14F-4D97-AF65-F5344CB8AC3E}">
        <p14:creationId xmlns:p14="http://schemas.microsoft.com/office/powerpoint/2010/main" val="5457148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CustomShape 1"/>
          <p:cNvSpPr/>
          <p:nvPr/>
        </p:nvSpPr>
        <p:spPr>
          <a:xfrm>
            <a:off x="311760" y="438840"/>
            <a:ext cx="874044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b="1" strike="noStrike" spc="-1" dirty="0">
                <a:solidFill>
                  <a:srgbClr val="595959"/>
                </a:solidFill>
                <a:latin typeface="Arial"/>
                <a:ea typeface="Arial"/>
              </a:rPr>
              <a:t>Part 2</a:t>
            </a:r>
            <a:r>
              <a:rPr lang="en-US" sz="1400" b="1" spc="-1" dirty="0">
                <a:solidFill>
                  <a:srgbClr val="595959"/>
                </a:solidFill>
                <a:ea typeface="Arial"/>
              </a:rPr>
              <a:t>: (5 points) </a:t>
            </a:r>
            <a:endParaRPr lang="en-US" sz="1400" b="1" strike="noStrike" spc="-1" dirty="0">
              <a:solidFill>
                <a:srgbClr val="595959"/>
              </a:solidFill>
              <a:latin typeface="Arial"/>
              <a:ea typeface="Arial"/>
            </a:endParaRPr>
          </a:p>
          <a:p>
            <a:pPr>
              <a:lnSpc>
                <a:spcPct val="115000"/>
              </a:lnSpc>
            </a:pPr>
            <a:r>
              <a:rPr lang="en-US" sz="1400" spc="-1" dirty="0"/>
              <a:t>After you did camera calibration, you get a more accurate K, the intrinsic matrix of the camera, can you describe what is the meaning of the five non-zero parameter in K?</a:t>
            </a:r>
          </a:p>
          <a:p>
            <a:pPr>
              <a:lnSpc>
                <a:spcPct val="115000"/>
              </a:lnSpc>
              <a:spcBef>
                <a:spcPts val="1599"/>
              </a:spcBef>
            </a:pPr>
            <a:endParaRPr lang="en-US" sz="1400" b="0" strike="noStrike" spc="-1" dirty="0">
              <a:latin typeface="Arial"/>
            </a:endParaRPr>
          </a:p>
          <a:p>
            <a:pPr>
              <a:lnSpc>
                <a:spcPct val="115000"/>
              </a:lnSpc>
              <a:spcBef>
                <a:spcPts val="1599"/>
              </a:spcBef>
            </a:pPr>
            <a:r>
              <a:rPr lang="en-US" sz="1400" spc="-1" dirty="0" smtClean="0">
                <a:latin typeface="Arial"/>
              </a:rPr>
              <a:t>936 and 935 represent the </a:t>
            </a:r>
            <a:r>
              <a:rPr lang="en-US" sz="1400" spc="-1" dirty="0" err="1" smtClean="0">
                <a:latin typeface="Arial"/>
              </a:rPr>
              <a:t>fx</a:t>
            </a:r>
            <a:r>
              <a:rPr lang="en-US" sz="1400" spc="-1" dirty="0" smtClean="0">
                <a:latin typeface="Arial"/>
              </a:rPr>
              <a:t> and </a:t>
            </a:r>
            <a:r>
              <a:rPr lang="en-US" sz="1400" spc="-1" dirty="0" err="1" smtClean="0">
                <a:latin typeface="Arial"/>
              </a:rPr>
              <a:t>fy</a:t>
            </a:r>
            <a:r>
              <a:rPr lang="en-US" sz="1400" spc="-1" dirty="0" smtClean="0">
                <a:latin typeface="Arial"/>
              </a:rPr>
              <a:t>. </a:t>
            </a:r>
            <a:r>
              <a:rPr lang="en-US" sz="1400" spc="-1" dirty="0" err="1">
                <a:latin typeface="Arial"/>
              </a:rPr>
              <a:t>f</a:t>
            </a:r>
            <a:r>
              <a:rPr lang="en-US" sz="1400" spc="-1" dirty="0" err="1" smtClean="0">
                <a:latin typeface="Arial"/>
              </a:rPr>
              <a:t>x</a:t>
            </a:r>
            <a:r>
              <a:rPr lang="en-US" sz="1400" spc="-1" dirty="0" smtClean="0">
                <a:latin typeface="Arial"/>
              </a:rPr>
              <a:t> is the focal length divided by the pixel width.  </a:t>
            </a:r>
            <a:r>
              <a:rPr lang="en-US" sz="1400" spc="-1" dirty="0" err="1" smtClean="0">
                <a:latin typeface="Arial"/>
              </a:rPr>
              <a:t>fy</a:t>
            </a:r>
            <a:r>
              <a:rPr lang="en-US" sz="1400" spc="-1" dirty="0" smtClean="0">
                <a:latin typeface="Arial"/>
              </a:rPr>
              <a:t> is the focal length divided by the pixel height. 639.66 and 357.18 represent the center of the image. 639.66 is the x-coordinate and 357.18 is the y-coordinate. The 1 represents the scale factor. We are working in homogenous coordinates. Multiplying all of the values in the matrix by a common scalar changes nothing. Thus, we leave this coordinate to be 1 for consistency. If we divided this coordinate by 2, it would effectively double all of the other coordinates.</a:t>
            </a: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pic>
        <p:nvPicPr>
          <p:cNvPr id="2" name="Picture 1"/>
          <p:cNvPicPr>
            <a:picLocks noChangeAspect="1"/>
          </p:cNvPicPr>
          <p:nvPr/>
        </p:nvPicPr>
        <p:blipFill>
          <a:blip r:embed="rId2"/>
          <a:stretch>
            <a:fillRect/>
          </a:stretch>
        </p:blipFill>
        <p:spPr>
          <a:xfrm>
            <a:off x="311760" y="1316037"/>
            <a:ext cx="3676650" cy="657225"/>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311760" y="438840"/>
            <a:ext cx="874044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b="1" strike="noStrike" spc="-1" dirty="0">
                <a:solidFill>
                  <a:srgbClr val="595959"/>
                </a:solidFill>
                <a:latin typeface="Arial"/>
                <a:ea typeface="Arial"/>
              </a:rPr>
              <a:t>Part 2: </a:t>
            </a:r>
            <a:r>
              <a:rPr lang="en-US" sz="1400" b="1" spc="-1" dirty="0">
                <a:solidFill>
                  <a:srgbClr val="595959"/>
                </a:solidFill>
                <a:ea typeface="Arial"/>
              </a:rPr>
              <a:t> (5 points) </a:t>
            </a:r>
            <a:endParaRPr lang="en-US" sz="1400" b="1" strike="noStrike" spc="-1" dirty="0">
              <a:solidFill>
                <a:srgbClr val="595959"/>
              </a:solidFill>
              <a:latin typeface="Arial"/>
              <a:ea typeface="Arial"/>
            </a:endParaRPr>
          </a:p>
          <a:p>
            <a:pPr>
              <a:lnSpc>
                <a:spcPct val="115000"/>
              </a:lnSpc>
            </a:pPr>
            <a:r>
              <a:rPr lang="en-US" sz="1400" spc="-1" dirty="0">
                <a:ea typeface="Arial"/>
              </a:rPr>
              <a:t>In the K (intrinsic matrix), there is one value representing </a:t>
            </a:r>
            <a:r>
              <a:rPr lang="en-US" sz="1400" spc="-1" dirty="0" err="1">
                <a:ea typeface="Arial"/>
              </a:rPr>
              <a:t>fx</a:t>
            </a:r>
            <a:r>
              <a:rPr lang="en-US" sz="1400" spc="-1" dirty="0">
                <a:ea typeface="Arial"/>
              </a:rPr>
              <a:t> and another one representing </a:t>
            </a:r>
            <a:r>
              <a:rPr lang="en-US" sz="1400" spc="-1" dirty="0" err="1">
                <a:ea typeface="Arial"/>
              </a:rPr>
              <a:t>fy</a:t>
            </a:r>
            <a:r>
              <a:rPr lang="en-US" sz="1400" spc="-1" dirty="0">
                <a:ea typeface="Arial"/>
              </a:rPr>
              <a:t>, what is the unit of those two values? Why? In practice, when </a:t>
            </a:r>
            <a:r>
              <a:rPr lang="en-US" sz="1400" spc="-1" dirty="0" err="1">
                <a:ea typeface="Arial"/>
              </a:rPr>
              <a:t>fx</a:t>
            </a:r>
            <a:r>
              <a:rPr lang="en-US" sz="1400" spc="-1" dirty="0">
                <a:ea typeface="Arial"/>
              </a:rPr>
              <a:t> is not equal to </a:t>
            </a:r>
            <a:r>
              <a:rPr lang="en-US" sz="1400" spc="-1" dirty="0" err="1">
                <a:ea typeface="Arial"/>
              </a:rPr>
              <a:t>fy</a:t>
            </a:r>
            <a:r>
              <a:rPr lang="en-US" sz="1400" spc="-1" dirty="0">
                <a:ea typeface="Arial"/>
              </a:rPr>
              <a:t>, what does this mean in physical?</a:t>
            </a:r>
          </a:p>
          <a:p>
            <a:pPr>
              <a:lnSpc>
                <a:spcPct val="115000"/>
              </a:lnSpc>
              <a:spcBef>
                <a:spcPts val="1599"/>
              </a:spcBef>
            </a:pPr>
            <a:r>
              <a:rPr lang="en-US" sz="1400" spc="-1" dirty="0" err="1" smtClean="0"/>
              <a:t>fx</a:t>
            </a:r>
            <a:r>
              <a:rPr lang="en-US" sz="1400" spc="-1" dirty="0" smtClean="0"/>
              <a:t> </a:t>
            </a:r>
            <a:r>
              <a:rPr lang="en-US" sz="1400" spc="-1" dirty="0"/>
              <a:t>is the focal length divided by the pixel width.  </a:t>
            </a:r>
            <a:r>
              <a:rPr lang="en-US" sz="1400" spc="-1" dirty="0" err="1"/>
              <a:t>fy</a:t>
            </a:r>
            <a:r>
              <a:rPr lang="en-US" sz="1400" spc="-1" dirty="0"/>
              <a:t> is the focal length divided by the pixel height</a:t>
            </a:r>
            <a:r>
              <a:rPr lang="en-US" sz="1400" spc="-1" dirty="0" smtClean="0"/>
              <a:t>. The unit is pixels. </a:t>
            </a:r>
            <a:r>
              <a:rPr lang="en-US" sz="1400" spc="-1" dirty="0" err="1"/>
              <a:t>f</a:t>
            </a:r>
            <a:r>
              <a:rPr lang="en-US" sz="1400" spc="-1" dirty="0" err="1" smtClean="0"/>
              <a:t>x</a:t>
            </a:r>
            <a:r>
              <a:rPr lang="en-US" sz="1400" spc="-1" dirty="0" smtClean="0"/>
              <a:t> is the number of pixels needed to reach focal length horizontally. </a:t>
            </a:r>
            <a:r>
              <a:rPr lang="en-US" sz="1400" spc="-1" dirty="0" err="1"/>
              <a:t>f</a:t>
            </a:r>
            <a:r>
              <a:rPr lang="en-US" sz="1400" spc="-1" dirty="0" err="1" smtClean="0"/>
              <a:t>y</a:t>
            </a:r>
            <a:r>
              <a:rPr lang="en-US" sz="1400" spc="-1" dirty="0" smtClean="0"/>
              <a:t> is the number of pixels needed to reach focal length vertically. When </a:t>
            </a:r>
            <a:r>
              <a:rPr lang="en-US" sz="1400" spc="-1" dirty="0" err="1" smtClean="0"/>
              <a:t>fx</a:t>
            </a:r>
            <a:r>
              <a:rPr lang="en-US" sz="1400" spc="-1" dirty="0" smtClean="0"/>
              <a:t> does not equal </a:t>
            </a:r>
            <a:r>
              <a:rPr lang="en-US" sz="1400" spc="-1" dirty="0" err="1" smtClean="0"/>
              <a:t>fy</a:t>
            </a:r>
            <a:r>
              <a:rPr lang="en-US" sz="1400" spc="-1" dirty="0" smtClean="0"/>
              <a:t>, it means you do not have square pixels.</a:t>
            </a: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311760" y="438840"/>
            <a:ext cx="8740440" cy="150426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r>
              <a:rPr lang="en-US" sz="1400" b="1" strike="noStrike" spc="-1" dirty="0">
                <a:solidFill>
                  <a:srgbClr val="595959"/>
                </a:solidFill>
                <a:latin typeface="Arial"/>
                <a:ea typeface="Arial"/>
              </a:rPr>
              <a:t>Part 2</a:t>
            </a:r>
            <a:r>
              <a:rPr lang="en-US" sz="1400" b="1" spc="-1" dirty="0">
                <a:solidFill>
                  <a:srgbClr val="595959"/>
                </a:solidFill>
                <a:ea typeface="Arial"/>
              </a:rPr>
              <a:t>: (10 points) </a:t>
            </a:r>
            <a:endParaRPr lang="en-US" sz="1400" b="1" strike="noStrike" spc="-1" dirty="0">
              <a:solidFill>
                <a:srgbClr val="595959"/>
              </a:solidFill>
              <a:latin typeface="Arial"/>
              <a:ea typeface="Arial"/>
            </a:endParaRPr>
          </a:p>
          <a:p>
            <a:pPr>
              <a:lnSpc>
                <a:spcPct val="115000"/>
              </a:lnSpc>
            </a:pPr>
            <a:r>
              <a:rPr lang="en-US" sz="1400" spc="-1" dirty="0"/>
              <a:t>You also performed the transformation from camera to world by using the equations below. When we set the camera coordinate to world coordinate, what does </a:t>
            </a:r>
            <a:r>
              <a:rPr lang="en-US" sz="1400" spc="-1" dirty="0" err="1"/>
              <a:t>ctw</a:t>
            </a:r>
            <a:r>
              <a:rPr lang="en-US" sz="1400" spc="-1" dirty="0"/>
              <a:t> represent? Using the equation below, can we describe why the P matrix can project 3D points in world coordinate to 2D points on image plane? (Hint: the P matrix achieves two coordinate transform) </a:t>
            </a: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pic>
        <p:nvPicPr>
          <p:cNvPr id="84" name="Picture 83"/>
          <p:cNvPicPr/>
          <p:nvPr/>
        </p:nvPicPr>
        <p:blipFill>
          <a:blip r:embed="rId2"/>
          <a:stretch/>
        </p:blipFill>
        <p:spPr>
          <a:xfrm>
            <a:off x="91800" y="1943100"/>
            <a:ext cx="2219040" cy="552240"/>
          </a:xfrm>
          <a:prstGeom prst="rect">
            <a:avLst/>
          </a:prstGeom>
          <a:ln>
            <a:noFill/>
          </a:ln>
        </p:spPr>
      </p:pic>
      <p:pic>
        <p:nvPicPr>
          <p:cNvPr id="85" name="Picture 84"/>
          <p:cNvPicPr/>
          <p:nvPr/>
        </p:nvPicPr>
        <p:blipFill>
          <a:blip r:embed="rId3"/>
          <a:stretch/>
        </p:blipFill>
        <p:spPr>
          <a:xfrm>
            <a:off x="120420" y="2495340"/>
            <a:ext cx="2161800" cy="1380600"/>
          </a:xfrm>
          <a:prstGeom prst="rect">
            <a:avLst/>
          </a:prstGeom>
          <a:ln>
            <a:noFill/>
          </a:ln>
        </p:spPr>
      </p:pic>
      <p:sp>
        <p:nvSpPr>
          <p:cNvPr id="2" name="CuadroTexto 1">
            <a:extLst>
              <a:ext uri="{FF2B5EF4-FFF2-40B4-BE49-F238E27FC236}">
                <a16:creationId xmlns:a16="http://schemas.microsoft.com/office/drawing/2014/main" id="{B1FF2B98-F2C2-4D11-881A-931C6A6E979D}"/>
              </a:ext>
            </a:extLst>
          </p:cNvPr>
          <p:cNvSpPr txBox="1"/>
          <p:nvPr/>
        </p:nvSpPr>
        <p:spPr>
          <a:xfrm>
            <a:off x="2887009" y="1972120"/>
            <a:ext cx="6047441" cy="1815882"/>
          </a:xfrm>
          <a:prstGeom prst="rect">
            <a:avLst/>
          </a:prstGeom>
          <a:noFill/>
        </p:spPr>
        <p:txBody>
          <a:bodyPr wrap="square" rtlCol="0">
            <a:spAutoFit/>
          </a:bodyPr>
          <a:lstStyle/>
          <a:p>
            <a:r>
              <a:rPr lang="en-US" sz="1400" spc="-1" dirty="0" err="1">
                <a:solidFill>
                  <a:srgbClr val="595959"/>
                </a:solidFill>
                <a:ea typeface="Arial"/>
              </a:rPr>
              <a:t>w</a:t>
            </a:r>
            <a:r>
              <a:rPr lang="en-US" sz="1400" spc="-1" dirty="0" err="1" smtClean="0">
                <a:solidFill>
                  <a:srgbClr val="595959"/>
                </a:solidFill>
                <a:ea typeface="Arial"/>
              </a:rPr>
              <a:t>tc</a:t>
            </a:r>
            <a:r>
              <a:rPr lang="en-US" sz="1400" spc="-1" dirty="0" smtClean="0">
                <a:solidFill>
                  <a:srgbClr val="595959"/>
                </a:solidFill>
                <a:ea typeface="Arial"/>
              </a:rPr>
              <a:t> represents the coordinate of the camera center in world coordinates. If we look at the formula for P we see it consists of several steps. First we take a 3d point and shift it by </a:t>
            </a:r>
            <a:r>
              <a:rPr lang="en-US" sz="1400" spc="-1" dirty="0" err="1" smtClean="0">
                <a:solidFill>
                  <a:srgbClr val="595959"/>
                </a:solidFill>
                <a:ea typeface="Arial"/>
              </a:rPr>
              <a:t>wtc</a:t>
            </a:r>
            <a:r>
              <a:rPr lang="en-US" sz="1400" spc="-1" dirty="0" smtClean="0">
                <a:solidFill>
                  <a:srgbClr val="595959"/>
                </a:solidFill>
                <a:ea typeface="Arial"/>
              </a:rPr>
              <a:t> so that, the camera center is at the origin. This means we are now looking at the point from the camera center. Now we rotate by </a:t>
            </a:r>
            <a:r>
              <a:rPr lang="en-US" sz="1400" spc="-1" dirty="0" err="1" smtClean="0">
                <a:solidFill>
                  <a:srgbClr val="595959"/>
                </a:solidFill>
                <a:ea typeface="Arial"/>
              </a:rPr>
              <a:t>wRtc</a:t>
            </a:r>
            <a:r>
              <a:rPr lang="en-US" sz="1400" spc="-1" dirty="0" smtClean="0">
                <a:solidFill>
                  <a:srgbClr val="595959"/>
                </a:solidFill>
                <a:ea typeface="Arial"/>
              </a:rPr>
              <a:t> so we are looking in the same direction as the camera. Thus our perspective is the same as the camera’s. Lastly, we use the calibration matrix to convert the 3d point to a 2d point on an image. </a:t>
            </a:r>
            <a:endParaRPr lang="en-US" sz="1400" spc="-1" dirty="0">
              <a:solidFill>
                <a:srgbClr val="000000"/>
              </a:solidFill>
            </a:endParaRPr>
          </a:p>
          <a:p>
            <a:endParaRPr lang="en-US" sz="1400"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311760" y="438840"/>
            <a:ext cx="424476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t"/>
          <a:lstStyle/>
          <a:p>
            <a:pPr>
              <a:lnSpc>
                <a:spcPct val="115000"/>
              </a:lnSpc>
            </a:pPr>
            <a:r>
              <a:rPr lang="en-US" sz="1400" b="1" strike="noStrike" spc="-1" dirty="0">
                <a:solidFill>
                  <a:srgbClr val="595959"/>
                </a:solidFill>
                <a:latin typeface="Arial"/>
                <a:ea typeface="Arial"/>
              </a:rPr>
              <a:t>Part </a:t>
            </a:r>
            <a:r>
              <a:rPr lang="en-US" sz="1400" b="1" spc="-1" dirty="0">
                <a:solidFill>
                  <a:srgbClr val="595959"/>
                </a:solidFill>
                <a:latin typeface="Arial"/>
                <a:ea typeface="Arial"/>
              </a:rPr>
              <a:t>3</a:t>
            </a:r>
            <a:r>
              <a:rPr lang="en-US" sz="1400" b="1" spc="-1" dirty="0">
                <a:solidFill>
                  <a:srgbClr val="595959"/>
                </a:solidFill>
                <a:ea typeface="Arial"/>
              </a:rPr>
              <a:t>: (3 points)  </a:t>
            </a:r>
            <a:endParaRPr lang="en-US" sz="1400" spc="-1" dirty="0">
              <a:solidFill>
                <a:srgbClr val="000000"/>
              </a:solidFill>
              <a:latin typeface="DejaVu Sans"/>
              <a:ea typeface="Arial"/>
            </a:endParaRPr>
          </a:p>
          <a:p>
            <a:pPr>
              <a:lnSpc>
                <a:spcPct val="115000"/>
              </a:lnSpc>
              <a:spcBef>
                <a:spcPts val="1599"/>
              </a:spcBef>
            </a:pPr>
            <a:endParaRPr lang="en-US" sz="1400" strike="noStrike" spc="-1" dirty="0">
              <a:solidFill>
                <a:srgbClr val="000000"/>
              </a:solidFill>
              <a:latin typeface="Arial"/>
            </a:endParaRPr>
          </a:p>
          <a:p>
            <a:pPr>
              <a:lnSpc>
                <a:spcPct val="115000"/>
              </a:lnSpc>
              <a:spcBef>
                <a:spcPts val="1599"/>
              </a:spcBef>
            </a:pPr>
            <a:r>
              <a:rPr lang="en-US" sz="1400" spc="-1" dirty="0" smtClean="0">
                <a:latin typeface="Arial"/>
              </a:rPr>
              <a:t>In video games characters need to be animated to take several poses. Pose estimation could be used convert an actual person carrying out several gestures to a character model on a computer doing the gestures. This could be much more reliable than animating by hand.</a:t>
            </a: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a:p>
            <a:pPr>
              <a:lnSpc>
                <a:spcPct val="115000"/>
              </a:lnSpc>
              <a:spcBef>
                <a:spcPts val="1599"/>
              </a:spcBef>
            </a:pPr>
            <a:endParaRPr lang="en-US" sz="1400" b="0" strike="noStrike" spc="-1" dirty="0">
              <a:latin typeface="Arial"/>
            </a:endParaRPr>
          </a:p>
        </p:txBody>
      </p:sp>
      <p:sp>
        <p:nvSpPr>
          <p:cNvPr id="80" name="CustomShape 2"/>
          <p:cNvSpPr/>
          <p:nvPr/>
        </p:nvSpPr>
        <p:spPr>
          <a:xfrm>
            <a:off x="4572000" y="439560"/>
            <a:ext cx="4251600" cy="412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15000"/>
              </a:lnSpc>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a:p>
            <a:pPr>
              <a:lnSpc>
                <a:spcPct val="115000"/>
              </a:lnSpc>
              <a:spcBef>
                <a:spcPts val="1599"/>
              </a:spcBef>
            </a:pPr>
            <a:endParaRPr lang="en-US" sz="1800" b="0" strike="noStrike" spc="-1">
              <a:latin typeface="Arial"/>
            </a:endParaRPr>
          </a:p>
        </p:txBody>
      </p:sp>
      <p:sp>
        <p:nvSpPr>
          <p:cNvPr id="2" name="TextBox 1">
            <a:extLst>
              <a:ext uri="{FF2B5EF4-FFF2-40B4-BE49-F238E27FC236}">
                <a16:creationId xmlns:a16="http://schemas.microsoft.com/office/drawing/2014/main" id="{34132B27-0A31-498B-96B9-4F8C590BE81C}"/>
              </a:ext>
            </a:extLst>
          </p:cNvPr>
          <p:cNvSpPr txBox="1"/>
          <p:nvPr/>
        </p:nvSpPr>
        <p:spPr>
          <a:xfrm>
            <a:off x="359229" y="922564"/>
            <a:ext cx="4816928"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spc="-1">
              <a:solidFill>
                <a:srgbClr val="000000"/>
              </a:solidFill>
              <a:latin typeface="Arial"/>
            </a:endParaRPr>
          </a:p>
        </p:txBody>
      </p:sp>
      <p:sp>
        <p:nvSpPr>
          <p:cNvPr id="3" name="TextBox 2">
            <a:extLst>
              <a:ext uri="{FF2B5EF4-FFF2-40B4-BE49-F238E27FC236}">
                <a16:creationId xmlns:a16="http://schemas.microsoft.com/office/drawing/2014/main" id="{53EFCFC8-AC85-47B2-8D29-6AC2F20DE769}"/>
              </a:ext>
            </a:extLst>
          </p:cNvPr>
          <p:cNvSpPr txBox="1"/>
          <p:nvPr/>
        </p:nvSpPr>
        <p:spPr>
          <a:xfrm>
            <a:off x="359229" y="922564"/>
            <a:ext cx="8374636"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spc="-1" dirty="0">
                <a:solidFill>
                  <a:srgbClr val="000000"/>
                </a:solidFill>
                <a:latin typeface="Arial"/>
              </a:rPr>
              <a:t>Please describe an application situation for pose estimation and explain why it is useful there.</a:t>
            </a:r>
            <a:endParaRPr lang="en-US" sz="1400" spc="-1" dirty="0"/>
          </a:p>
        </p:txBody>
      </p:sp>
    </p:spTree>
    <p:extLst>
      <p:ext uri="{BB962C8B-B14F-4D97-AF65-F5344CB8AC3E}">
        <p14:creationId xmlns:p14="http://schemas.microsoft.com/office/powerpoint/2010/main" val="297633308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1599</TotalTime>
  <Words>702</Words>
  <Application>Microsoft Office PowerPoint</Application>
  <PresentationFormat>On-screen Show (16:9)</PresentationFormat>
  <Paragraphs>137</Paragraphs>
  <Slides>17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DejaVu Sans</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 Credit: Interaction Video</vt:lpstr>
      <vt:lpstr>Extra Credit: Interaction Video</vt:lpstr>
      <vt:lpstr>Extra Credit: Interaction Video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 Project 6</dc:title>
  <dc:subject/>
  <dc:creator>Karan</dc:creator>
  <dc:description/>
  <cp:lastModifiedBy>Karan Sarkar</cp:lastModifiedBy>
  <cp:revision>186</cp:revision>
  <dcterms:modified xsi:type="dcterms:W3CDTF">2020-11-24T16:37:29Z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Notes">
    <vt:i4>21</vt:i4>
  </property>
  <property fmtid="{D5CDD505-2E9C-101B-9397-08002B2CF9AE}" pid="7" name="PresentationFormat">
    <vt:lpwstr>On-screen Show (16:9)</vt:lpwstr>
  </property>
  <property fmtid="{D5CDD505-2E9C-101B-9397-08002B2CF9AE}" pid="8" name="ScaleCrop">
    <vt:bool>false</vt:bool>
  </property>
  <property fmtid="{D5CDD505-2E9C-101B-9397-08002B2CF9AE}" pid="9" name="ShareDoc">
    <vt:bool>false</vt:bool>
  </property>
  <property fmtid="{D5CDD505-2E9C-101B-9397-08002B2CF9AE}" pid="10" name="Slides">
    <vt:i4>21</vt:i4>
  </property>
</Properties>
</file>