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gVx9h2HuwRbL8S4/l4Jy/8WNnj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34151806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3415180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34151806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34151806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34151806a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3415180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34151806a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34151806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4151806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415180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4151806a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415180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34151806a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3415180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78a230c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a78a230c9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a1c14b71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ea1c14b7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a1c14b71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ea1c14b7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ea1c14b7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aea1c14b71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ea1c14b71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ea1c14b7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ood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7B7B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 flipH="1" rot="10800000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 flipH="1" rot="10800000">
            <a:off x="1246925" y="-479"/>
            <a:ext cx="9468701" cy="6858478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 flipH="1" rot="10800000">
            <a:off x="-1" y="-479"/>
            <a:ext cx="9324977" cy="6858479"/>
          </a:xfrm>
          <a:custGeom>
            <a:rect b="b" l="l" r="r" t="t"/>
            <a:pathLst>
              <a:path extrusionOk="0" h="6858479" w="9324977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 txBox="1"/>
          <p:nvPr>
            <p:ph type="ctrTitle"/>
          </p:nvPr>
        </p:nvSpPr>
        <p:spPr>
          <a:xfrm>
            <a:off x="804672" y="962246"/>
            <a:ext cx="6437700" cy="2611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RecipeSource</a:t>
            </a:r>
            <a:endParaRPr/>
          </a:p>
        </p:txBody>
      </p:sp>
      <p:sp>
        <p:nvSpPr>
          <p:cNvPr id="31" name="Google Shape;31;p1"/>
          <p:cNvSpPr txBox="1"/>
          <p:nvPr>
            <p:ph idx="1" type="subTitle"/>
          </p:nvPr>
        </p:nvSpPr>
        <p:spPr>
          <a:xfrm>
            <a:off x="804672" y="3719618"/>
            <a:ext cx="4167376" cy="115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Final Report - </a:t>
            </a:r>
            <a:r>
              <a:rPr lang="en-US" sz="2000"/>
              <a:t>Team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34151806a_0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system for users and recipe</a:t>
            </a:r>
            <a:endParaRPr/>
          </a:p>
        </p:txBody>
      </p:sp>
      <p:sp>
        <p:nvSpPr>
          <p:cNvPr id="105" name="Google Shape;105;ga34151806a_0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 matrix factorization-based collaborative filtering, Singular Value Decomposition (SVD)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SVD gets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an user latent factor matrix</a:t>
            </a:r>
            <a:r>
              <a:rPr lang="en-US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1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and an recipe latent factor matrix q</a:t>
            </a:r>
            <a:r>
              <a:rPr lang="en-US" sz="1000">
                <a:latin typeface="Roboto"/>
                <a:ea typeface="Roboto"/>
                <a:cs typeface="Roboto"/>
                <a:sym typeface="Roboto"/>
              </a:rPr>
              <a:t>i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Multiplication over two latent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factor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matrices to get users to recipes ratings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we adopt biases for users b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 and items b</a:t>
            </a:r>
            <a:r>
              <a:rPr lang="en-US" sz="1400"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to reduce underfitting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update of the bias and matrix is based on the minimization of the following formula via stochastic gradient descent and regularization on the matrixs and biase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•"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The minimization of the following formula via stochastic gradient descent and regularization on the matrixs and biases. 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update of the bias and matrix is based on the minimization of the following formula via stochastic gradient descent and regularization on the matrixs and biases. 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update of the bias and matrix is based on the minimization of the following formula via stochastic gradient descent and regularization on the matrixs and biases. 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update of the bias and matrix is based on the minimization of the following formula via stochastic gradient descent and regularization on the matrixs and biases. 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ga34151806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3150" y="3541250"/>
            <a:ext cx="3468300" cy="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a34151806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8638" y="5128225"/>
            <a:ext cx="6177324" cy="8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34151806a_0_21"/>
          <p:cNvSpPr txBox="1"/>
          <p:nvPr>
            <p:ph type="title"/>
          </p:nvPr>
        </p:nvSpPr>
        <p:spPr>
          <a:xfrm>
            <a:off x="838200" y="3549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Recommendation system</a:t>
            </a:r>
            <a:endParaRPr/>
          </a:p>
        </p:txBody>
      </p:sp>
      <p:sp>
        <p:nvSpPr>
          <p:cNvPr id="113" name="Google Shape;113;ga34151806a_0_21"/>
          <p:cNvSpPr txBox="1"/>
          <p:nvPr>
            <p:ph idx="1" type="body"/>
          </p:nvPr>
        </p:nvSpPr>
        <p:spPr>
          <a:xfrm>
            <a:off x="838200" y="1597075"/>
            <a:ext cx="10515600" cy="457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filter users with fewer than 30 rating reviews out. This filtering way can avoid data sparsity problem for SVD and achieve generality.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number of rating reviews reduces from 1,132,367 to 674,349, which results in users’ sufficient rating signal for later supervised learning for rating regression. (</a:t>
            </a:r>
            <a:r>
              <a:rPr lang="en-US"/>
              <a:t>train : test =3:1 )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find the best parameters in this method, we adopt Grid Search with 3-fold Cross Validation over parameter </a:t>
            </a:r>
            <a:endParaRPr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•"/>
            </a:pPr>
            <a:r>
              <a:rPr lang="en-US" sz="1800"/>
              <a:t>grids = {'training epochs': [5], 'learning rate': [0.05, 0.005,0.0005],  'regularization term': [0.1, 0.3]}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34151806a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</a:t>
            </a:r>
            <a:r>
              <a:rPr lang="en-US"/>
              <a:t>Best setting by grid search</a:t>
            </a:r>
            <a:endParaRPr/>
          </a:p>
        </p:txBody>
      </p:sp>
      <p:sp>
        <p:nvSpPr>
          <p:cNvPr id="119" name="Google Shape;119;ga34151806a_0_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'lr_all': 0.005, 'reg_all': 0.3</a:t>
            </a:r>
            <a:endParaRPr/>
          </a:p>
        </p:txBody>
      </p:sp>
      <p:pic>
        <p:nvPicPr>
          <p:cNvPr id="120" name="Google Shape;120;ga34151806a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3088" y="2889288"/>
            <a:ext cx="38576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a34151806a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876" y="2889300"/>
            <a:ext cx="48815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34151806a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setting</a:t>
            </a:r>
            <a:r>
              <a:rPr lang="en-US"/>
              <a:t> by grid search</a:t>
            </a:r>
            <a:endParaRPr/>
          </a:p>
        </p:txBody>
      </p:sp>
      <p:sp>
        <p:nvSpPr>
          <p:cNvPr id="127" name="Google Shape;127;ga34151806a_0_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'lr_all': 0.005, 'reg_all': 0.1</a:t>
            </a:r>
            <a:endParaRPr/>
          </a:p>
        </p:txBody>
      </p:sp>
      <p:pic>
        <p:nvPicPr>
          <p:cNvPr id="128" name="Google Shape;128;ga34151806a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725" y="2792650"/>
            <a:ext cx="385022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a34151806a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152" y="2792650"/>
            <a:ext cx="4909377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4151806a_0_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Word clouds show user top dishes with rating</a:t>
            </a:r>
            <a:endParaRPr/>
          </a:p>
        </p:txBody>
      </p:sp>
      <p:pic>
        <p:nvPicPr>
          <p:cNvPr id="135" name="Google Shape;135;ga34151806a_0_38"/>
          <p:cNvPicPr preferRelativeResize="0"/>
          <p:nvPr/>
        </p:nvPicPr>
        <p:blipFill rotWithShape="1">
          <a:blip r:embed="rId3">
            <a:alphaModFix/>
          </a:blip>
          <a:srcRect b="49096" l="0" r="0" t="0"/>
          <a:stretch/>
        </p:blipFill>
        <p:spPr>
          <a:xfrm>
            <a:off x="862825" y="1764575"/>
            <a:ext cx="10466349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4151806a_0_76"/>
          <p:cNvSpPr txBox="1"/>
          <p:nvPr>
            <p:ph type="title"/>
          </p:nvPr>
        </p:nvSpPr>
        <p:spPr>
          <a:xfrm>
            <a:off x="838200" y="2336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Average rating for recipes regardless of users</a:t>
            </a:r>
            <a:endParaRPr/>
          </a:p>
        </p:txBody>
      </p:sp>
      <p:sp>
        <p:nvSpPr>
          <p:cNvPr id="141" name="Google Shape;141;ga34151806a_0_76"/>
          <p:cNvSpPr txBox="1"/>
          <p:nvPr>
            <p:ph idx="1" type="body"/>
          </p:nvPr>
        </p:nvSpPr>
        <p:spPr>
          <a:xfrm>
            <a:off x="838200" y="1628350"/>
            <a:ext cx="10515600" cy="460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We process steps into a string and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remove stop words. Then, we use its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tf-idf</a:t>
            </a:r>
            <a:r>
              <a:rPr lang="en-US" sz="2500"/>
              <a:t> format as features and predict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the average rating for each recipe. 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Train:Test=</a:t>
            </a:r>
            <a:r>
              <a:rPr lang="en-US" sz="2500"/>
              <a:t>3363:1122 (30 reviews up)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ga34151806a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125" y="5842451"/>
            <a:ext cx="5041024" cy="23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a34151806a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3125" y="1829225"/>
            <a:ext cx="5070675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a34151806a_0_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750" y="5147875"/>
            <a:ext cx="4995775" cy="9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a34151806a_0_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2375" y="4245850"/>
            <a:ext cx="4995775" cy="8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34151806a_0_6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 in Random Forest</a:t>
            </a:r>
            <a:endParaRPr/>
          </a:p>
        </p:txBody>
      </p:sp>
      <p:sp>
        <p:nvSpPr>
          <p:cNvPr id="151" name="Google Shape;151;ga34151806a_0_6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ga34151806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25" y="1305188"/>
            <a:ext cx="11153775" cy="539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Discussion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835551" y="1557676"/>
            <a:ext cx="105156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•"/>
            </a:pPr>
            <a:r>
              <a:rPr lang="en-US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will use silhouette coefficient or mutual information to evaluate the performance of our clusters; And evaluation metrics such as Mean Absolute Error and F-score to evaluate the performance of the recommendation system.</a:t>
            </a:r>
            <a:endParaRPr sz="27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work (not in our current plan of actions)</a:t>
            </a:r>
            <a:endParaRPr sz="2600"/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personalized recommendations through natural language generation.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-"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EMNLP2019: </a:t>
            </a:r>
            <a:r>
              <a:rPr lang="en-US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Generating Personalized Recipes from Historical User Preferences 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5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Adopt or revise m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ore receipt datasets or embeddings for better clustering and recommendation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-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CVPR 2019: Learning Cross-Modal Embeddings with Adversarial Networks for Cooking Recipes and Food Images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-"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IEEE 2018: 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Recipe1M+: A Dataset for Learning Cross-Modal Embeddings for Cooking Recipes and Food Images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0576" y="4777525"/>
            <a:ext cx="3070863" cy="19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350" y="4777532"/>
            <a:ext cx="3036125" cy="19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6550" y="4777525"/>
            <a:ext cx="3036126" cy="19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 txBox="1"/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S. C. Deerwester, S. T. Dumais, T. K. Landauer, G. W. Furnas, R. A. Harshman, J. Am. Soc. Inf. Sci. 41, 391 (1990)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D. Blei, A. Ng, and M. Jordan. Latent Dirichlet allocation. In Advances in Neural Information Processing Systems 14, 2002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Mikolov, T., Grave, E., Bojanowski, P., Puhrsch, C., and Joulin, A. (2017). Advances in pre-training distributed word representations. arXiv preprint arXiv:1712.09405.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L. Breiman. Random forests. Machine Learning, 45(1): 5–32, 2001. 18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Tianqi Chen and Carlos Guestrin. Xgboost: A scalable tree boosting system. In Proceedings of the 22Nd ACM SIGKDD International Conference on Knowledge Discovery and Data Mining, pages 785–794. ACM, 2016.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F.O. Isinkaye, *, Y.O. Folajimi, B.A. Ojokoh. Recommendation systems: Principles, methods and evaluation  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US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Bodhisattwa Prasad Majumder*, Shuyang Li*, Jianmo Ni, Julian McAuley. Generating Personalized Recipes from Historical User Preferences. EMNLP, 2019</a:t>
            </a:r>
            <a:endParaRPr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 txBox="1"/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Introduction</a:t>
            </a:r>
            <a:endParaRPr/>
          </a:p>
        </p:txBody>
      </p:sp>
      <p:sp>
        <p:nvSpPr>
          <p:cNvPr id="40" name="Google Shape;40;p2"/>
          <p:cNvSpPr txBox="1"/>
          <p:nvPr>
            <p:ph idx="1" type="body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Cooking at home has become popular during the pandemic.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Sometimes it’s hard to figure out what to make with limited ingredients.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RecipeSource will help you waste less food and eat fantastic meals.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0" y="361801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0" y="365125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 txBox="1"/>
          <p:nvPr>
            <p:ph idx="1" type="body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How to find the most appropriate recipe?</a:t>
            </a:r>
            <a:endParaRPr/>
          </a:p>
          <a:p>
            <a:pPr indent="-342900" lvl="1"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600">
                <a:solidFill>
                  <a:srgbClr val="FFFFFF"/>
                </a:solidFill>
              </a:rPr>
              <a:t>utilizes most (if not all) of the existing ingredients</a:t>
            </a:r>
            <a:endParaRPr/>
          </a:p>
          <a:p>
            <a:pPr indent="-342900" lvl="1"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600">
                <a:solidFill>
                  <a:srgbClr val="FFFFFF"/>
                </a:solidFill>
              </a:rPr>
              <a:t>fewest additional ingredients to buy</a:t>
            </a:r>
            <a:endParaRPr/>
          </a:p>
          <a:p>
            <a:pPr indent="-342900" lvl="1"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600">
                <a:solidFill>
                  <a:srgbClr val="FFFFFF"/>
                </a:solidFill>
              </a:rPr>
              <a:t>least amount of effort in time to prep and cook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Input</a:t>
            </a:r>
            <a:endParaRPr/>
          </a:p>
          <a:p>
            <a:pPr indent="-342900" lvl="1"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600">
                <a:solidFill>
                  <a:srgbClr val="FFFFFF"/>
                </a:solidFill>
              </a:rPr>
              <a:t>array of (arrays of) ingredients available (in form of recipes) in a fridge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Output</a:t>
            </a:r>
            <a:endParaRPr/>
          </a:p>
          <a:p>
            <a:pPr indent="-342900" lvl="1"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600">
                <a:solidFill>
                  <a:srgbClr val="FFFFFF"/>
                </a:solidFill>
              </a:rPr>
              <a:t>Unsupervised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Recipe clustering</a:t>
            </a:r>
            <a:endParaRPr sz="1600">
              <a:solidFill>
                <a:srgbClr val="FFFFFF"/>
              </a:solidFill>
            </a:endParaRPr>
          </a:p>
          <a:p>
            <a:pPr indent="-342900" lvl="1"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600">
                <a:solidFill>
                  <a:srgbClr val="FFFFFF"/>
                </a:solidFill>
              </a:rPr>
              <a:t>Supervised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Prep time prediction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Recipe recommendation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49" name="Google Shape;49;p3"/>
          <p:cNvSpPr txBox="1"/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Problem Definition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78a230c97_1_0"/>
          <p:cNvSpPr/>
          <p:nvPr/>
        </p:nvSpPr>
        <p:spPr>
          <a:xfrm>
            <a:off x="0" y="361801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ga78a230c97_1_0"/>
          <p:cNvSpPr/>
          <p:nvPr/>
        </p:nvSpPr>
        <p:spPr>
          <a:xfrm>
            <a:off x="0" y="365125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ga78a230c97_1_0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a78a230c97_1_0"/>
          <p:cNvSpPr txBox="1"/>
          <p:nvPr>
            <p:ph type="title"/>
          </p:nvPr>
        </p:nvSpPr>
        <p:spPr>
          <a:xfrm>
            <a:off x="833002" y="365125"/>
            <a:ext cx="1052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Data Collection</a:t>
            </a:r>
            <a:endParaRPr/>
          </a:p>
        </p:txBody>
      </p:sp>
      <p:sp>
        <p:nvSpPr>
          <p:cNvPr id="58" name="Google Shape;58;ga78a230c97_1_0"/>
          <p:cNvSpPr txBox="1"/>
          <p:nvPr>
            <p:ph idx="1" type="body"/>
          </p:nvPr>
        </p:nvSpPr>
        <p:spPr>
          <a:xfrm>
            <a:off x="838201" y="2022601"/>
            <a:ext cx="105156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Datasource</a:t>
            </a:r>
            <a:endParaRPr sz="20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Food.com</a:t>
            </a:r>
            <a:r>
              <a:rPr lang="en-US" sz="1600">
                <a:solidFill>
                  <a:srgbClr val="FFFFFF"/>
                </a:solidFill>
              </a:rPr>
              <a:t> Recipes and Interactions</a:t>
            </a:r>
            <a:endParaRPr sz="1600">
              <a:solidFill>
                <a:srgbClr val="FFFFFF"/>
              </a:solidFill>
            </a:endParaRPr>
          </a:p>
          <a:p>
            <a:pPr indent="-317500" lvl="1"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Consists of 180K+ recipes and 700K+ recipes reviews covering 18 years of user interactions and uploads</a:t>
            </a:r>
            <a:endParaRPr sz="1600">
              <a:solidFill>
                <a:srgbClr val="FFFFFF"/>
              </a:solidFill>
            </a:endParaRPr>
          </a:p>
          <a:p>
            <a:pPr indent="-317500" lvl="1" marL="927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>
                <a:solidFill>
                  <a:srgbClr val="FFFFFF"/>
                </a:solidFill>
              </a:rPr>
              <a:t>I</a:t>
            </a:r>
            <a:r>
              <a:rPr lang="en-US" sz="1600">
                <a:solidFill>
                  <a:srgbClr val="FFFFFF"/>
                </a:solidFill>
              </a:rPr>
              <a:t>ntroduced in the following paper - Generating Personalized Recipes from Historical User Preferences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2000"/>
              <a:t>Data Overview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RAW_interactions.csv, RAW_recipes.csv (user id, recipe id, date, rating and review, etc.)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PP_recipes.csv, PP_users.csv (recipe text metadata is tokenized via a GPT subword tokenizer)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Interactions_test.csv, Interactions_train.csv, Interactions_validation.csv (supervised learning)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Preprocessing (example)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Tokenize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steps</a:t>
            </a:r>
            <a:r>
              <a:rPr lang="en-US" sz="1600"/>
              <a:t> from RAW_recipes.csv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Create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word_count</a:t>
            </a:r>
            <a:r>
              <a:rPr lang="en-US" sz="1600"/>
              <a:t> Python dictionary (ignoring symbols, nltk stop words and numbers)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Top 5000,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token2idx</a:t>
            </a:r>
            <a:r>
              <a:rPr lang="en-US" sz="1600"/>
              <a:t> -&gt; compressed CSR matrix (features for both supervised and unsupervised learning)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 txBox="1"/>
          <p:nvPr>
            <p:ph type="title"/>
          </p:nvPr>
        </p:nvSpPr>
        <p:spPr>
          <a:xfrm>
            <a:off x="833002" y="365125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Methods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838201" y="2022601"/>
            <a:ext cx="10515598" cy="4154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 Mixture of Collaborative and Content Filtering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Matrix Factorization on Ingredient to Recipe and User to Recipe Data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Latent Dirichlet Allocation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Latent Semantic Analysis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Word2Vec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Combine Collaborative Data with Content based Features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RandomForest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ea1c14b71_1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Supervised Learning: Cook Time Prediction</a:t>
            </a:r>
            <a:endParaRPr/>
          </a:p>
        </p:txBody>
      </p:sp>
      <p:sp>
        <p:nvSpPr>
          <p:cNvPr id="73" name="Google Shape;73;gaea1c14b71_1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Preparation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use words in the recipe steps as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remove stop 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is stored into a csr sparse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want to predict whether cook time is short, medium or long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Short = Under 30 Minutes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Medium = 30 Minutes to 2 Hours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Long = Over 2 Hours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use Random Forest Classifier as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ea1c14b71_1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Cook Time Prediction Results</a:t>
            </a:r>
            <a:endParaRPr/>
          </a:p>
        </p:txBody>
      </p:sp>
      <p:sp>
        <p:nvSpPr>
          <p:cNvPr id="79" name="Google Shape;79;gaea1c14b71_1_30"/>
          <p:cNvSpPr txBox="1"/>
          <p:nvPr>
            <p:ph idx="1" type="body"/>
          </p:nvPr>
        </p:nvSpPr>
        <p:spPr>
          <a:xfrm>
            <a:off x="838200" y="1825625"/>
            <a:ext cx="50001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81.6% R^2 on Out of Bag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Model does not Overfit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gaea1c14b71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25" y="16048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404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ea1c14b71_1_36"/>
          <p:cNvSpPr/>
          <p:nvPr/>
        </p:nvSpPr>
        <p:spPr>
          <a:xfrm>
            <a:off x="0" y="-3324"/>
            <a:ext cx="12192000" cy="68613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aea1c14b71_1_36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aea1c14b71_1_36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4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aea1c14b71_1_36"/>
          <p:cNvSpPr txBox="1"/>
          <p:nvPr>
            <p:ph idx="1" type="body"/>
          </p:nvPr>
        </p:nvSpPr>
        <p:spPr>
          <a:xfrm>
            <a:off x="580950" y="1911525"/>
            <a:ext cx="110301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Preparation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use words in the recipe steps as features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remove stop 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is stored into a csr sparse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Latent Dirichlet Allocation to create 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Word Clouds from Clustered Recipe Names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89" name="Google Shape;89;gaea1c14b71_1_36"/>
          <p:cNvSpPr txBox="1"/>
          <p:nvPr>
            <p:ph type="title"/>
          </p:nvPr>
        </p:nvSpPr>
        <p:spPr>
          <a:xfrm>
            <a:off x="833002" y="365125"/>
            <a:ext cx="1052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Recipe Clustering</a:t>
            </a:r>
            <a:endParaRPr sz="5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a1c14b71_1_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Recipe Cluster Word Clouds</a:t>
            </a:r>
            <a:endParaRPr/>
          </a:p>
        </p:txBody>
      </p:sp>
      <p:sp>
        <p:nvSpPr>
          <p:cNvPr id="95" name="Google Shape;95;gaea1c14b71_1_4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gaea1c14b71_1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00" y="1566063"/>
            <a:ext cx="46863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aea1c14b71_1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25" y="4294338"/>
            <a:ext cx="466725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aea1c14b71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1313" y="4148575"/>
            <a:ext cx="467677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aea1c14b71_1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950" y="1551788"/>
            <a:ext cx="46863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2020-09-22T17:31:14Z</dcterms:created>
  <dc:creator>Bowen Ran</dc:creator>
</cp:coreProperties>
</file>