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0" r:id="rId6"/>
    <p:sldId id="259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ra, Amit" initials="AA" lastIdx="0" clrIdx="0">
    <p:extLst>
      <p:ext uri="{19B8F6BF-5375-455C-9EA6-DF929625EA0E}">
        <p15:presenceInfo xmlns:p15="http://schemas.microsoft.com/office/powerpoint/2012/main" userId="S-1-5-21-884244233-356443243-629794606-85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ra79/DS_For_HighSchoolers-Summer-2018-/raw/master/class1/Class1.pptx" TargetMode="External"/><Relationship Id="rId2" Type="http://schemas.openxmlformats.org/officeDocument/2006/relationships/hyperlink" Target="file:///\\cronus\home\aarora\Public\R_and_DataSci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and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2018</a:t>
            </a:r>
            <a:endParaRPr lang="en-US" dirty="0" smtClean="0"/>
          </a:p>
          <a:p>
            <a:r>
              <a:rPr lang="en-US" dirty="0" smtClean="0"/>
              <a:t>By: Amit 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before we move on from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990" y="2286000"/>
            <a:ext cx="3177211" cy="4023360"/>
          </a:xfrm>
        </p:spPr>
        <p:txBody>
          <a:bodyPr>
            <a:normAutofit/>
          </a:bodyPr>
          <a:lstStyle/>
          <a:p>
            <a:r>
              <a:rPr lang="en-US" dirty="0"/>
              <a:t>R uses [ ] as well as [[ ]] for </a:t>
            </a:r>
            <a:r>
              <a:rPr lang="en-US" dirty="0" smtClean="0"/>
              <a:t>accessing </a:t>
            </a:r>
            <a:r>
              <a:rPr lang="en-US" dirty="0"/>
              <a:t>elements of a vector, when to use [and when to use [[ ?</a:t>
            </a:r>
          </a:p>
          <a:p>
            <a:endParaRPr lang="en-US" dirty="0"/>
          </a:p>
          <a:p>
            <a:r>
              <a:rPr lang="en-US" dirty="0"/>
              <a:t>The [[ is also used when accessing </a:t>
            </a:r>
            <a:r>
              <a:rPr lang="en-US" dirty="0" smtClean="0"/>
              <a:t>columns </a:t>
            </a:r>
            <a:r>
              <a:rPr lang="en-US" dirty="0"/>
              <a:t>of a </a:t>
            </a:r>
            <a:r>
              <a:rPr lang="en-US" dirty="0" err="1"/>
              <a:t>dataframe</a:t>
            </a:r>
            <a:r>
              <a:rPr lang="en-US" dirty="0"/>
              <a:t> by column name or </a:t>
            </a:r>
            <a:r>
              <a:rPr lang="en-US" dirty="0" smtClean="0"/>
              <a:t>index.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42577"/>
            <a:ext cx="5402030" cy="4066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886" y="5461635"/>
            <a:ext cx="3429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R supports the usual for and while loops (</a:t>
            </a:r>
            <a:r>
              <a:rPr lang="en-US" sz="1800" i="1" dirty="0" smtClean="0"/>
              <a:t>I don’t actually recall using a while loop in R!</a:t>
            </a:r>
            <a:r>
              <a:rPr lang="en-US" dirty="0" smtClean="0"/>
              <a:t>)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ipgw_list</a:t>
            </a:r>
            <a:r>
              <a:rPr lang="en-US" sz="1400" dirty="0">
                <a:latin typeface="Calibri" panose="020F0502020204030204" pitchFamily="34" charset="0"/>
              </a:rPr>
              <a:t> = c("GW101IGW11V1A001", "GW101IGW11V1A002")</a:t>
            </a:r>
          </a:p>
          <a:p>
            <a:r>
              <a:rPr lang="en-US" sz="1400" dirty="0">
                <a:latin typeface="Calibri" panose="020F0502020204030204" pitchFamily="34" charset="0"/>
              </a:rPr>
              <a:t>for(</a:t>
            </a:r>
            <a:r>
              <a:rPr lang="en-US" sz="1400" dirty="0" err="1">
                <a:latin typeface="Calibri" panose="020F0502020204030204" pitchFamily="34" charset="0"/>
              </a:rPr>
              <a:t>ipgw</a:t>
            </a:r>
            <a:r>
              <a:rPr lang="en-US" sz="1400" dirty="0">
                <a:latin typeface="Calibri" panose="020F0502020204030204" pitchFamily="34" charset="0"/>
              </a:rPr>
              <a:t> in </a:t>
            </a:r>
            <a:r>
              <a:rPr lang="en-US" sz="1400" dirty="0" err="1">
                <a:latin typeface="Calibri" panose="020F0502020204030204" pitchFamily="34" charset="0"/>
              </a:rPr>
              <a:t>ipgw_list</a:t>
            </a:r>
            <a:r>
              <a:rPr lang="en-US" sz="14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 print(</a:t>
            </a:r>
            <a:r>
              <a:rPr lang="en-US" sz="1400" dirty="0" err="1">
                <a:latin typeface="Calibri" panose="020F0502020204030204" pitchFamily="34" charset="0"/>
              </a:rPr>
              <a:t>ipgw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}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/>
              <a:t>Iterating some sort of list or collection is one of the most common tasks, what if we do not have to write the for loop ourselves</a:t>
            </a:r>
            <a:r>
              <a:rPr lang="en-US" dirty="0" smtClean="0"/>
              <a:t>?</a:t>
            </a:r>
          </a:p>
          <a:p>
            <a:r>
              <a:rPr lang="en-US" sz="1400" dirty="0">
                <a:latin typeface="Calibri" panose="020F0502020204030204" pitchFamily="34" charset="0"/>
              </a:rPr>
              <a:t>map(</a:t>
            </a:r>
            <a:r>
              <a:rPr lang="en-US" sz="1400" dirty="0" err="1">
                <a:latin typeface="Calibri" panose="020F0502020204030204" pitchFamily="34" charset="0"/>
              </a:rPr>
              <a:t>ipgw_list</a:t>
            </a:r>
            <a:r>
              <a:rPr lang="en-US" sz="1400" dirty="0">
                <a:latin typeface="Calibri" panose="020F0502020204030204" pitchFamily="34" charset="0"/>
              </a:rPr>
              <a:t>, print</a:t>
            </a:r>
            <a:r>
              <a:rPr lang="en-US" sz="1400" dirty="0" smtClean="0">
                <a:latin typeface="Calibri" panose="020F0502020204030204" pitchFamily="34" charset="0"/>
              </a:rPr>
              <a:t>)   #function from the </a:t>
            </a:r>
            <a:r>
              <a:rPr lang="en-US" sz="1400" dirty="0" err="1" smtClean="0">
                <a:latin typeface="Calibri" panose="020F0502020204030204" pitchFamily="34" charset="0"/>
              </a:rPr>
              <a:t>purrr</a:t>
            </a:r>
            <a:r>
              <a:rPr lang="en-US" sz="1400" dirty="0" smtClean="0">
                <a:latin typeface="Calibri" panose="020F0502020204030204" pitchFamily="34" charset="0"/>
              </a:rPr>
              <a:t> package, general format is map (&lt;list&gt;, &lt;function to be applied to each element of the list&gt;)</a:t>
            </a: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9" y="5672328"/>
            <a:ext cx="17240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of map is a list and usually we have to simplify it to get a vector.</a:t>
            </a:r>
          </a:p>
          <a:p>
            <a:r>
              <a:rPr lang="nn-NO" sz="1400" dirty="0">
                <a:latin typeface="Calibri" panose="020F0502020204030204" pitchFamily="34" charset="0"/>
              </a:rPr>
              <a:t>x=map(ipgw_list, print)</a:t>
            </a:r>
          </a:p>
          <a:p>
            <a:r>
              <a:rPr lang="nn-NO" sz="1400" dirty="0">
                <a:latin typeface="Calibri" panose="020F0502020204030204" pitchFamily="34" charset="0"/>
              </a:rPr>
              <a:t>x[1]</a:t>
            </a:r>
          </a:p>
          <a:p>
            <a:r>
              <a:rPr lang="nn-NO" sz="1400" dirty="0">
                <a:latin typeface="Calibri" panose="020F0502020204030204" pitchFamily="34" charset="0"/>
              </a:rPr>
              <a:t>x[[1]]</a:t>
            </a:r>
            <a:endParaRPr lang="en-US" sz="1400" dirty="0" smtClean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Often the output of </a:t>
            </a:r>
            <a:r>
              <a:rPr lang="en-US" dirty="0" smtClean="0">
                <a:solidFill>
                  <a:srgbClr val="00B0F0"/>
                </a:solidFill>
              </a:rPr>
              <a:t>map</a:t>
            </a:r>
            <a:r>
              <a:rPr lang="en-US" dirty="0" smtClean="0"/>
              <a:t> is fed to a </a:t>
            </a:r>
            <a:r>
              <a:rPr lang="en-US" dirty="0" smtClean="0">
                <a:solidFill>
                  <a:srgbClr val="00B050"/>
                </a:solidFill>
              </a:rPr>
              <a:t>reduce </a:t>
            </a:r>
            <a:r>
              <a:rPr lang="en-US" dirty="0" smtClean="0"/>
              <a:t>function. The reduce function combines the map output to produce a single result.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16667"/>
            <a:ext cx="18383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66" y="2826067"/>
            <a:ext cx="328612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29" y="5715724"/>
            <a:ext cx="3533775" cy="2857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354780" y="5407838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more details </a:t>
            </a:r>
            <a:r>
              <a:rPr lang="en-US" dirty="0"/>
              <a:t>refer to http://purrr.tidyverse.org/reference/map2.html</a:t>
            </a:r>
          </a:p>
        </p:txBody>
      </p:sp>
    </p:spTree>
    <p:extLst>
      <p:ext uri="{BB962C8B-B14F-4D97-AF65-F5344CB8AC3E}">
        <p14:creationId xmlns:p14="http://schemas.microsoft.com/office/powerpoint/2010/main" val="372007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if statement, if-else statement or the if - else if – else combination available in R is similar to what is usually available in any programming language.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ifelse</a:t>
            </a:r>
            <a:r>
              <a:rPr lang="en-US" dirty="0" smtClean="0"/>
              <a:t> statement: this is a </a:t>
            </a:r>
            <a:r>
              <a:rPr lang="en-US" dirty="0" err="1" smtClean="0"/>
              <a:t>vectorized</a:t>
            </a:r>
            <a:r>
              <a:rPr lang="en-US" dirty="0" smtClean="0"/>
              <a:t> version of the if-else statement.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x = c(1,2,3,4,5)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ifelse</a:t>
            </a:r>
            <a:r>
              <a:rPr lang="en-US" sz="1400" dirty="0">
                <a:latin typeface="Calibri" panose="020F0502020204030204" pitchFamily="34" charset="0"/>
              </a:rPr>
              <a:t>(x &gt; 2, T, F</a:t>
            </a:r>
            <a:r>
              <a:rPr lang="en-US" sz="1400" dirty="0" smtClean="0">
                <a:latin typeface="Calibri" panose="020F0502020204030204" pitchFamily="34" charset="0"/>
              </a:rPr>
              <a:t>) # iterate over the vector x and return T (for TRUE) if an element is greater than 2, return F (for FALSE) otherwise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We can use the TRUE/FALSE values provided by </a:t>
            </a:r>
            <a:r>
              <a:rPr lang="en-US" dirty="0" err="1" smtClean="0"/>
              <a:t>ifelse</a:t>
            </a:r>
            <a:r>
              <a:rPr lang="en-US" dirty="0" smtClean="0"/>
              <a:t> as indices to find out the actual entries of the vector that satisfied the condition.</a:t>
            </a:r>
          </a:p>
          <a:p>
            <a:r>
              <a:rPr lang="en-US" sz="1400" dirty="0">
                <a:latin typeface="Calibri" panose="020F0502020204030204" pitchFamily="34" charset="0"/>
              </a:rPr>
              <a:t>x[</a:t>
            </a:r>
            <a:r>
              <a:rPr lang="en-US" sz="1400" dirty="0" err="1">
                <a:latin typeface="Calibri" panose="020F0502020204030204" pitchFamily="34" charset="0"/>
              </a:rPr>
              <a:t>ifelse</a:t>
            </a:r>
            <a:r>
              <a:rPr lang="en-US" sz="1400" dirty="0">
                <a:latin typeface="Calibri" panose="020F0502020204030204" pitchFamily="34" charset="0"/>
              </a:rPr>
              <a:t>(x &gt; 2, T, F)]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297680"/>
            <a:ext cx="2619375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75" y="5746862"/>
            <a:ext cx="7143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R supports functions just like any other programming language.</a:t>
            </a:r>
          </a:p>
          <a:p>
            <a:pPr lvl="1"/>
            <a:r>
              <a:rPr lang="en-US" dirty="0" smtClean="0"/>
              <a:t>Implicit Returns: it is not mandatory to write an explicit return statement</a:t>
            </a:r>
          </a:p>
          <a:p>
            <a:pPr lvl="1"/>
            <a:r>
              <a:rPr lang="en-US" dirty="0" smtClean="0"/>
              <a:t>Can specify default value for arguments.</a:t>
            </a:r>
          </a:p>
          <a:p>
            <a:pPr lvl="1"/>
            <a:r>
              <a:rPr lang="en-US" dirty="0" smtClean="0"/>
              <a:t>Can have functions defined within functions.</a:t>
            </a:r>
          </a:p>
          <a:p>
            <a:pPr lvl="1"/>
            <a:r>
              <a:rPr lang="en-US" dirty="0" smtClean="0"/>
              <a:t>Anonymous functions</a:t>
            </a:r>
          </a:p>
          <a:p>
            <a:pPr marL="128016" lvl="1" indent="0">
              <a:buNone/>
            </a:pPr>
            <a:r>
              <a:rPr lang="en-US" sz="1400" dirty="0" err="1" smtClean="0">
                <a:latin typeface="Calibri" panose="020F0502020204030204" pitchFamily="34" charset="0"/>
              </a:rPr>
              <a:t>get_half_normal_mean</a:t>
            </a:r>
            <a:r>
              <a:rPr lang="en-US" sz="1400" dirty="0" smtClean="0">
                <a:latin typeface="Calibri" panose="020F0502020204030204" pitchFamily="34" charset="0"/>
              </a:rPr>
              <a:t> &lt;- function(n=10) {</a:t>
            </a:r>
          </a:p>
          <a:p>
            <a:pPr marL="128016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x = </a:t>
            </a:r>
            <a:r>
              <a:rPr lang="en-US" sz="1400" dirty="0" err="1" smtClean="0">
                <a:latin typeface="Calibri" panose="020F0502020204030204" pitchFamily="34" charset="0"/>
              </a:rPr>
              <a:t>rnorm</a:t>
            </a:r>
            <a:r>
              <a:rPr lang="en-US" sz="1400" dirty="0" smtClean="0">
                <a:latin typeface="Calibri" panose="020F0502020204030204" pitchFamily="34" charset="0"/>
              </a:rPr>
              <a:t>(n)</a:t>
            </a:r>
          </a:p>
          <a:p>
            <a:pPr marL="128016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mean(x[x&gt;0])</a:t>
            </a:r>
          </a:p>
          <a:p>
            <a:pPr marL="128016" lvl="1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}</a:t>
            </a:r>
          </a:p>
          <a:p>
            <a:pPr marL="128016" lvl="1" indent="0">
              <a:buNone/>
            </a:pPr>
            <a:r>
              <a:rPr lang="en-US" sz="1400" dirty="0" err="1" smtClean="0">
                <a:latin typeface="Calibri" panose="020F0502020204030204" pitchFamily="34" charset="0"/>
              </a:rPr>
              <a:t>get_half_normal_mean</a:t>
            </a:r>
            <a:r>
              <a:rPr lang="en-US" sz="1400" dirty="0" smtClean="0">
                <a:latin typeface="Calibri" panose="020F0502020204030204" pitchFamily="34" charset="0"/>
              </a:rPr>
              <a:t>()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sz="1400" dirty="0" err="1">
                <a:latin typeface="Calibri" panose="020F0502020204030204" pitchFamily="34" charset="0"/>
              </a:rPr>
              <a:t>get_half_normal_mean</a:t>
            </a:r>
            <a:r>
              <a:rPr lang="en-US" sz="1400" dirty="0">
                <a:latin typeface="Calibri" panose="020F0502020204030204" pitchFamily="34" charset="0"/>
              </a:rPr>
              <a:t>(100)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12" y="5305626"/>
            <a:ext cx="962025" cy="1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12" y="5901408"/>
            <a:ext cx="952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before we get to labs…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concept of tidy data</a:t>
            </a:r>
            <a:r>
              <a:rPr lang="en-US" dirty="0" smtClean="0"/>
              <a:t>: makes data analysis tasks much simpler and once we get the hang of it we would always want to get the data into a tidy format before starting with analysis.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variable must have its own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observation must have its own row.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value must have its own </a:t>
            </a:r>
            <a:r>
              <a:rPr lang="en-US" dirty="0" smtClean="0"/>
              <a:t>cell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605528"/>
            <a:ext cx="7077075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5813" y="4605528"/>
            <a:ext cx="3400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Contrast this representation with a different one where </a:t>
            </a:r>
            <a:r>
              <a:rPr lang="en-US" sz="1400" dirty="0" err="1" smtClean="0"/>
              <a:t>year+cases</a:t>
            </a:r>
            <a:r>
              <a:rPr lang="en-US" sz="1400" dirty="0" smtClean="0"/>
              <a:t> was a column of its own, for e.g. 1999_cases, 2000_cases. </a:t>
            </a:r>
          </a:p>
          <a:p>
            <a:r>
              <a:rPr lang="en-US" sz="1400" dirty="0" smtClean="0"/>
              <a:t>Tidy format allows use of </a:t>
            </a:r>
            <a:r>
              <a:rPr lang="en-US" sz="1400" dirty="0" err="1" smtClean="0"/>
              <a:t>dplyr</a:t>
            </a:r>
            <a:r>
              <a:rPr lang="en-US" sz="1400" dirty="0" smtClean="0"/>
              <a:t> verbs (e.g. filter out all entries except the ones from the year 2000 and then summarize) and ggplot2 visualization (use the year values to color observations differently).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file"/>
              </a:rPr>
              <a:t>This presentation and everything we need </a:t>
            </a:r>
            <a:r>
              <a:rPr lang="en-US" dirty="0">
                <a:hlinkClick r:id="rId2" action="ppaction://hlinkfile"/>
              </a:rPr>
              <a:t>is available on https://github.com/aarora79/DS_For_HighSchoolers-Summer-2018-</a:t>
            </a:r>
            <a:r>
              <a:rPr lang="en-US" dirty="0" smtClean="0">
                <a:hlinkClick r:id="rId2" action="ppaction://hlinkfile"/>
              </a:rPr>
              <a:t>/</a:t>
            </a:r>
            <a:endParaRPr lang="en-US" dirty="0"/>
          </a:p>
          <a:p>
            <a:r>
              <a:rPr lang="en-US" dirty="0"/>
              <a:t>This presentation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https://github.com/aarora79/DS_For_HighSchoolers-Summer-2018-/</a:t>
            </a:r>
            <a:r>
              <a:rPr lang="en-US" dirty="0" smtClean="0">
                <a:hlinkClick r:id="rId3"/>
              </a:rPr>
              <a:t>raw/master/class1/Class1.pptx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/>
              <a:t>copy </a:t>
            </a:r>
            <a:r>
              <a:rPr lang="en-US" dirty="0" smtClean="0"/>
              <a:t>code from the </a:t>
            </a:r>
            <a:r>
              <a:rPr lang="en-US" dirty="0" err="1" smtClean="0"/>
              <a:t>github</a:t>
            </a:r>
            <a:r>
              <a:rPr lang="en-US" dirty="0" smtClean="0"/>
              <a:t> repo (you could clone the repo) to </a:t>
            </a:r>
            <a:r>
              <a:rPr lang="en-US" dirty="0" smtClean="0"/>
              <a:t>your PC in a folder where you plan to keep all the material for this class, typically c:\users\&lt;</a:t>
            </a:r>
            <a:r>
              <a:rPr lang="en-US" dirty="0"/>
              <a:t>your username</a:t>
            </a:r>
            <a:r>
              <a:rPr lang="en-US" dirty="0" smtClean="0"/>
              <a:t>&gt;\Documents\</a:t>
            </a:r>
            <a:r>
              <a:rPr lang="en-US" dirty="0" err="1" smtClean="0"/>
              <a:t>R_and_DataScience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why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this class is about</a:t>
            </a:r>
            <a:r>
              <a:rPr lang="en-US" dirty="0" smtClean="0"/>
              <a:t>: Using data we are familiar with to create practical examples of analytics workflows using R.</a:t>
            </a:r>
          </a:p>
          <a:p>
            <a:r>
              <a:rPr lang="en-US" b="1" dirty="0" smtClean="0"/>
              <a:t>Why this class</a:t>
            </a:r>
            <a:r>
              <a:rPr lang="en-US" dirty="0" smtClean="0"/>
              <a:t>: all of us work with data in some capacity, why not use the latest tools and technologies to make this work easier and do so much more. </a:t>
            </a:r>
          </a:p>
          <a:p>
            <a:r>
              <a:rPr lang="en-US" b="1" dirty="0" smtClean="0"/>
              <a:t>How we would be going about this class</a:t>
            </a:r>
            <a:r>
              <a:rPr lang="en-US" dirty="0" smtClean="0"/>
              <a:t>: We would be using </a:t>
            </a:r>
            <a:r>
              <a:rPr lang="en-US" dirty="0" err="1" smtClean="0"/>
              <a:t>RStudio</a:t>
            </a:r>
            <a:r>
              <a:rPr lang="en-US" dirty="0" smtClean="0"/>
              <a:t> and various packages from the R ecosystem.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3302" y="5035639"/>
            <a:ext cx="8641724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at the end  of three classes you see a CSV file and your first thought is “</a:t>
            </a:r>
            <a:r>
              <a:rPr lang="en-US" dirty="0" smtClean="0">
                <a:solidFill>
                  <a:srgbClr val="FFFF00"/>
                </a:solidFill>
              </a:rPr>
              <a:t>I can do so much with this data using R</a:t>
            </a:r>
            <a:r>
              <a:rPr lang="en-US" dirty="0" smtClean="0"/>
              <a:t>” then we have scored a win.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b="1" dirty="0" smtClean="0"/>
              <a:t>1 &amp; 2 </a:t>
            </a:r>
            <a:r>
              <a:rPr lang="en-US" dirty="0" smtClean="0"/>
              <a:t>: </a:t>
            </a:r>
            <a:r>
              <a:rPr lang="en-US" dirty="0" smtClean="0"/>
              <a:t>Get the basics of R. Run through a typical workflow for exploring a dataset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Setting up R Studio</a:t>
            </a:r>
          </a:p>
          <a:p>
            <a:r>
              <a:rPr lang="en-US" sz="1600" dirty="0" smtClean="0"/>
              <a:t>Data </a:t>
            </a:r>
            <a:r>
              <a:rPr lang="en-US" sz="1600" dirty="0"/>
              <a:t>Types</a:t>
            </a:r>
          </a:p>
          <a:p>
            <a:r>
              <a:rPr lang="en-US" sz="1600" dirty="0"/>
              <a:t>Loops and Conditional Statements</a:t>
            </a:r>
          </a:p>
          <a:p>
            <a:r>
              <a:rPr lang="en-US" sz="1600" dirty="0"/>
              <a:t>Functions, </a:t>
            </a:r>
            <a:r>
              <a:rPr lang="en-US" sz="1600" dirty="0" err="1"/>
              <a:t>vectorized</a:t>
            </a:r>
            <a:r>
              <a:rPr lang="en-US" sz="1600" dirty="0"/>
              <a:t> version of functions</a:t>
            </a:r>
          </a:p>
          <a:p>
            <a:r>
              <a:rPr lang="en-US" sz="1600" dirty="0"/>
              <a:t>Functional Programming</a:t>
            </a:r>
          </a:p>
          <a:p>
            <a:r>
              <a:rPr lang="en-US" sz="1600" dirty="0" smtClean="0"/>
              <a:t>Commonly used Packages and tasks: </a:t>
            </a:r>
            <a:r>
              <a:rPr lang="en-US" sz="1600" dirty="0" err="1" smtClean="0"/>
              <a:t>dplyr</a:t>
            </a:r>
            <a:r>
              <a:rPr lang="en-US" sz="1600" dirty="0" smtClean="0"/>
              <a:t>, purr, ggplot2, </a:t>
            </a:r>
            <a:r>
              <a:rPr lang="en-US" sz="1600" dirty="0" err="1" smtClean="0"/>
              <a:t>lubridate</a:t>
            </a:r>
            <a:r>
              <a:rPr lang="en-US" sz="1600" dirty="0" smtClean="0"/>
              <a:t>, </a:t>
            </a:r>
            <a:r>
              <a:rPr lang="en-US" sz="1600" dirty="0" err="1" smtClean="0"/>
              <a:t>tidyr</a:t>
            </a:r>
            <a:r>
              <a:rPr lang="en-US" sz="1600" dirty="0" smtClean="0"/>
              <a:t>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71481" y="5407838"/>
            <a:ext cx="7293735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through we will be working with </a:t>
            </a:r>
            <a:r>
              <a:rPr lang="en-US" dirty="0" smtClean="0"/>
              <a:t>publically available data </a:t>
            </a:r>
            <a:r>
              <a:rPr lang="en-US" dirty="0" smtClean="0"/>
              <a:t>i.e</a:t>
            </a:r>
            <a:r>
              <a:rPr lang="en-US" dirty="0" smtClean="0"/>
              <a:t>. data we understand to make this all 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available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approach learning R from the perspective of already knowing some programming language(s).</a:t>
            </a:r>
          </a:p>
          <a:p>
            <a:r>
              <a:rPr lang="en-US" dirty="0" smtClean="0"/>
              <a:t>To be able to program in any programming language we need to know some basic constructs: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</a:t>
            </a:r>
            <a:r>
              <a:rPr lang="en-US" dirty="0" smtClean="0"/>
              <a:t>ata types supported by the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to write loops, conditional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to write functions</a:t>
            </a:r>
          </a:p>
          <a:p>
            <a:r>
              <a:rPr lang="en-US" dirty="0" smtClean="0"/>
              <a:t>There is one more thing though…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4128" y="5734319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Idioms (which may be) unique to the language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87388" y="5714676"/>
            <a:ext cx="4987688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Stack overflow is your friend, but not to be kept on speed dial 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is the Integrated Development Environment (IDE) for R. </a:t>
            </a:r>
          </a:p>
          <a:p>
            <a:r>
              <a:rPr lang="en-US" dirty="0" smtClean="0"/>
              <a:t>It is possible to do development in R without </a:t>
            </a:r>
            <a:r>
              <a:rPr lang="en-US" dirty="0" err="1" smtClean="0"/>
              <a:t>RStudio</a:t>
            </a:r>
            <a:r>
              <a:rPr lang="en-US" dirty="0" smtClean="0"/>
              <a:t> as well but it is the </a:t>
            </a:r>
            <a:r>
              <a:rPr lang="en-US" dirty="0" err="1" smtClean="0"/>
              <a:t>defacto</a:t>
            </a:r>
            <a:r>
              <a:rPr lang="en-US" dirty="0" smtClean="0"/>
              <a:t> standard.</a:t>
            </a:r>
            <a:endParaRPr lang="en-US" dirty="0"/>
          </a:p>
          <a:p>
            <a:r>
              <a:rPr lang="en-US" dirty="0" smtClean="0"/>
              <a:t>We would be using </a:t>
            </a:r>
            <a:r>
              <a:rPr lang="en-US" dirty="0" err="1" smtClean="0"/>
              <a:t>RStudio</a:t>
            </a:r>
            <a:r>
              <a:rPr lang="en-US" dirty="0" smtClean="0"/>
              <a:t> throughout and for the most part stick to the default layout and options, and explore the simplest workflow i.e. open a file, write some code, run the code, see the results on the console and charts on the Plots or Viewer tab.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cheatsheet</a:t>
            </a:r>
            <a:r>
              <a:rPr lang="en-US" dirty="0" smtClean="0"/>
              <a:t> for </a:t>
            </a:r>
            <a:r>
              <a:rPr lang="en-US" dirty="0" err="1" smtClean="0"/>
              <a:t>RStudio</a:t>
            </a:r>
            <a:r>
              <a:rPr lang="en-US" dirty="0" smtClean="0"/>
              <a:t> is </a:t>
            </a:r>
            <a:r>
              <a:rPr lang="en-US" dirty="0"/>
              <a:t>available here https://</a:t>
            </a:r>
            <a:r>
              <a:rPr lang="en-US" dirty="0" smtClean="0"/>
              <a:t>www.rstudio.com/wp-content/uploads/2016/01/rstudio-IDE-cheatsheet.pdf.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/>
          <a:lstStyle/>
          <a:p>
            <a:r>
              <a:rPr lang="en-US" dirty="0"/>
              <a:t>R is a </a:t>
            </a:r>
            <a:r>
              <a:rPr lang="en-US" i="1" dirty="0"/>
              <a:t>high-level</a:t>
            </a:r>
            <a:r>
              <a:rPr lang="en-US" dirty="0"/>
              <a:t>, </a:t>
            </a:r>
            <a:r>
              <a:rPr lang="en-US" i="1" dirty="0"/>
              <a:t>interpreted</a:t>
            </a:r>
            <a:r>
              <a:rPr lang="en-US" dirty="0"/>
              <a:t> computer </a:t>
            </a:r>
            <a:r>
              <a:rPr lang="en-US" dirty="0" smtClean="0"/>
              <a:t>language. Everything in R is an object (and a vector).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58213"/>
              </p:ext>
            </p:extLst>
          </p:nvPr>
        </p:nvGraphicFramePr>
        <p:xfrm>
          <a:off x="1024128" y="2741649"/>
          <a:ext cx="32259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data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(TRUE/FALSE)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(2, 3L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(real or decimal, for e.g.</a:t>
                      </a:r>
                      <a:r>
                        <a:rPr lang="en-US" baseline="0" dirty="0" smtClean="0"/>
                        <a:t> 3.4)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(1+2i)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(“b”, “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382852" y="4159694"/>
            <a:ext cx="508458" cy="3225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3341" y="604775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functions </a:t>
            </a:r>
            <a:r>
              <a:rPr lang="en-US" sz="1400" dirty="0" err="1" smtClean="0"/>
              <a:t>as.integer</a:t>
            </a:r>
            <a:r>
              <a:rPr lang="en-US" sz="1400" dirty="0" smtClean="0"/>
              <a:t>, </a:t>
            </a:r>
            <a:r>
              <a:rPr lang="en-US" sz="1400" dirty="0" err="1" smtClean="0"/>
              <a:t>as.numeric</a:t>
            </a:r>
            <a:r>
              <a:rPr lang="en-US" sz="1400" dirty="0" smtClean="0"/>
              <a:t> </a:t>
            </a:r>
            <a:r>
              <a:rPr lang="en-US" sz="1400" dirty="0" err="1" smtClean="0"/>
              <a:t>etc</a:t>
            </a:r>
            <a:r>
              <a:rPr lang="en-US" sz="1400" dirty="0" smtClean="0"/>
              <a:t> for data type conversion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75806"/>
              </p:ext>
            </p:extLst>
          </p:nvPr>
        </p:nvGraphicFramePr>
        <p:xfrm>
          <a:off x="4795490" y="2741649"/>
          <a:ext cx="594870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 (of any basic data type, e.g. c(1, 5, 7), c(T,F,F))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r>
                        <a:rPr lang="en-US" baseline="0" dirty="0" smtClean="0"/>
                        <a:t> (vector represented  in 2d, e.g. matrix(c(1,5,6),3,1))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 (a table, different columns could be of different data</a:t>
                      </a:r>
                      <a:r>
                        <a:rPr lang="en-US" baseline="0" dirty="0" smtClean="0"/>
                        <a:t> types, e.g. </a:t>
                      </a:r>
                      <a:r>
                        <a:rPr lang="en-US" baseline="0" dirty="0" err="1" smtClean="0"/>
                        <a:t>data.frame</a:t>
                      </a:r>
                      <a:r>
                        <a:rPr lang="en-US" baseline="0" dirty="0" smtClean="0"/>
                        <a:t>(x=c(1,2), y=(</a:t>
                      </a:r>
                      <a:r>
                        <a:rPr lang="es-ES" baseline="0" dirty="0" smtClean="0"/>
                        <a:t>'a'</a:t>
                      </a:r>
                      <a:r>
                        <a:rPr lang="en-US" baseline="0" dirty="0" smtClean="0"/>
                        <a:t>, </a:t>
                      </a:r>
                      <a:r>
                        <a:rPr lang="es-ES" baseline="0" dirty="0" smtClean="0"/>
                        <a:t>‘b'</a:t>
                      </a:r>
                      <a:r>
                        <a:rPr lang="en-US" baseline="0" dirty="0" smtClean="0"/>
                        <a:t>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(ordered</a:t>
                      </a:r>
                      <a:r>
                        <a:rPr lang="en-US" baseline="0" dirty="0" smtClean="0"/>
                        <a:t> collection of objects, could have lists of lists, for e.g. </a:t>
                      </a:r>
                      <a:r>
                        <a:rPr lang="es-ES" baseline="0" dirty="0" err="1" smtClean="0"/>
                        <a:t>list</a:t>
                      </a:r>
                      <a:r>
                        <a:rPr lang="es-ES" baseline="0" dirty="0" smtClean="0"/>
                        <a:t>(x1=1, y1='a', z1=</a:t>
                      </a:r>
                      <a:r>
                        <a:rPr lang="es-ES" baseline="0" dirty="0" err="1" smtClean="0"/>
                        <a:t>list</a:t>
                      </a:r>
                      <a:r>
                        <a:rPr lang="es-ES" baseline="0" dirty="0" smtClean="0"/>
                        <a:t>(x2=2, y2='b'))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7515617" y="2883494"/>
            <a:ext cx="508458" cy="5948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6935" y="6118841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functions “</a:t>
            </a:r>
            <a:r>
              <a:rPr lang="en-US" sz="1400" dirty="0" err="1" smtClean="0"/>
              <a:t>str</a:t>
            </a:r>
            <a:r>
              <a:rPr lang="en-US" sz="1400" dirty="0" smtClean="0"/>
              <a:t>” ,“class”, “names”, “length” to understand the details of a variable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3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one more data type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Factor</a:t>
            </a:r>
            <a:r>
              <a:rPr lang="en-US" dirty="0" smtClean="0"/>
              <a:t>: used for representing nominal or ordinal data. Represented as strings but internally stored as integers. Think of it as </a:t>
            </a:r>
            <a:r>
              <a:rPr lang="en-US" dirty="0" err="1" smtClean="0"/>
              <a:t>enum</a:t>
            </a:r>
            <a:r>
              <a:rPr lang="en-US" dirty="0" smtClean="0"/>
              <a:t> in C.</a:t>
            </a:r>
          </a:p>
          <a:p>
            <a:r>
              <a:rPr lang="en-US" dirty="0" smtClean="0"/>
              <a:t>Nominal: the assigned integer value does not matter.</a:t>
            </a:r>
          </a:p>
          <a:p>
            <a:r>
              <a:rPr lang="en-US" sz="1200" dirty="0" err="1">
                <a:latin typeface="Calibri" panose="020F0502020204030204" pitchFamily="34" charset="0"/>
              </a:rPr>
              <a:t>ipgw_types</a:t>
            </a:r>
            <a:r>
              <a:rPr lang="en-US" sz="1200" dirty="0">
                <a:latin typeface="Calibri" panose="020F0502020204030204" pitchFamily="34" charset="0"/>
              </a:rPr>
              <a:t> = factor(c("E-IPGW", "MGW", "WGW", "VPN", "N-IPGW", "T-IPGW</a:t>
            </a:r>
            <a:r>
              <a:rPr lang="en-US" sz="1200" dirty="0" smtClean="0">
                <a:latin typeface="Calibri" panose="020F0502020204030204" pitchFamily="34" charset="0"/>
              </a:rPr>
              <a:t>"))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&gt;</a:t>
            </a:r>
            <a:r>
              <a:rPr lang="en-US" sz="1200" dirty="0" err="1" smtClean="0">
                <a:latin typeface="Calibri" panose="020F0502020204030204" pitchFamily="34" charset="0"/>
              </a:rPr>
              <a:t>ipgw_types</a:t>
            </a:r>
            <a:r>
              <a:rPr lang="en-US" sz="1200" dirty="0" smtClean="0">
                <a:latin typeface="Calibri" panose="020F0502020204030204" pitchFamily="34" charset="0"/>
              </a:rPr>
              <a:t>[2]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[1] MGW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Levels: E-IPGW MGW WGW VPN N-IPGW T-IPGW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dirty="0" smtClean="0"/>
              <a:t>Ordinal: the assigned integer values matter</a:t>
            </a:r>
          </a:p>
          <a:p>
            <a:r>
              <a:rPr lang="en-US" sz="1200" dirty="0">
                <a:latin typeface="Calibri" panose="020F0502020204030204" pitchFamily="34" charset="0"/>
              </a:rPr>
              <a:t>state = ordered(c(“disabled“, “enabled”))</a:t>
            </a:r>
          </a:p>
          <a:p>
            <a:r>
              <a:rPr lang="en-US" sz="1200" dirty="0">
                <a:latin typeface="Calibri" panose="020F0502020204030204" pitchFamily="34" charset="0"/>
              </a:rPr>
              <a:t>&gt;</a:t>
            </a:r>
            <a:r>
              <a:rPr lang="en-US" sz="1200" dirty="0" err="1">
                <a:latin typeface="Calibri" panose="020F0502020204030204" pitchFamily="34" charset="0"/>
              </a:rPr>
              <a:t>str</a:t>
            </a:r>
            <a:r>
              <a:rPr lang="en-US" sz="1200" dirty="0">
                <a:latin typeface="Calibri" panose="020F0502020204030204" pitchFamily="34" charset="0"/>
              </a:rPr>
              <a:t>(state)</a:t>
            </a:r>
          </a:p>
          <a:p>
            <a:r>
              <a:rPr lang="en-US" sz="1200" dirty="0" err="1">
                <a:latin typeface="Calibri" panose="020F0502020204030204" pitchFamily="34" charset="0"/>
              </a:rPr>
              <a:t>Ord.factor</a:t>
            </a:r>
            <a:r>
              <a:rPr lang="en-US" sz="1200" dirty="0">
                <a:latin typeface="Calibri" panose="020F0502020204030204" pitchFamily="34" charset="0"/>
              </a:rPr>
              <a:t> w/ 2 levels “disabled”&lt;“enabled”: 1 2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54780" y="5407838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reading data from a CSV file, by default R treats strings as factors (which could be problematic)!</a:t>
            </a:r>
          </a:p>
        </p:txBody>
      </p:sp>
    </p:spTree>
    <p:extLst>
      <p:ext uri="{BB962C8B-B14F-4D97-AF65-F5344CB8AC3E}">
        <p14:creationId xmlns:p14="http://schemas.microsoft.com/office/powerpoint/2010/main" val="31803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15166</TotalTime>
  <Words>1277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Integral</vt:lpstr>
      <vt:lpstr>Data Science and R</vt:lpstr>
      <vt:lpstr>Before we begin</vt:lpstr>
      <vt:lpstr>What, why and how</vt:lpstr>
      <vt:lpstr>Agenda</vt:lpstr>
      <vt:lpstr>Class 1</vt:lpstr>
      <vt:lpstr>All material available at</vt:lpstr>
      <vt:lpstr>RSTudio</vt:lpstr>
      <vt:lpstr>Data Types in r</vt:lpstr>
      <vt:lpstr>There is one more data type to know</vt:lpstr>
      <vt:lpstr>one more thing before we move on from data types</vt:lpstr>
      <vt:lpstr>Loops </vt:lpstr>
      <vt:lpstr>Map and friends</vt:lpstr>
      <vt:lpstr>Conditional statements</vt:lpstr>
      <vt:lpstr>Functions</vt:lpstr>
      <vt:lpstr>One more thing before we get to labs…</vt:lpstr>
    </vt:vector>
  </TitlesOfParts>
  <Company>Echostar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R</dc:title>
  <dc:creator>Arora, Amit</dc:creator>
  <cp:lastModifiedBy>Arora, Amit</cp:lastModifiedBy>
  <cp:revision>73</cp:revision>
  <dcterms:created xsi:type="dcterms:W3CDTF">2018-03-12T00:03:16Z</dcterms:created>
  <dcterms:modified xsi:type="dcterms:W3CDTF">2018-07-08T18:07:40Z</dcterms:modified>
</cp:coreProperties>
</file>