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74" r:id="rId5"/>
    <p:sldId id="275" r:id="rId6"/>
    <p:sldId id="276" r:id="rId7"/>
    <p:sldId id="277"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ra, Amit" initials="AA" lastIdx="0" clrIdx="0">
    <p:extLst>
      <p:ext uri="{19B8F6BF-5375-455C-9EA6-DF929625EA0E}">
        <p15:presenceInfo xmlns:p15="http://schemas.microsoft.com/office/powerpoint/2012/main" userId="S-1-5-21-884244233-356443243-629794606-85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7/17/2018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tcrunch.com/app/index.php?dataid=2433114"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7" Type="http://schemas.openxmlformats.org/officeDocument/2006/relationships/hyperlink" Target="https://en.wikipedia.org/wiki/Almost_surely" TargetMode="External"/><Relationship Id="rId2" Type="http://schemas.openxmlformats.org/officeDocument/2006/relationships/hyperlink" Target="https://en.wikipedia.org/wiki/Probability_theory" TargetMode="External"/><Relationship Id="rId1" Type="http://schemas.openxmlformats.org/officeDocument/2006/relationships/slideLayout" Target="../slideLayouts/slideLayout2.xml"/><Relationship Id="rId6" Type="http://schemas.openxmlformats.org/officeDocument/2006/relationships/hyperlink" Target="https://en.wikipedia.org/wiki/Arithmetic_mean" TargetMode="External"/><Relationship Id="rId5" Type="http://schemas.openxmlformats.org/officeDocument/2006/relationships/hyperlink" Target="https://en.wikipedia.org/wiki/Law_of_large_numbers" TargetMode="External"/><Relationship Id="rId4" Type="http://schemas.openxmlformats.org/officeDocument/2006/relationships/hyperlink" Target="https://en.wikipedia.org/wiki/Dic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and R</a:t>
            </a:r>
            <a:endParaRPr lang="en-US" dirty="0"/>
          </a:p>
        </p:txBody>
      </p:sp>
      <p:sp>
        <p:nvSpPr>
          <p:cNvPr id="3" name="Subtitle 2"/>
          <p:cNvSpPr>
            <a:spLocks noGrp="1"/>
          </p:cNvSpPr>
          <p:nvPr>
            <p:ph type="subTitle" idx="1"/>
          </p:nvPr>
        </p:nvSpPr>
        <p:spPr/>
        <p:txBody>
          <a:bodyPr/>
          <a:lstStyle/>
          <a:p>
            <a:r>
              <a:rPr lang="en-US" dirty="0" smtClean="0"/>
              <a:t>Summer 2018</a:t>
            </a:r>
          </a:p>
          <a:p>
            <a:r>
              <a:rPr lang="en-US" dirty="0" smtClean="0"/>
              <a:t>By: Amit Arora</a:t>
            </a:r>
            <a:endParaRPr lang="en-US" dirty="0"/>
          </a:p>
        </p:txBody>
      </p:sp>
    </p:spTree>
    <p:extLst>
      <p:ext uri="{BB962C8B-B14F-4D97-AF65-F5344CB8AC3E}">
        <p14:creationId xmlns:p14="http://schemas.microsoft.com/office/powerpoint/2010/main" val="1101283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be covering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The idea of distributions (continuous and discrete), why do we need models.</a:t>
            </a:r>
          </a:p>
          <a:p>
            <a:pPr>
              <a:buFont typeface="Wingdings" panose="05000000000000000000" pitchFamily="2" charset="2"/>
              <a:buChar char="Ø"/>
            </a:pPr>
            <a:r>
              <a:rPr lang="en-US" dirty="0"/>
              <a:t>Expected Value.</a:t>
            </a:r>
          </a:p>
          <a:p>
            <a:pPr>
              <a:buFont typeface="Wingdings" panose="05000000000000000000" pitchFamily="2" charset="2"/>
              <a:buChar char="Ø"/>
            </a:pPr>
            <a:r>
              <a:rPr lang="en-US" dirty="0"/>
              <a:t>Sampling, bootstrap and confidence intervals.</a:t>
            </a:r>
          </a:p>
          <a:p>
            <a:pPr>
              <a:buFont typeface="Wingdings" panose="05000000000000000000" pitchFamily="2" charset="2"/>
              <a:buChar char="Ø"/>
            </a:pPr>
            <a:r>
              <a:rPr lang="en-US" dirty="0"/>
              <a:t>The idea of statistical significance and associated tools and test like t test, </a:t>
            </a:r>
            <a:r>
              <a:rPr lang="en-US" dirty="0" err="1"/>
              <a:t>Zscore</a:t>
            </a:r>
            <a:r>
              <a:rPr lang="en-US" dirty="0"/>
              <a:t>,</a:t>
            </a:r>
          </a:p>
          <a:p>
            <a:pPr>
              <a:buFont typeface="Wingdings" panose="05000000000000000000" pitchFamily="2" charset="2"/>
              <a:buChar char="Ø"/>
            </a:pPr>
            <a:r>
              <a:rPr lang="en-US" dirty="0"/>
              <a:t>p-value </a:t>
            </a:r>
            <a:r>
              <a:rPr lang="en-US" dirty="0" err="1"/>
              <a:t>etc</a:t>
            </a:r>
            <a:endParaRPr lang="en-US" dirty="0"/>
          </a:p>
          <a:p>
            <a:pPr>
              <a:buFont typeface="Wingdings" panose="05000000000000000000" pitchFamily="2" charset="2"/>
              <a:buChar char="Ø"/>
            </a:pPr>
            <a:r>
              <a:rPr lang="en-US" dirty="0"/>
              <a:t>Basic review of matrices, derivatives and related concepts to introduce the</a:t>
            </a:r>
          </a:p>
          <a:p>
            <a:pPr>
              <a:buFont typeface="Wingdings" panose="05000000000000000000" pitchFamily="2" charset="2"/>
              <a:buChar char="Ø"/>
            </a:pPr>
            <a:r>
              <a:rPr lang="en-US" dirty="0"/>
              <a:t>idea of optimization.</a:t>
            </a:r>
          </a:p>
          <a:p>
            <a:pPr>
              <a:buFont typeface="Wingdings" panose="05000000000000000000" pitchFamily="2" charset="2"/>
              <a:buChar char="Ø"/>
            </a:pPr>
            <a:r>
              <a:rPr lang="en-US" dirty="0"/>
              <a:t>Eigen values and Eigen vectors (time permitting).</a:t>
            </a:r>
            <a:endParaRPr lang="en-US" dirty="0"/>
          </a:p>
        </p:txBody>
      </p:sp>
    </p:spTree>
    <p:extLst>
      <p:ext uri="{BB962C8B-B14F-4D97-AF65-F5344CB8AC3E}">
        <p14:creationId xmlns:p14="http://schemas.microsoft.com/office/powerpoint/2010/main" val="4045520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distributions</a:t>
            </a:r>
            <a:endParaRPr lang="en-US" dirty="0"/>
          </a:p>
        </p:txBody>
      </p:sp>
      <p:sp>
        <p:nvSpPr>
          <p:cNvPr id="3" name="Content Placeholder 2"/>
          <p:cNvSpPr>
            <a:spLocks noGrp="1"/>
          </p:cNvSpPr>
          <p:nvPr>
            <p:ph idx="1"/>
          </p:nvPr>
        </p:nvSpPr>
        <p:spPr/>
        <p:txBody>
          <a:bodyPr/>
          <a:lstStyle/>
          <a:p>
            <a:r>
              <a:rPr lang="en-US" dirty="0" smtClean="0"/>
              <a:t>The simplest way is to understand a distribution is a frequency table and then visualize it as a bar graph. Lets take an example:</a:t>
            </a:r>
          </a:p>
          <a:p>
            <a:r>
              <a:rPr lang="en-US" dirty="0" smtClean="0"/>
              <a:t>Let us consider data from a </a:t>
            </a:r>
            <a:r>
              <a:rPr lang="en-US" dirty="0"/>
              <a:t>youth survey (see </a:t>
            </a:r>
            <a:r>
              <a:rPr lang="en-US" dirty="0">
                <a:hlinkClick r:id="rId2"/>
              </a:rPr>
              <a:t>https://</a:t>
            </a:r>
            <a:r>
              <a:rPr lang="en-US" dirty="0" smtClean="0">
                <a:hlinkClick r:id="rId2"/>
              </a:rPr>
              <a:t>www.statcrunch.com/app/index.php?dataid=2433114</a:t>
            </a:r>
            <a:r>
              <a:rPr lang="en-US" dirty="0" smtClean="0"/>
              <a:t>) and plot a distribution of the Height of the participants.</a:t>
            </a:r>
          </a:p>
          <a:p>
            <a:endParaRPr lang="en-US" dirty="0" smtClean="0"/>
          </a:p>
          <a:p>
            <a:endParaRPr lang="en-US" dirty="0"/>
          </a:p>
        </p:txBody>
      </p:sp>
      <p:pic>
        <p:nvPicPr>
          <p:cNvPr id="5" name="Picture 4"/>
          <p:cNvPicPr>
            <a:picLocks noChangeAspect="1"/>
          </p:cNvPicPr>
          <p:nvPr/>
        </p:nvPicPr>
        <p:blipFill>
          <a:blip r:embed="rId3"/>
          <a:stretch>
            <a:fillRect/>
          </a:stretch>
        </p:blipFill>
        <p:spPr>
          <a:xfrm>
            <a:off x="1024128" y="4474118"/>
            <a:ext cx="4009561" cy="2067059"/>
          </a:xfrm>
          <a:prstGeom prst="rect">
            <a:avLst/>
          </a:prstGeom>
        </p:spPr>
      </p:pic>
      <p:pic>
        <p:nvPicPr>
          <p:cNvPr id="6" name="Picture 5"/>
          <p:cNvPicPr>
            <a:picLocks noChangeAspect="1"/>
          </p:cNvPicPr>
          <p:nvPr/>
        </p:nvPicPr>
        <p:blipFill>
          <a:blip r:embed="rId4"/>
          <a:stretch>
            <a:fillRect/>
          </a:stretch>
        </p:blipFill>
        <p:spPr>
          <a:xfrm>
            <a:off x="5190186" y="4084517"/>
            <a:ext cx="4554009" cy="2443786"/>
          </a:xfrm>
          <a:prstGeom prst="rect">
            <a:avLst/>
          </a:prstGeom>
        </p:spPr>
      </p:pic>
      <p:pic>
        <p:nvPicPr>
          <p:cNvPr id="7" name="Picture 6"/>
          <p:cNvPicPr>
            <a:picLocks noChangeAspect="1"/>
          </p:cNvPicPr>
          <p:nvPr/>
        </p:nvPicPr>
        <p:blipFill>
          <a:blip r:embed="rId5"/>
          <a:stretch>
            <a:fillRect/>
          </a:stretch>
        </p:blipFill>
        <p:spPr>
          <a:xfrm>
            <a:off x="10023391" y="4123153"/>
            <a:ext cx="2014062" cy="2443786"/>
          </a:xfrm>
          <a:prstGeom prst="rect">
            <a:avLst/>
          </a:prstGeom>
        </p:spPr>
      </p:pic>
    </p:spTree>
    <p:extLst>
      <p:ext uri="{BB962C8B-B14F-4D97-AF65-F5344CB8AC3E}">
        <p14:creationId xmlns:p14="http://schemas.microsoft.com/office/powerpoint/2010/main" val="68143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distributions</a:t>
            </a:r>
            <a:endParaRPr lang="en-US" dirty="0"/>
          </a:p>
        </p:txBody>
      </p:sp>
      <p:sp>
        <p:nvSpPr>
          <p:cNvPr id="3" name="Content Placeholder 2"/>
          <p:cNvSpPr>
            <a:spLocks noGrp="1"/>
          </p:cNvSpPr>
          <p:nvPr>
            <p:ph idx="1"/>
          </p:nvPr>
        </p:nvSpPr>
        <p:spPr/>
        <p:txBody>
          <a:bodyPr>
            <a:normAutofit lnSpcReduction="10000"/>
          </a:bodyPr>
          <a:lstStyle/>
          <a:p>
            <a:r>
              <a:rPr lang="en-US" dirty="0" smtClean="0"/>
              <a:t>Discrete distributions</a:t>
            </a:r>
          </a:p>
          <a:p>
            <a:pPr lvl="1"/>
            <a:r>
              <a:rPr lang="en-US" dirty="0" smtClean="0"/>
              <a:t>When we binned the data for example. The quantity being plotted is discrete or countable </a:t>
            </a:r>
            <a:r>
              <a:rPr lang="en-US" dirty="0" smtClean="0"/>
              <a:t>like a category (days of week) or an integer quantity (such as minutes to next goal in a soccer match).</a:t>
            </a:r>
          </a:p>
          <a:p>
            <a:pPr lvl="2"/>
            <a:r>
              <a:rPr lang="en-US" dirty="0" smtClean="0"/>
              <a:t>Each quantity could potentially have a non-zero frequency/probability of occurrence.</a:t>
            </a:r>
          </a:p>
          <a:p>
            <a:pPr marL="91440" lvl="1" indent="-91440">
              <a:spcBef>
                <a:spcPts val="1200"/>
              </a:spcBef>
              <a:spcAft>
                <a:spcPts val="200"/>
              </a:spcAft>
              <a:buSzPct val="100000"/>
              <a:buFont typeface="Tw Cen MT" panose="020B0602020104020603" pitchFamily="34" charset="0"/>
              <a:buChar char=" "/>
            </a:pPr>
            <a:r>
              <a:rPr lang="en-US" sz="2200" dirty="0" smtClean="0"/>
              <a:t>Continuous Distributions</a:t>
            </a:r>
          </a:p>
          <a:p>
            <a:pPr marL="91440" lvl="1" indent="-91440">
              <a:spcBef>
                <a:spcPts val="1200"/>
              </a:spcBef>
              <a:spcAft>
                <a:spcPts val="200"/>
              </a:spcAft>
              <a:buSzPct val="100000"/>
              <a:buFont typeface="Tw Cen MT" panose="020B0602020104020603" pitchFamily="34" charset="0"/>
              <a:buChar char=" "/>
            </a:pPr>
            <a:r>
              <a:rPr lang="en-US" sz="2200" dirty="0"/>
              <a:t> </a:t>
            </a:r>
            <a:r>
              <a:rPr lang="en-US" sz="2200" dirty="0" smtClean="0"/>
              <a:t>- We can still bin the data but the quantity being plotted is continuous or infinite like numbers on the real number line. There could be infinitely many numbers between any two points on the real number line.</a:t>
            </a:r>
          </a:p>
          <a:p>
            <a:pPr marL="91440" lvl="1" indent="-91440">
              <a:spcBef>
                <a:spcPts val="1200"/>
              </a:spcBef>
              <a:spcAft>
                <a:spcPts val="200"/>
              </a:spcAft>
              <a:buSzPct val="100000"/>
              <a:buFont typeface="Tw Cen MT" panose="020B0602020104020603" pitchFamily="34" charset="0"/>
              <a:buChar char=" "/>
            </a:pPr>
            <a:r>
              <a:rPr lang="en-US" sz="2200" dirty="0"/>
              <a:t> </a:t>
            </a:r>
            <a:r>
              <a:rPr lang="en-US" sz="1400" dirty="0"/>
              <a:t>- The probability of </a:t>
            </a:r>
            <a:r>
              <a:rPr lang="en-US" sz="1400" dirty="0" smtClean="0"/>
              <a:t>occurrence </a:t>
            </a:r>
            <a:r>
              <a:rPr lang="en-US" sz="1400" dirty="0"/>
              <a:t>of a single quantity in a continuous distribution is zero</a:t>
            </a:r>
            <a:r>
              <a:rPr lang="en-US" sz="1400" dirty="0" smtClean="0"/>
              <a:t>.</a:t>
            </a:r>
          </a:p>
          <a:p>
            <a:pPr marL="91440" lvl="1" indent="-91440">
              <a:spcBef>
                <a:spcPts val="1200"/>
              </a:spcBef>
              <a:spcAft>
                <a:spcPts val="200"/>
              </a:spcAft>
              <a:buSzPct val="100000"/>
              <a:buFont typeface="Tw Cen MT" panose="020B0602020104020603" pitchFamily="34" charset="0"/>
              <a:buChar char=" "/>
            </a:pPr>
            <a:r>
              <a:rPr lang="en-US" sz="1400" dirty="0" smtClean="0"/>
              <a:t>- We are instead interested in probability of a range, for example in the Youth dataset, if the height was not represented inches but inches and centimeters like 56.4, so between 56 and 57 we could have an infinite number of heights: 56.5, 56.55, 56.5555 and so on. The individual probability of a specific height value say 56.4 is 0 but the probability of height  being between 56 and 57 is non-zero,</a:t>
            </a:r>
            <a:endParaRPr lang="en-US" sz="1400" dirty="0"/>
          </a:p>
          <a:p>
            <a:pPr marL="274320" lvl="2" indent="-91440">
              <a:spcBef>
                <a:spcPts val="1200"/>
              </a:spcBef>
              <a:spcAft>
                <a:spcPts val="200"/>
              </a:spcAft>
              <a:buSzPct val="100000"/>
              <a:buFont typeface="Tw Cen MT" panose="020B0602020104020603" pitchFamily="34" charset="0"/>
              <a:buChar char=" "/>
            </a:pPr>
            <a:endParaRPr lang="en-US" dirty="0"/>
          </a:p>
          <a:p>
            <a:pPr marL="128016" lvl="1" indent="0">
              <a:buNone/>
            </a:pP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411395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distributions</a:t>
            </a:r>
            <a:endParaRPr lang="en-US" dirty="0"/>
          </a:p>
        </p:txBody>
      </p:sp>
      <p:sp>
        <p:nvSpPr>
          <p:cNvPr id="3" name="Content Placeholder 2"/>
          <p:cNvSpPr>
            <a:spLocks noGrp="1"/>
          </p:cNvSpPr>
          <p:nvPr>
            <p:ph idx="1"/>
          </p:nvPr>
        </p:nvSpPr>
        <p:spPr/>
        <p:txBody>
          <a:bodyPr>
            <a:normAutofit/>
          </a:bodyPr>
          <a:lstStyle/>
          <a:p>
            <a:r>
              <a:rPr lang="en-US" dirty="0" smtClean="0"/>
              <a:t>Essential Reading</a:t>
            </a:r>
          </a:p>
          <a:p>
            <a:r>
              <a:rPr lang="en-US" dirty="0"/>
              <a:t>http://onlinestatbook.com/2/introduction/distributions.html</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708533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a:bodyPr>
          <a:lstStyle/>
          <a:p>
            <a:r>
              <a:rPr lang="en-US" dirty="0" smtClean="0"/>
              <a:t>Essential Reading</a:t>
            </a:r>
          </a:p>
          <a:p>
            <a:r>
              <a:rPr lang="en-US" dirty="0" smtClean="0"/>
              <a:t>From Wikipedia</a:t>
            </a:r>
          </a:p>
          <a:p>
            <a:r>
              <a:rPr lang="en-US" dirty="0"/>
              <a:t>In </a:t>
            </a:r>
            <a:r>
              <a:rPr lang="en-US" dirty="0">
                <a:hlinkClick r:id="rId2" tooltip="Probability theory"/>
              </a:rPr>
              <a:t>probability theory</a:t>
            </a:r>
            <a:r>
              <a:rPr lang="en-US" dirty="0"/>
              <a:t>, the </a:t>
            </a:r>
            <a:r>
              <a:rPr lang="en-US" b="1" dirty="0"/>
              <a:t>expected value</a:t>
            </a:r>
            <a:r>
              <a:rPr lang="en-US" dirty="0"/>
              <a:t> of a </a:t>
            </a:r>
            <a:r>
              <a:rPr lang="en-US" dirty="0">
                <a:hlinkClick r:id="rId3" tooltip="Random variable"/>
              </a:rPr>
              <a:t>random variable</a:t>
            </a:r>
            <a:r>
              <a:rPr lang="en-US" dirty="0"/>
              <a:t>, intuitively, is the long-run average value of repetitions of the experiment it represents. For example, the expected value in rolling a six-sided </a:t>
            </a:r>
            <a:r>
              <a:rPr lang="en-US" dirty="0">
                <a:hlinkClick r:id="rId4" tooltip="Dice"/>
              </a:rPr>
              <a:t>die</a:t>
            </a:r>
            <a:r>
              <a:rPr lang="en-US" dirty="0"/>
              <a:t> is 3.5, because the average of all the numbers that come up in an extremely large number of rolls is close to 3.5. Less roughly, the </a:t>
            </a:r>
            <a:r>
              <a:rPr lang="en-US" dirty="0">
                <a:hlinkClick r:id="rId5" tooltip="Law of large numbers"/>
              </a:rPr>
              <a:t>law of large numbers</a:t>
            </a:r>
            <a:r>
              <a:rPr lang="en-US" dirty="0"/>
              <a:t> states that the </a:t>
            </a:r>
            <a:r>
              <a:rPr lang="en-US" dirty="0">
                <a:hlinkClick r:id="rId6" tooltip="Arithmetic mean"/>
              </a:rPr>
              <a:t>arithmetic mean</a:t>
            </a:r>
            <a:r>
              <a:rPr lang="en-US" dirty="0"/>
              <a:t> of the values </a:t>
            </a:r>
            <a:r>
              <a:rPr lang="en-US" dirty="0">
                <a:hlinkClick r:id="rId7" tooltip="Almost surely"/>
              </a:rPr>
              <a:t>almost surely</a:t>
            </a:r>
            <a:r>
              <a:rPr lang="en-US" dirty="0"/>
              <a:t> converges to the expected value as the number of repetitions approaches infinity. The expected value is also known as the </a:t>
            </a:r>
            <a:r>
              <a:rPr lang="en-US" b="1" dirty="0"/>
              <a:t>expectation</a:t>
            </a:r>
            <a:r>
              <a:rPr lang="en-US" dirty="0"/>
              <a:t>, </a:t>
            </a:r>
            <a:r>
              <a:rPr lang="en-US" b="1" dirty="0"/>
              <a:t>mathematical expectation</a:t>
            </a:r>
            <a:r>
              <a:rPr lang="en-US" dirty="0"/>
              <a:t>, </a:t>
            </a:r>
            <a:r>
              <a:rPr lang="en-US" b="1" dirty="0"/>
              <a:t>EV</a:t>
            </a:r>
            <a:r>
              <a:rPr lang="en-US" dirty="0"/>
              <a:t>, </a:t>
            </a:r>
            <a:r>
              <a:rPr lang="en-US" b="1" dirty="0"/>
              <a:t>average</a:t>
            </a:r>
            <a:r>
              <a:rPr lang="en-US" dirty="0"/>
              <a:t>, </a:t>
            </a:r>
            <a:r>
              <a:rPr lang="en-US" b="1" dirty="0"/>
              <a:t>mean value</a:t>
            </a:r>
            <a:r>
              <a:rPr lang="en-US" dirty="0"/>
              <a:t>, </a:t>
            </a:r>
            <a:r>
              <a:rPr lang="en-US" b="1" dirty="0"/>
              <a:t>mean</a:t>
            </a:r>
            <a:r>
              <a:rPr lang="en-US" dirty="0"/>
              <a:t>, or </a:t>
            </a:r>
            <a:r>
              <a:rPr lang="en-US" b="1" dirty="0"/>
              <a:t>first moment</a:t>
            </a:r>
            <a:r>
              <a:rPr lang="en-US" dirty="0"/>
              <a:t>.</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874557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a:xfrm>
            <a:off x="1079499" y="2084832"/>
            <a:ext cx="9720073" cy="4023360"/>
          </a:xfrm>
        </p:spPr>
        <p:txBody>
          <a:bodyPr>
            <a:normAutofit/>
          </a:bodyPr>
          <a:lstStyle/>
          <a:p>
            <a:r>
              <a:rPr lang="en-US" dirty="0" smtClean="0"/>
              <a:t>Discrete distributions</a:t>
            </a:r>
          </a:p>
          <a:p>
            <a:pPr>
              <a:buFont typeface="Wingdings" panose="05000000000000000000" pitchFamily="2" charset="2"/>
              <a:buChar char="Ø"/>
            </a:pPr>
            <a:r>
              <a:rPr lang="en-US" dirty="0" smtClean="0"/>
              <a:t>Countable finite case: for example fair six sided die</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Infinite case</a:t>
            </a:r>
          </a:p>
          <a:p>
            <a:pPr>
              <a:buFont typeface="Wingdings" panose="05000000000000000000" pitchFamily="2" charset="2"/>
              <a:buChar char="Ø"/>
            </a:pPr>
            <a:endParaRPr lang="en-US" dirty="0" smtClean="0"/>
          </a:p>
          <a:p>
            <a:endParaRPr lang="en-US" dirty="0" smtClean="0"/>
          </a:p>
          <a:p>
            <a:r>
              <a:rPr lang="en-US" dirty="0" smtClean="0"/>
              <a:t>Continuous distributions</a:t>
            </a:r>
          </a:p>
          <a:p>
            <a:endParaRPr lang="en-US" dirty="0" smtClean="0"/>
          </a:p>
          <a:p>
            <a:endParaRPr lang="en-US" dirty="0" smtClean="0"/>
          </a:p>
          <a:p>
            <a:endParaRPr lang="en-US" dirty="0" smtClean="0"/>
          </a:p>
          <a:p>
            <a:pPr lvl="1"/>
            <a:endParaRPr lang="en-US" dirty="0" smtClean="0"/>
          </a:p>
          <a:p>
            <a:endParaRPr lang="en-US" dirty="0" smtClean="0"/>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22222"/>
                </a:solidFill>
                <a:effectLst/>
                <a:latin typeface="Arial" panose="020B0604020202020204" pitchFamily="34" charset="0"/>
              </a:rPr>
              <a:t>  </a:t>
            </a:r>
            <a:r>
              <a:rPr kumimoji="0" lang="en-US" altLang="en-US" sz="1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a:t>
            </a:r>
            <a:r>
              <a:rPr kumimoji="0" lang="en-US" altLang="en-US" sz="1100" b="0" i="0" u="none" strike="noStrike" cap="none" normalizeH="0" baseline="0" smtClean="0">
                <a:ln>
                  <a:noFill/>
                </a:ln>
                <a:solidFill>
                  <a:schemeClr val="tx1"/>
                </a:solidFill>
                <a:effectLst/>
              </a:rPr>
              <a:t> </a:t>
            </a:r>
            <a:endParaRPr kumimoji="0" lang="en-US" altLang="en-US" sz="1000" b="0" i="0" u="none" strike="noStrike" cap="none" normalizeH="0" baseline="0" smtClean="0">
              <a:ln>
                <a:noFill/>
              </a:ln>
              <a:solidFill>
                <a:srgbClr val="222222"/>
              </a:solidFill>
              <a:effectLst/>
              <a:latin typeface="Arial" panose="020B0604020202020204" pitchFamily="34" charset="0"/>
            </a:endParaRPr>
          </a:p>
        </p:txBody>
      </p:sp>
      <p:sp>
        <p:nvSpPr>
          <p:cNvPr id="5" name="AutoShape 2" descr="{\displaystyle \operatorname {E} [X]=\sum _{i=1}^{\infty }x_{i}\,p_{i}}"/>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207771" y="-48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a:t>
            </a:r>
            <a:r>
              <a:rPr kumimoji="0" lang="en-US" altLang="en-US" sz="1100" b="0" i="0" u="none" strike="noStrike" cap="none" normalizeH="0" baseline="0" smtClean="0">
                <a:ln>
                  <a:noFill/>
                </a:ln>
                <a:solidFill>
                  <a:schemeClr val="tx1"/>
                </a:solidFill>
                <a:effectLst/>
              </a:rPr>
              <a:t> </a:t>
            </a:r>
            <a:endParaRPr kumimoji="0" lang="en-US" altLang="en-US" sz="1000" b="0" i="0" u="none" strike="noStrike" cap="none" normalizeH="0" baseline="0" smtClean="0">
              <a:ln>
                <a:noFill/>
              </a:ln>
              <a:solidFill>
                <a:srgbClr val="222222"/>
              </a:solidFill>
              <a:effectLst/>
              <a:latin typeface="Arial" panose="020B0604020202020204" pitchFamily="34" charset="0"/>
              <a:cs typeface="Arial" panose="020B0604020202020204" pitchFamily="34" charset="0"/>
            </a:endParaRPr>
          </a:p>
        </p:txBody>
      </p:sp>
      <p:sp>
        <p:nvSpPr>
          <p:cNvPr id="7" name="AutoShape 4" descr="{\displaystyle \operatorname {E} [X]=\sum _{i=1}^{\infty }x_{i}\,p_{i}}"/>
          <p:cNvSpPr>
            <a:spLocks noChangeAspect="1" noChangeArrowheads="1"/>
          </p:cNvSpPr>
          <p:nvPr/>
        </p:nvSpPr>
        <p:spPr bwMode="auto">
          <a:xfrm>
            <a:off x="334771" y="-1932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3871912" y="3190875"/>
            <a:ext cx="4448175" cy="476250"/>
          </a:xfrm>
          <a:prstGeom prst="rect">
            <a:avLst/>
          </a:prstGeom>
        </p:spPr>
      </p:pic>
      <p:pic>
        <p:nvPicPr>
          <p:cNvPr id="10" name="Picture 9"/>
          <p:cNvPicPr>
            <a:picLocks noChangeAspect="1"/>
          </p:cNvPicPr>
          <p:nvPr/>
        </p:nvPicPr>
        <p:blipFill>
          <a:blip r:embed="rId3"/>
          <a:stretch>
            <a:fillRect/>
          </a:stretch>
        </p:blipFill>
        <p:spPr>
          <a:xfrm>
            <a:off x="5116803" y="4258818"/>
            <a:ext cx="1314450" cy="514350"/>
          </a:xfrm>
          <a:prstGeom prst="rect">
            <a:avLst/>
          </a:prstGeom>
        </p:spPr>
      </p:pic>
      <p:pic>
        <p:nvPicPr>
          <p:cNvPr id="11" name="Picture 10"/>
          <p:cNvPicPr>
            <a:picLocks noChangeAspect="1"/>
          </p:cNvPicPr>
          <p:nvPr/>
        </p:nvPicPr>
        <p:blipFill>
          <a:blip r:embed="rId4"/>
          <a:stretch>
            <a:fillRect/>
          </a:stretch>
        </p:blipFill>
        <p:spPr>
          <a:xfrm>
            <a:off x="4964403" y="5523356"/>
            <a:ext cx="1619250" cy="457200"/>
          </a:xfrm>
          <a:prstGeom prst="rect">
            <a:avLst/>
          </a:prstGeom>
        </p:spPr>
      </p:pic>
    </p:spTree>
    <p:extLst>
      <p:ext uri="{BB962C8B-B14F-4D97-AF65-F5344CB8AC3E}">
        <p14:creationId xmlns:p14="http://schemas.microsoft.com/office/powerpoint/2010/main" val="736039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bootstrap and confidence intervals</a:t>
            </a:r>
            <a:endParaRPr lang="en-US" dirty="0"/>
          </a:p>
        </p:txBody>
      </p:sp>
      <p:sp>
        <p:nvSpPr>
          <p:cNvPr id="3" name="Content Placeholder 2"/>
          <p:cNvSpPr>
            <a:spLocks noGrp="1"/>
          </p:cNvSpPr>
          <p:nvPr>
            <p:ph idx="1"/>
          </p:nvPr>
        </p:nvSpPr>
        <p:spPr>
          <a:xfrm>
            <a:off x="1079499" y="2084832"/>
            <a:ext cx="9720073" cy="4023360"/>
          </a:xfrm>
        </p:spPr>
        <p:txBody>
          <a:bodyPr>
            <a:normAutofit/>
          </a:bodyPr>
          <a:lstStyle/>
          <a:p>
            <a:r>
              <a:rPr lang="en-US" dirty="0" smtClean="0"/>
              <a:t>Sampling</a:t>
            </a:r>
          </a:p>
          <a:p>
            <a:pPr lvl="1"/>
            <a:r>
              <a:rPr lang="en-US" dirty="0" smtClean="0"/>
              <a:t> taking random draws from the dataset (which itself could be a sample)</a:t>
            </a:r>
          </a:p>
          <a:p>
            <a:r>
              <a:rPr lang="en-US" dirty="0" smtClean="0"/>
              <a:t>Bootstrapping</a:t>
            </a:r>
            <a:endParaRPr lang="en-US" dirty="0"/>
          </a:p>
          <a:p>
            <a:pPr lvl="1"/>
            <a:r>
              <a:rPr lang="en-US" dirty="0"/>
              <a:t> </a:t>
            </a:r>
            <a:r>
              <a:rPr lang="en-US" dirty="0" smtClean="0"/>
              <a:t>Taking random draws from a dataset with REPLACEMENT.</a:t>
            </a:r>
          </a:p>
          <a:p>
            <a:pPr lvl="2"/>
            <a:r>
              <a:rPr lang="en-US" dirty="0" smtClean="0"/>
              <a:t>We do this when we don’t have enough data but want to generate statistical summaries.</a:t>
            </a:r>
          </a:p>
          <a:p>
            <a:pPr lvl="1"/>
            <a:r>
              <a:rPr lang="en-US" dirty="0" smtClean="0"/>
              <a:t>Confidence intervals</a:t>
            </a:r>
          </a:p>
          <a:p>
            <a:pPr lvl="2"/>
            <a:r>
              <a:rPr lang="en-US" dirty="0" smtClean="0"/>
              <a:t>First understand percentiles/</a:t>
            </a:r>
            <a:r>
              <a:rPr lang="en-US" dirty="0" err="1" smtClean="0"/>
              <a:t>quantiles</a:t>
            </a:r>
            <a:r>
              <a:rPr lang="en-US" dirty="0" smtClean="0"/>
              <a:t>.</a:t>
            </a:r>
          </a:p>
          <a:p>
            <a:pPr lvl="2"/>
            <a:r>
              <a:rPr lang="en-US" dirty="0" smtClean="0"/>
              <a:t>Confidence interval does not mean “probably” what you think it means i.e. it is not a </a:t>
            </a:r>
            <a:r>
              <a:rPr lang="en-US" smtClean="0"/>
              <a:t>probability measure.</a:t>
            </a:r>
            <a:endParaRPr lang="en-US" dirty="0"/>
          </a:p>
          <a:p>
            <a:endParaRPr lang="en-US" dirty="0" smtClean="0"/>
          </a:p>
          <a:p>
            <a:endParaRPr lang="en-US" dirty="0" smtClean="0"/>
          </a:p>
          <a:p>
            <a:endParaRPr lang="en-US" dirty="0" smtClean="0"/>
          </a:p>
          <a:p>
            <a:pPr lvl="1"/>
            <a:endParaRPr lang="en-US" dirty="0" smtClean="0"/>
          </a:p>
          <a:p>
            <a:endParaRPr lang="en-US" dirty="0" smtClean="0"/>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22222"/>
                </a:solidFill>
                <a:effectLst/>
                <a:latin typeface="Arial" panose="020B0604020202020204" pitchFamily="34" charset="0"/>
              </a:rPr>
              <a:t>  </a:t>
            </a:r>
            <a:r>
              <a:rPr kumimoji="0" lang="en-US" altLang="en-US" sz="1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a:t>
            </a:r>
            <a:r>
              <a:rPr kumimoji="0" lang="en-US" altLang="en-US" sz="1100" b="0" i="0" u="none" strike="noStrike" cap="none" normalizeH="0" baseline="0" smtClean="0">
                <a:ln>
                  <a:noFill/>
                </a:ln>
                <a:solidFill>
                  <a:schemeClr val="tx1"/>
                </a:solidFill>
                <a:effectLst/>
              </a:rPr>
              <a:t> </a:t>
            </a:r>
            <a:endParaRPr kumimoji="0" lang="en-US" altLang="en-US" sz="1000" b="0" i="0" u="none" strike="noStrike" cap="none" normalizeH="0" baseline="0" smtClean="0">
              <a:ln>
                <a:noFill/>
              </a:ln>
              <a:solidFill>
                <a:srgbClr val="222222"/>
              </a:solidFill>
              <a:effectLst/>
              <a:latin typeface="Arial" panose="020B0604020202020204" pitchFamily="34" charset="0"/>
            </a:endParaRPr>
          </a:p>
        </p:txBody>
      </p:sp>
      <p:sp>
        <p:nvSpPr>
          <p:cNvPr id="5" name="AutoShape 2" descr="{\displaystyle \operatorname {E} [X]=\sum _{i=1}^{\infty }x_{i}\,p_{i}}"/>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207771" y="-48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a:t>
            </a:r>
            <a:r>
              <a:rPr kumimoji="0" lang="en-US" altLang="en-US" sz="1100" b="0" i="0" u="none" strike="noStrike" cap="none" normalizeH="0" baseline="0" smtClean="0">
                <a:ln>
                  <a:noFill/>
                </a:ln>
                <a:solidFill>
                  <a:schemeClr val="tx1"/>
                </a:solidFill>
                <a:effectLst/>
              </a:rPr>
              <a:t> </a:t>
            </a:r>
            <a:endParaRPr kumimoji="0" lang="en-US" altLang="en-US" sz="1000" b="0" i="0" u="none" strike="noStrike" cap="none" normalizeH="0" baseline="0" smtClean="0">
              <a:ln>
                <a:noFill/>
              </a:ln>
              <a:solidFill>
                <a:srgbClr val="222222"/>
              </a:solidFill>
              <a:effectLst/>
              <a:latin typeface="Arial" panose="020B0604020202020204" pitchFamily="34" charset="0"/>
              <a:cs typeface="Arial" panose="020B0604020202020204" pitchFamily="34" charset="0"/>
            </a:endParaRPr>
          </a:p>
        </p:txBody>
      </p:sp>
      <p:sp>
        <p:nvSpPr>
          <p:cNvPr id="7" name="AutoShape 4" descr="{\displaystyle \operatorname {E} [X]=\sum _{i=1}^{\infty }x_{i}\,p_{i}}"/>
          <p:cNvSpPr>
            <a:spLocks noChangeAspect="1" noChangeArrowheads="1"/>
          </p:cNvSpPr>
          <p:nvPr/>
        </p:nvSpPr>
        <p:spPr bwMode="auto">
          <a:xfrm>
            <a:off x="334771" y="-1932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9110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15260</TotalTime>
  <Words>448</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Tw Cen MT</vt:lpstr>
      <vt:lpstr>Tw Cen MT Condensed</vt:lpstr>
      <vt:lpstr>Wingdings</vt:lpstr>
      <vt:lpstr>Wingdings 3</vt:lpstr>
      <vt:lpstr>Integral</vt:lpstr>
      <vt:lpstr>Data Science and R</vt:lpstr>
      <vt:lpstr>What we will be covering</vt:lpstr>
      <vt:lpstr>Statistical distributions</vt:lpstr>
      <vt:lpstr>Statistical distributions</vt:lpstr>
      <vt:lpstr>Statistical distributions</vt:lpstr>
      <vt:lpstr>Expected value</vt:lpstr>
      <vt:lpstr>Expected value</vt:lpstr>
      <vt:lpstr>Sampling, bootstrap and confidence intervals</vt:lpstr>
    </vt:vector>
  </TitlesOfParts>
  <Company>Echostar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R</dc:title>
  <dc:creator>Arora, Amit</dc:creator>
  <cp:lastModifiedBy>Arora, Amit</cp:lastModifiedBy>
  <cp:revision>80</cp:revision>
  <dcterms:created xsi:type="dcterms:W3CDTF">2018-03-12T00:03:16Z</dcterms:created>
  <dcterms:modified xsi:type="dcterms:W3CDTF">2018-07-17T14:58:07Z</dcterms:modified>
</cp:coreProperties>
</file>