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1" r:id="rId4"/>
    <p:sldId id="272" r:id="rId5"/>
    <p:sldId id="273" r:id="rId6"/>
    <p:sldId id="274" r:id="rId7"/>
    <p:sldId id="279" r:id="rId8"/>
    <p:sldId id="280" r:id="rId9"/>
    <p:sldId id="281" r:id="rId10"/>
    <p:sldId id="276" r:id="rId11"/>
    <p:sldId id="282"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9/10/2017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9/10/2017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9/10/2017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9/10/2017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237149"/>
            <a:ext cx="9144000" cy="1868369"/>
          </a:xfrm>
        </p:spPr>
        <p:txBody>
          <a:bodyPr>
            <a:normAutofit/>
          </a:bodyPr>
          <a:lstStyle/>
          <a:p>
            <a:r>
              <a:rPr lang="en-US" sz="4000" dirty="0"/>
              <a:t>Summary of  </a:t>
            </a:r>
            <a:r>
              <a:rPr lang="en-US" sz="4000" dirty="0" smtClean="0"/>
              <a:t>the paper:</a:t>
            </a:r>
            <a:br>
              <a:rPr lang="en-US" sz="4000" dirty="0" smtClean="0"/>
            </a:br>
            <a:r>
              <a:rPr lang="en-US" sz="4000" dirty="0" smtClean="0"/>
              <a:t>Narrative </a:t>
            </a:r>
            <a:r>
              <a:rPr lang="en-US" sz="4000" dirty="0"/>
              <a:t>Visualization: Telling stories with </a:t>
            </a:r>
            <a:r>
              <a:rPr lang="en-US" sz="4000" dirty="0" smtClean="0"/>
              <a:t>data</a:t>
            </a:r>
            <a:r>
              <a:rPr lang="en-US" sz="4000" b="1" dirty="0" smtClean="0"/>
              <a:t/>
            </a:r>
            <a:br>
              <a:rPr lang="en-US" sz="4000" b="1" dirty="0" smtClean="0"/>
            </a:br>
            <a:r>
              <a:rPr lang="en-US" sz="2700" b="1" dirty="0" smtClean="0">
                <a:latin typeface="Arial" panose="020B0604020202020204" pitchFamily="34" charset="0"/>
                <a:cs typeface="Arial" panose="020B0604020202020204" pitchFamily="34" charset="0"/>
              </a:rPr>
              <a:t>Prepared by</a:t>
            </a:r>
            <a:r>
              <a:rPr lang="en-US" sz="2700" b="1" dirty="0" smtClean="0">
                <a:latin typeface="Arial" panose="020B0604020202020204" pitchFamily="34" charset="0"/>
                <a:cs typeface="Arial" panose="020B0604020202020204" pitchFamily="34" charset="0"/>
              </a:rPr>
              <a:t>: Amit </a:t>
            </a:r>
            <a:r>
              <a:rPr lang="en-US" sz="2700" b="1" dirty="0" smtClean="0">
                <a:latin typeface="Arial" panose="020B0604020202020204" pitchFamily="34" charset="0"/>
                <a:cs typeface="Arial" panose="020B0604020202020204" pitchFamily="34" charset="0"/>
              </a:rPr>
              <a:t>Arora</a:t>
            </a:r>
            <a:endParaRPr lang="en-US" sz="27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209799" y="3552706"/>
            <a:ext cx="9144000" cy="754025"/>
          </a:xfrm>
        </p:spPr>
        <p:txBody>
          <a:bodyPr/>
          <a:lstStyle/>
          <a:p>
            <a:r>
              <a:rPr lang="en-US" dirty="0" smtClean="0"/>
              <a:t>Homework week 1, ANLY-503, Fall 2017</a:t>
            </a:r>
            <a:endParaRPr lang="en-US" dirty="0"/>
          </a:p>
        </p:txBody>
      </p:sp>
    </p:spTree>
    <p:extLst>
      <p:ext uri="{BB962C8B-B14F-4D97-AF65-F5344CB8AC3E}">
        <p14:creationId xmlns:p14="http://schemas.microsoft.com/office/powerpoint/2010/main" val="48031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Space Analysis</a:t>
            </a: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US" dirty="0" smtClean="0"/>
              <a:t>The authors studied 58 visualizations from different mediums and came with their own design space analysis.</a:t>
            </a:r>
          </a:p>
          <a:p>
            <a:pPr lvl="0" fontAlgn="base"/>
            <a:r>
              <a:rPr lang="en-US" dirty="0" smtClean="0"/>
              <a:t>Design Space Dimensions:   consists of three parts/dimensions</a:t>
            </a:r>
          </a:p>
          <a:p>
            <a:pPr lvl="1" fontAlgn="base"/>
            <a:r>
              <a:rPr lang="en-US" dirty="0" smtClean="0"/>
              <a:t>Genre: </a:t>
            </a:r>
            <a:r>
              <a:rPr lang="en-US" dirty="0"/>
              <a:t>taxonomy of visual narrative types</a:t>
            </a:r>
            <a:endParaRPr lang="en-US" dirty="0" smtClean="0"/>
          </a:p>
          <a:p>
            <a:pPr lvl="1"/>
            <a:r>
              <a:rPr lang="en-US" dirty="0" smtClean="0"/>
              <a:t>Visual narrative  tactics: </a:t>
            </a:r>
            <a:r>
              <a:rPr lang="en-US" dirty="0"/>
              <a:t>visual </a:t>
            </a:r>
            <a:r>
              <a:rPr lang="en-US" dirty="0" smtClean="0"/>
              <a:t>devices that </a:t>
            </a:r>
            <a:r>
              <a:rPr lang="en-US" dirty="0"/>
              <a:t>assist and facilitate the </a:t>
            </a:r>
            <a:r>
              <a:rPr lang="en-US" dirty="0" smtClean="0"/>
              <a:t>narrative.</a:t>
            </a:r>
          </a:p>
          <a:p>
            <a:pPr lvl="2"/>
            <a:r>
              <a:rPr lang="en-US" dirty="0" smtClean="0"/>
              <a:t>visual structuring: how to allow the user to identify his vantage point for the visualization.</a:t>
            </a:r>
          </a:p>
          <a:p>
            <a:pPr lvl="2"/>
            <a:r>
              <a:rPr lang="en-US" dirty="0" smtClean="0"/>
              <a:t>highlighting: </a:t>
            </a:r>
            <a:r>
              <a:rPr lang="en-US" dirty="0"/>
              <a:t>visual mechanisms that </a:t>
            </a:r>
            <a:r>
              <a:rPr lang="en-US" dirty="0" smtClean="0"/>
              <a:t>help direct </a:t>
            </a:r>
            <a:r>
              <a:rPr lang="en-US" dirty="0"/>
              <a:t>the viewer’s attention to particular </a:t>
            </a:r>
            <a:r>
              <a:rPr lang="en-US" dirty="0" smtClean="0"/>
              <a:t>element. Use of color, motion, frame sizing etc.</a:t>
            </a:r>
          </a:p>
          <a:p>
            <a:pPr lvl="2"/>
            <a:r>
              <a:rPr lang="en-US" dirty="0" smtClean="0"/>
              <a:t>transition guidance: </a:t>
            </a:r>
            <a:r>
              <a:rPr lang="en-US" dirty="0"/>
              <a:t>concerns techniques for moving </a:t>
            </a:r>
            <a:r>
              <a:rPr lang="en-US" dirty="0" smtClean="0"/>
              <a:t>within or </a:t>
            </a:r>
            <a:r>
              <a:rPr lang="en-US" dirty="0"/>
              <a:t>between visual scenes without disorienting the </a:t>
            </a:r>
            <a:r>
              <a:rPr lang="en-US" dirty="0" smtClean="0"/>
              <a:t>viewer.</a:t>
            </a:r>
            <a:endParaRPr lang="en-US" dirty="0"/>
          </a:p>
          <a:p>
            <a:pPr lvl="1"/>
            <a:r>
              <a:rPr lang="en-US" dirty="0" smtClean="0"/>
              <a:t>Narrative structure tactics: </a:t>
            </a:r>
            <a:r>
              <a:rPr lang="en-US" dirty="0"/>
              <a:t>used by </a:t>
            </a:r>
            <a:r>
              <a:rPr lang="en-US" dirty="0" smtClean="0"/>
              <a:t>each visualization</a:t>
            </a:r>
            <a:r>
              <a:rPr lang="en-US" dirty="0"/>
              <a:t>, or non-visual mechanisms that assist and facilitate </a:t>
            </a:r>
            <a:r>
              <a:rPr lang="en-US" dirty="0" smtClean="0"/>
              <a:t>the narrative.</a:t>
            </a:r>
          </a:p>
          <a:p>
            <a:pPr lvl="2"/>
            <a:r>
              <a:rPr lang="en-US" dirty="0" smtClean="0"/>
              <a:t>Ordering</a:t>
            </a:r>
          </a:p>
          <a:p>
            <a:pPr lvl="2"/>
            <a:r>
              <a:rPr lang="en-US" dirty="0" smtClean="0"/>
              <a:t>Interactivity</a:t>
            </a:r>
          </a:p>
          <a:p>
            <a:pPr lvl="2"/>
            <a:r>
              <a:rPr lang="en-US" dirty="0" smtClean="0"/>
              <a:t>Messaging</a:t>
            </a:r>
            <a:endParaRPr lang="en-US" dirty="0"/>
          </a:p>
          <a:p>
            <a:pPr lvl="1" fontAlgn="base"/>
            <a:endParaRPr lang="en-US" dirty="0" smtClean="0"/>
          </a:p>
        </p:txBody>
      </p:sp>
    </p:spTree>
    <p:extLst>
      <p:ext uri="{BB962C8B-B14F-4D97-AF65-F5344CB8AC3E}">
        <p14:creationId xmlns:p14="http://schemas.microsoft.com/office/powerpoint/2010/main" val="277753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Space Analysis [continued]</a:t>
            </a:r>
            <a:endParaRPr lang="en-US" dirty="0"/>
          </a:p>
        </p:txBody>
      </p:sp>
      <p:sp>
        <p:nvSpPr>
          <p:cNvPr id="3" name="Content Placeholder 2"/>
          <p:cNvSpPr>
            <a:spLocks noGrp="1"/>
          </p:cNvSpPr>
          <p:nvPr>
            <p:ph idx="1"/>
          </p:nvPr>
        </p:nvSpPr>
        <p:spPr/>
        <p:txBody>
          <a:bodyPr>
            <a:normAutofit fontScale="92500"/>
          </a:bodyPr>
          <a:lstStyle/>
          <a:p>
            <a:pPr lvl="0" fontAlgn="base"/>
            <a:r>
              <a:rPr lang="en-US" dirty="0" smtClean="0"/>
              <a:t>Design Space Observations that are repeatedly seen across visualizations:</a:t>
            </a:r>
          </a:p>
          <a:p>
            <a:pPr lvl="1"/>
            <a:r>
              <a:rPr lang="en-US" dirty="0" smtClean="0"/>
              <a:t>Clustering of different </a:t>
            </a:r>
            <a:r>
              <a:rPr lang="en-US" dirty="0"/>
              <a:t>ordering </a:t>
            </a:r>
            <a:r>
              <a:rPr lang="en-US" dirty="0" smtClean="0"/>
              <a:t>structures: correspond </a:t>
            </a:r>
            <a:r>
              <a:rPr lang="en-US" dirty="0"/>
              <a:t>to narrative formats such as slide shows, </a:t>
            </a:r>
            <a:r>
              <a:rPr lang="en-US" dirty="0" smtClean="0"/>
              <a:t>comic strips</a:t>
            </a:r>
            <a:r>
              <a:rPr lang="en-US" dirty="0"/>
              <a:t>, annotated graphs, and others</a:t>
            </a:r>
            <a:r>
              <a:rPr lang="en-US" dirty="0" smtClean="0"/>
              <a:t>.</a:t>
            </a:r>
          </a:p>
          <a:p>
            <a:pPr lvl="2"/>
            <a:r>
              <a:rPr lang="en-US" dirty="0" smtClean="0"/>
              <a:t>Help in identifying narrative for the genre.</a:t>
            </a:r>
          </a:p>
          <a:p>
            <a:pPr lvl="1"/>
            <a:r>
              <a:rPr lang="en-US" dirty="0" smtClean="0"/>
              <a:t>Consistency </a:t>
            </a:r>
            <a:r>
              <a:rPr lang="en-US" dirty="0"/>
              <a:t>of interaction </a:t>
            </a:r>
            <a:r>
              <a:rPr lang="en-US" dirty="0" smtClean="0"/>
              <a:t>design: </a:t>
            </a:r>
            <a:r>
              <a:rPr lang="en-US" dirty="0"/>
              <a:t>hover </a:t>
            </a:r>
            <a:r>
              <a:rPr lang="en-US" dirty="0" smtClean="0"/>
              <a:t>highlighting and </a:t>
            </a:r>
            <a:r>
              <a:rPr lang="en-US" dirty="0"/>
              <a:t>details-on-demand, limited interactivity, explicit instruction </a:t>
            </a:r>
            <a:r>
              <a:rPr lang="en-US" dirty="0" smtClean="0"/>
              <a:t>for interactive </a:t>
            </a:r>
            <a:r>
              <a:rPr lang="en-US" dirty="0"/>
              <a:t>functionality, and navigation buttons when the </a:t>
            </a:r>
            <a:r>
              <a:rPr lang="en-US" dirty="0" smtClean="0"/>
              <a:t>visualization contains </a:t>
            </a:r>
            <a:r>
              <a:rPr lang="en-US" dirty="0"/>
              <a:t>more than one frame (e.g., </a:t>
            </a:r>
            <a:r>
              <a:rPr lang="en-US" dirty="0" smtClean="0"/>
              <a:t>slideshows), use of tacit-tutorials and stimulating default views.</a:t>
            </a:r>
          </a:p>
          <a:p>
            <a:pPr lvl="1"/>
            <a:r>
              <a:rPr lang="en-US" dirty="0"/>
              <a:t>U</a:t>
            </a:r>
            <a:r>
              <a:rPr lang="en-US" dirty="0" smtClean="0"/>
              <a:t>nder-utilization </a:t>
            </a:r>
            <a:r>
              <a:rPr lang="en-US" dirty="0"/>
              <a:t>of </a:t>
            </a:r>
            <a:r>
              <a:rPr lang="en-US" dirty="0" smtClean="0"/>
              <a:t>narrative</a:t>
            </a:r>
            <a:r>
              <a:rPr lang="en-US" dirty="0"/>
              <a:t>:  under-utilization of common </a:t>
            </a:r>
            <a:r>
              <a:rPr lang="en-US" dirty="0" smtClean="0"/>
              <a:t>narrative messaging </a:t>
            </a:r>
            <a:r>
              <a:rPr lang="en-US" dirty="0"/>
              <a:t>techniques such as repetition of key points, </a:t>
            </a:r>
            <a:r>
              <a:rPr lang="en-US" dirty="0" smtClean="0"/>
              <a:t>introductory texts</a:t>
            </a:r>
            <a:r>
              <a:rPr lang="en-US" dirty="0"/>
              <a:t>, and final summaries and </a:t>
            </a:r>
            <a:r>
              <a:rPr lang="en-US" dirty="0" smtClean="0"/>
              <a:t>syntheses. The idea is that a good visual would not need the assistance of these tools.</a:t>
            </a:r>
            <a:endParaRPr lang="en-US" dirty="0"/>
          </a:p>
          <a:p>
            <a:pPr lvl="1" fontAlgn="base"/>
            <a:endParaRPr lang="en-US" dirty="0" smtClean="0"/>
          </a:p>
        </p:txBody>
      </p:sp>
    </p:spTree>
    <p:extLst>
      <p:ext uri="{BB962C8B-B14F-4D97-AF65-F5344CB8AC3E}">
        <p14:creationId xmlns:p14="http://schemas.microsoft.com/office/powerpoint/2010/main" val="153640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Space Analysis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Genres of Narrative </a:t>
            </a:r>
            <a:r>
              <a:rPr lang="en-US" b="1" dirty="0" smtClean="0"/>
              <a:t>Visualization: 7 basic types which are </a:t>
            </a:r>
            <a:r>
              <a:rPr lang="en-US" dirty="0"/>
              <a:t>magazine style, annotated chart, partitioned </a:t>
            </a:r>
            <a:r>
              <a:rPr lang="en-US" dirty="0" smtClean="0"/>
              <a:t>poster, flow </a:t>
            </a:r>
            <a:r>
              <a:rPr lang="en-US" dirty="0"/>
              <a:t>chart, comic strip, slide show, and film/video/animation</a:t>
            </a:r>
            <a:r>
              <a:rPr lang="en-US" dirty="0" smtClean="0"/>
              <a:t>.</a:t>
            </a:r>
          </a:p>
          <a:p>
            <a:r>
              <a:rPr lang="en-US" dirty="0" smtClean="0"/>
              <a:t>The genres are not mutually exclusive and are used as building blocks for complex genres. </a:t>
            </a:r>
          </a:p>
          <a:p>
            <a:pPr lvl="1"/>
            <a:r>
              <a:rPr lang="en-US" dirty="0" smtClean="0"/>
              <a:t>Good visualizations often use a combination of these genres for effective story telling.</a:t>
            </a:r>
          </a:p>
          <a:p>
            <a:pPr lvl="2"/>
            <a:r>
              <a:rPr lang="en-US" dirty="0" smtClean="0"/>
              <a:t>The </a:t>
            </a:r>
            <a:r>
              <a:rPr lang="en-US" dirty="0"/>
              <a:t>Barry Bonds visualization </a:t>
            </a:r>
            <a:r>
              <a:rPr lang="en-US" dirty="0" smtClean="0"/>
              <a:t>is a combination of Partitioned Poster, Flow Chart and suggested discovery path to use viewer.</a:t>
            </a:r>
          </a:p>
          <a:p>
            <a:r>
              <a:rPr lang="en-US" dirty="0" smtClean="0"/>
              <a:t>Different genres work better for different story type. Choice of genres depends upon many factors like complexity of data, complexity of story, whether the story is to presented from the author’s perspective or the viewer’s perspective and so on.</a:t>
            </a:r>
          </a:p>
        </p:txBody>
      </p:sp>
    </p:spTree>
    <p:extLst>
      <p:ext uri="{BB962C8B-B14F-4D97-AF65-F5344CB8AC3E}">
        <p14:creationId xmlns:p14="http://schemas.microsoft.com/office/powerpoint/2010/main" val="826226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Space Analysis [continued]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Balancing author-driven and reader-driven stories.</a:t>
            </a:r>
          </a:p>
          <a:p>
            <a:r>
              <a:rPr lang="en-US" b="1" dirty="0" smtClean="0"/>
              <a:t>Purely author driven stories such as films and slide shows </a:t>
            </a:r>
            <a:r>
              <a:rPr lang="en-US" dirty="0" smtClean="0"/>
              <a:t>have a </a:t>
            </a:r>
            <a:r>
              <a:rPr lang="en-US" dirty="0"/>
              <a:t>strict linear path through </a:t>
            </a:r>
            <a:r>
              <a:rPr lang="en-US" dirty="0" smtClean="0"/>
              <a:t>the visualization and rely heavily </a:t>
            </a:r>
            <a:r>
              <a:rPr lang="en-US" dirty="0"/>
              <a:t>on messaging, and includes no interactivity</a:t>
            </a:r>
            <a:r>
              <a:rPr lang="en-US" dirty="0" smtClean="0"/>
              <a:t>.</a:t>
            </a:r>
          </a:p>
          <a:p>
            <a:pPr lvl="1"/>
            <a:r>
              <a:rPr lang="en-US" dirty="0" smtClean="0"/>
              <a:t>Used in comic arts, training videos, films etc.</a:t>
            </a:r>
          </a:p>
          <a:p>
            <a:r>
              <a:rPr lang="en-US" dirty="0"/>
              <a:t>P</a:t>
            </a:r>
            <a:r>
              <a:rPr lang="en-US" dirty="0" smtClean="0"/>
              <a:t>urely </a:t>
            </a:r>
            <a:r>
              <a:rPr lang="en-US" dirty="0"/>
              <a:t>reader-driven approach has no prescribed ordering of </a:t>
            </a:r>
            <a:r>
              <a:rPr lang="en-US" dirty="0" smtClean="0"/>
              <a:t>images or messaging and offers high degree </a:t>
            </a:r>
            <a:r>
              <a:rPr lang="en-US" dirty="0"/>
              <a:t>of interactivity. </a:t>
            </a:r>
            <a:endParaRPr lang="en-US" dirty="0" smtClean="0"/>
          </a:p>
          <a:p>
            <a:pPr lvl="1"/>
            <a:r>
              <a:rPr lang="en-US" dirty="0"/>
              <a:t>V</a:t>
            </a:r>
            <a:r>
              <a:rPr lang="en-US" dirty="0" smtClean="0"/>
              <a:t>isual </a:t>
            </a:r>
            <a:r>
              <a:rPr lang="en-US" dirty="0"/>
              <a:t>analysis tools like Tableau or </a:t>
            </a:r>
            <a:r>
              <a:rPr lang="en-US" dirty="0" err="1"/>
              <a:t>Spotfire</a:t>
            </a:r>
            <a:r>
              <a:rPr lang="en-US" dirty="0"/>
              <a:t>. </a:t>
            </a:r>
            <a:endParaRPr lang="en-US" dirty="0" smtClean="0"/>
          </a:p>
          <a:p>
            <a:pPr lvl="1"/>
            <a:r>
              <a:rPr lang="en-US" dirty="0" smtClean="0"/>
              <a:t>Used in data </a:t>
            </a:r>
            <a:r>
              <a:rPr lang="en-US" dirty="0"/>
              <a:t>diagnostics, pattern </a:t>
            </a:r>
            <a:r>
              <a:rPr lang="en-US" dirty="0" smtClean="0"/>
              <a:t>discovery </a:t>
            </a:r>
            <a:r>
              <a:rPr lang="en-US" smtClean="0"/>
              <a:t>and hypothesis </a:t>
            </a:r>
            <a:r>
              <a:rPr lang="en-US" dirty="0"/>
              <a:t>formation</a:t>
            </a:r>
            <a:r>
              <a:rPr lang="en-US" dirty="0" smtClean="0"/>
              <a:t>.</a:t>
            </a:r>
          </a:p>
          <a:p>
            <a:r>
              <a:rPr lang="en-US" dirty="0" smtClean="0"/>
              <a:t>Hybrid models: being widely used now.</a:t>
            </a:r>
          </a:p>
          <a:p>
            <a:pPr lvl="1"/>
            <a:r>
              <a:rPr lang="en-US" dirty="0" smtClean="0"/>
              <a:t>Martini glass structure: begins as author driven and transforms into reader driven.</a:t>
            </a:r>
          </a:p>
          <a:p>
            <a:pPr lvl="1"/>
            <a:r>
              <a:rPr lang="en-US" dirty="0" smtClean="0"/>
              <a:t>Interactive visualization: slide show format but incorporates interaction during its course within the context of an individual slide.</a:t>
            </a:r>
          </a:p>
          <a:p>
            <a:pPr lvl="1"/>
            <a:r>
              <a:rPr lang="en-US" dirty="0" smtClean="0"/>
              <a:t>Drill </a:t>
            </a:r>
            <a:r>
              <a:rPr lang="en-US" dirty="0"/>
              <a:t>down story: presents a general theme and then allows </a:t>
            </a:r>
            <a:r>
              <a:rPr lang="en-US" dirty="0" smtClean="0"/>
              <a:t>the user </a:t>
            </a:r>
            <a:r>
              <a:rPr lang="en-US" dirty="0"/>
              <a:t>to choose among particular instances of that theme to reveal </a:t>
            </a:r>
            <a:r>
              <a:rPr lang="en-US" dirty="0" smtClean="0"/>
              <a:t>additional details </a:t>
            </a:r>
            <a:r>
              <a:rPr lang="en-US" dirty="0"/>
              <a:t>and backstories</a:t>
            </a:r>
            <a:r>
              <a:rPr lang="en-US" dirty="0" smtClean="0"/>
              <a:t>.</a:t>
            </a:r>
          </a:p>
          <a:p>
            <a:endParaRPr lang="en-US" dirty="0" smtClean="0"/>
          </a:p>
        </p:txBody>
      </p:sp>
    </p:spTree>
    <p:extLst>
      <p:ext uri="{BB962C8B-B14F-4D97-AF65-F5344CB8AC3E}">
        <p14:creationId xmlns:p14="http://schemas.microsoft.com/office/powerpoint/2010/main" val="3382714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US" dirty="0" smtClean="0"/>
              <a:t>The </a:t>
            </a:r>
            <a:r>
              <a:rPr lang="en-US" dirty="0"/>
              <a:t>Narrative Visualization paper is a research paper prepared by Edward </a:t>
            </a:r>
            <a:r>
              <a:rPr lang="en-US" dirty="0" err="1"/>
              <a:t>Segel</a:t>
            </a:r>
            <a:r>
              <a:rPr lang="en-US" dirty="0"/>
              <a:t> and Jeffrey </a:t>
            </a:r>
            <a:r>
              <a:rPr lang="en-US" dirty="0" err="1"/>
              <a:t>Heer</a:t>
            </a:r>
            <a:r>
              <a:rPr lang="en-US" dirty="0"/>
              <a:t> of Stanford. The paper discusses the following as related to data visualization:</a:t>
            </a:r>
          </a:p>
          <a:p>
            <a:pPr lvl="0" fontAlgn="base"/>
            <a:endParaRPr lang="en-US" dirty="0"/>
          </a:p>
          <a:p>
            <a:pPr lvl="0" fontAlgn="base"/>
            <a:r>
              <a:rPr lang="en-US" dirty="0" smtClean="0"/>
              <a:t>Introduction </a:t>
            </a:r>
            <a:r>
              <a:rPr lang="en-US" dirty="0"/>
              <a:t>including historical context</a:t>
            </a:r>
          </a:p>
          <a:p>
            <a:pPr lvl="0" fontAlgn="base"/>
            <a:r>
              <a:rPr lang="en-US" dirty="0" smtClean="0"/>
              <a:t>Narrative </a:t>
            </a:r>
            <a:r>
              <a:rPr lang="en-US" dirty="0"/>
              <a:t>structure, Visual Narratives and Story telling with Data Visualization</a:t>
            </a:r>
          </a:p>
          <a:p>
            <a:pPr lvl="0" fontAlgn="base"/>
            <a:r>
              <a:rPr lang="en-US" dirty="0" smtClean="0"/>
              <a:t>Five </a:t>
            </a:r>
            <a:r>
              <a:rPr lang="en-US" dirty="0"/>
              <a:t>case studies for data visualization with story telling with comments on what worked and did not work with the visualizations</a:t>
            </a:r>
          </a:p>
          <a:p>
            <a:pPr lvl="0" fontAlgn="base"/>
            <a:r>
              <a:rPr lang="en-US" dirty="0" smtClean="0"/>
              <a:t>Design </a:t>
            </a:r>
            <a:r>
              <a:rPr lang="en-US" dirty="0"/>
              <a:t>space analysis where the authors present aspects design space dimensions, design space </a:t>
            </a:r>
            <a:r>
              <a:rPr lang="en-US" dirty="0" err="1"/>
              <a:t>observartions</a:t>
            </a:r>
            <a:r>
              <a:rPr lang="en-US" dirty="0"/>
              <a:t> and genres of narrative visualization</a:t>
            </a:r>
            <a:endParaRPr lang="en-US" dirty="0"/>
          </a:p>
        </p:txBody>
      </p:sp>
    </p:spTree>
    <p:extLst>
      <p:ext uri="{BB962C8B-B14F-4D97-AF65-F5344CB8AC3E}">
        <p14:creationId xmlns:p14="http://schemas.microsoft.com/office/powerpoint/2010/main" val="94979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Static visualization has long been used in news media but with advent online news, blogs and other medium visualizations have evolved from simply being static elements that enhance the data to being a </a:t>
            </a:r>
            <a:r>
              <a:rPr lang="en-US" b="1" dirty="0" smtClean="0"/>
              <a:t>story </a:t>
            </a:r>
            <a:r>
              <a:rPr lang="en-US" b="1" dirty="0"/>
              <a:t>telling </a:t>
            </a:r>
            <a:r>
              <a:rPr lang="en-US" b="1" dirty="0" smtClean="0"/>
              <a:t>devices</a:t>
            </a:r>
            <a:r>
              <a:rPr lang="en-US" dirty="0" smtClean="0"/>
              <a:t> </a:t>
            </a:r>
            <a:r>
              <a:rPr lang="en-US" dirty="0"/>
              <a:t>in themselves.</a:t>
            </a:r>
          </a:p>
          <a:p>
            <a:pPr lvl="0" fontAlgn="base"/>
            <a:endParaRPr lang="en-US" dirty="0"/>
          </a:p>
          <a:p>
            <a:pPr lvl="0" fontAlgn="base"/>
            <a:r>
              <a:rPr lang="en-US" dirty="0" smtClean="0"/>
              <a:t>Telling </a:t>
            </a:r>
            <a:r>
              <a:rPr lang="en-US" dirty="0"/>
              <a:t>data stories involves skills beyond computers science and statistics such as skills familiar to movie directors</a:t>
            </a:r>
          </a:p>
          <a:p>
            <a:pPr lvl="0" fontAlgn="base"/>
            <a:endParaRPr lang="en-US" dirty="0"/>
          </a:p>
          <a:p>
            <a:pPr lvl="0" fontAlgn="base"/>
            <a:r>
              <a:rPr lang="en-US" dirty="0" smtClean="0"/>
              <a:t>Tools </a:t>
            </a:r>
            <a:r>
              <a:rPr lang="en-US" dirty="0"/>
              <a:t>like </a:t>
            </a:r>
            <a:r>
              <a:rPr lang="en-US" dirty="0" err="1"/>
              <a:t>T</a:t>
            </a:r>
            <a:r>
              <a:rPr lang="en-US" dirty="0" err="1" smtClean="0"/>
              <a:t>ablaeu</a:t>
            </a:r>
            <a:r>
              <a:rPr lang="en-US" dirty="0" smtClean="0"/>
              <a:t> </a:t>
            </a:r>
            <a:r>
              <a:rPr lang="en-US" dirty="0"/>
              <a:t>and </a:t>
            </a:r>
            <a:r>
              <a:rPr lang="en-US" dirty="0" err="1"/>
              <a:t>GeoTime</a:t>
            </a:r>
            <a:r>
              <a:rPr lang="en-US" dirty="0"/>
              <a:t> </a:t>
            </a:r>
            <a:r>
              <a:rPr lang="en-US" dirty="0" smtClean="0"/>
              <a:t>Stories </a:t>
            </a:r>
            <a:r>
              <a:rPr lang="en-US" dirty="0"/>
              <a:t>help create complex visualization that are needed </a:t>
            </a:r>
            <a:r>
              <a:rPr lang="en-US" dirty="0" smtClean="0"/>
              <a:t>for effective </a:t>
            </a:r>
            <a:r>
              <a:rPr lang="en-US" dirty="0"/>
              <a:t>data story </a:t>
            </a:r>
            <a:r>
              <a:rPr lang="en-US" dirty="0" smtClean="0"/>
              <a:t>telling</a:t>
            </a:r>
            <a:endParaRPr lang="en-US" dirty="0"/>
          </a:p>
          <a:p>
            <a:pPr lvl="0" fontAlgn="base"/>
            <a:endParaRPr lang="en-US" dirty="0"/>
          </a:p>
          <a:p>
            <a:pPr lvl="0" fontAlgn="base"/>
            <a:r>
              <a:rPr lang="en-US" dirty="0" smtClean="0"/>
              <a:t>The </a:t>
            </a:r>
            <a:r>
              <a:rPr lang="en-US" dirty="0"/>
              <a:t>authors provide their own framework for crafting data stories focusing on the graphical </a:t>
            </a:r>
            <a:r>
              <a:rPr lang="en-US" dirty="0" smtClean="0"/>
              <a:t>and interactive </a:t>
            </a:r>
            <a:r>
              <a:rPr lang="en-US" dirty="0"/>
              <a:t>elements of narrative visualization</a:t>
            </a:r>
          </a:p>
          <a:p>
            <a:pPr lvl="0" fontAlgn="base"/>
            <a:endParaRPr lang="en-US" dirty="0"/>
          </a:p>
          <a:p>
            <a:pPr lvl="0" fontAlgn="base"/>
            <a:endParaRPr lang="en-US" dirty="0"/>
          </a:p>
        </p:txBody>
      </p:sp>
    </p:spTree>
    <p:extLst>
      <p:ext uri="{BB962C8B-B14F-4D97-AF65-F5344CB8AC3E}">
        <p14:creationId xmlns:p14="http://schemas.microsoft.com/office/powerpoint/2010/main" val="2801809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Narrative structure, Visual Narratives and Story telling with Data Visualization</a:t>
            </a:r>
            <a:endParaRPr lang="en-US" dirty="0"/>
          </a:p>
        </p:txBody>
      </p:sp>
      <p:sp>
        <p:nvSpPr>
          <p:cNvPr id="3" name="Content Placeholder 2"/>
          <p:cNvSpPr>
            <a:spLocks noGrp="1"/>
          </p:cNvSpPr>
          <p:nvPr>
            <p:ph idx="1"/>
          </p:nvPr>
        </p:nvSpPr>
        <p:spPr/>
        <p:txBody>
          <a:bodyPr>
            <a:normAutofit fontScale="70000" lnSpcReduction="20000"/>
          </a:bodyPr>
          <a:lstStyle/>
          <a:p>
            <a:pPr lvl="0" fontAlgn="base"/>
            <a:r>
              <a:rPr lang="en-US" dirty="0" smtClean="0"/>
              <a:t>Narrative structure </a:t>
            </a:r>
            <a:r>
              <a:rPr lang="en-US" dirty="0"/>
              <a:t>defines how a story narrative is built up and presented to the reader. </a:t>
            </a:r>
          </a:p>
          <a:p>
            <a:pPr lvl="1" fontAlgn="base"/>
            <a:r>
              <a:rPr lang="en-US" dirty="0" smtClean="0"/>
              <a:t>Storytelling </a:t>
            </a:r>
            <a:r>
              <a:rPr lang="en-US" dirty="0"/>
              <a:t>strategies vary among media and genre. For example:</a:t>
            </a:r>
          </a:p>
          <a:p>
            <a:pPr lvl="2" fontAlgn="base"/>
            <a:r>
              <a:rPr lang="en-US" dirty="0" smtClean="0"/>
              <a:t>Stream </a:t>
            </a:r>
            <a:r>
              <a:rPr lang="en-US" dirty="0"/>
              <a:t>of </a:t>
            </a:r>
            <a:r>
              <a:rPr lang="en-US" dirty="0" smtClean="0"/>
              <a:t>consciousness, </a:t>
            </a:r>
            <a:r>
              <a:rPr lang="en-US" dirty="0"/>
              <a:t>films, narrative devices specific to journalism such as something that starts with an anecdotal lead and transitions into a larger story.</a:t>
            </a:r>
          </a:p>
          <a:p>
            <a:pPr lvl="0" fontAlgn="base"/>
            <a:endParaRPr lang="en-US" dirty="0"/>
          </a:p>
          <a:p>
            <a:pPr lvl="0" fontAlgn="base"/>
            <a:r>
              <a:rPr lang="en-US" dirty="0" smtClean="0"/>
              <a:t>Visual narratives </a:t>
            </a:r>
            <a:r>
              <a:rPr lang="en-US" dirty="0"/>
              <a:t>use techniques long available with artists and </a:t>
            </a:r>
            <a:r>
              <a:rPr lang="en-US" dirty="0" smtClean="0"/>
              <a:t>psychologists </a:t>
            </a:r>
            <a:r>
              <a:rPr lang="en-US" dirty="0"/>
              <a:t>which help guide a reader's attention to a starting point and help retain the attention as the narrative transitions to different aspects of the story that the visualization is trying to convey.</a:t>
            </a:r>
          </a:p>
          <a:p>
            <a:pPr lvl="1" fontAlgn="base"/>
            <a:r>
              <a:rPr lang="en-US" dirty="0"/>
              <a:t> </a:t>
            </a:r>
            <a:r>
              <a:rPr lang="en-US" dirty="0" smtClean="0"/>
              <a:t>visual </a:t>
            </a:r>
            <a:r>
              <a:rPr lang="en-US" dirty="0"/>
              <a:t>salience: use of color, size </a:t>
            </a:r>
            <a:r>
              <a:rPr lang="en-US" dirty="0" smtClean="0"/>
              <a:t>etc. </a:t>
            </a:r>
            <a:r>
              <a:rPr lang="en-US" dirty="0"/>
              <a:t>to highlight </a:t>
            </a:r>
            <a:r>
              <a:rPr lang="en-US" dirty="0" smtClean="0"/>
              <a:t>outliers.</a:t>
            </a:r>
            <a:endParaRPr lang="en-US" dirty="0"/>
          </a:p>
          <a:p>
            <a:pPr lvl="1" fontAlgn="base"/>
            <a:r>
              <a:rPr lang="en-US" dirty="0"/>
              <a:t> </a:t>
            </a:r>
            <a:r>
              <a:rPr lang="en-US" dirty="0" smtClean="0"/>
              <a:t>cultural </a:t>
            </a:r>
            <a:r>
              <a:rPr lang="en-US" dirty="0"/>
              <a:t>factors: reading from left to right, gestalt grouping </a:t>
            </a:r>
            <a:r>
              <a:rPr lang="en-US" dirty="0" smtClean="0"/>
              <a:t>via features </a:t>
            </a:r>
            <a:r>
              <a:rPr lang="en-US" dirty="0"/>
              <a:t>such as spatial proximity, containment, or connection </a:t>
            </a:r>
            <a:r>
              <a:rPr lang="en-US" dirty="0" smtClean="0"/>
              <a:t>may bias </a:t>
            </a:r>
            <a:r>
              <a:rPr lang="en-US" dirty="0"/>
              <a:t>one towards first perceiving the grouped </a:t>
            </a:r>
            <a:r>
              <a:rPr lang="en-US" dirty="0" smtClean="0"/>
              <a:t>content.</a:t>
            </a:r>
          </a:p>
          <a:p>
            <a:pPr marL="457200" lvl="1" indent="0" fontAlgn="base">
              <a:buNone/>
            </a:pPr>
            <a:endParaRPr lang="en-US" dirty="0"/>
          </a:p>
          <a:p>
            <a:pPr lvl="0" fontAlgn="base"/>
            <a:r>
              <a:rPr lang="en-US" dirty="0"/>
              <a:t> </a:t>
            </a:r>
            <a:r>
              <a:rPr lang="en-US" dirty="0" smtClean="0"/>
              <a:t>Transition </a:t>
            </a:r>
            <a:r>
              <a:rPr lang="en-US" dirty="0"/>
              <a:t>type from one piece of information to another  using techniques like moment-to-moment, action-to-action, subject-to-subject, scene-to-scene, aspect-to-aspect and non-sequitur (logically unconnected) transitions. </a:t>
            </a:r>
            <a:endParaRPr lang="en-US" dirty="0" smtClean="0"/>
          </a:p>
          <a:p>
            <a:pPr lvl="1" fontAlgn="base"/>
            <a:r>
              <a:rPr lang="en-US" dirty="0" smtClean="0"/>
              <a:t>The </a:t>
            </a:r>
            <a:r>
              <a:rPr lang="en-US" dirty="0"/>
              <a:t>use of extra-pictorial </a:t>
            </a:r>
            <a:r>
              <a:rPr lang="en-US" dirty="0" smtClean="0"/>
              <a:t>elements such </a:t>
            </a:r>
            <a:r>
              <a:rPr lang="en-US" dirty="0"/>
              <a:t>as callouts (e.g., insets or lines to denote zooming) and </a:t>
            </a:r>
            <a:r>
              <a:rPr lang="en-US" dirty="0" smtClean="0"/>
              <a:t>annotations also </a:t>
            </a:r>
            <a:r>
              <a:rPr lang="en-US" dirty="0"/>
              <a:t>enriches a narrative</a:t>
            </a:r>
          </a:p>
          <a:p>
            <a:pPr marL="0" lvl="0" indent="0" fontAlgn="base">
              <a:buNone/>
            </a:pPr>
            <a:endParaRPr lang="en-US" dirty="0"/>
          </a:p>
        </p:txBody>
      </p:sp>
    </p:spTree>
    <p:extLst>
      <p:ext uri="{BB962C8B-B14F-4D97-AF65-F5344CB8AC3E}">
        <p14:creationId xmlns:p14="http://schemas.microsoft.com/office/powerpoint/2010/main" val="4221667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Narrative structure, Visual Narratives and Story telling with Data Visualization [continued]</a:t>
            </a:r>
            <a:endParaRPr lang="en-US" sz="4000" dirty="0"/>
          </a:p>
        </p:txBody>
      </p:sp>
      <p:sp>
        <p:nvSpPr>
          <p:cNvPr id="3" name="Content Placeholder 2"/>
          <p:cNvSpPr>
            <a:spLocks noGrp="1"/>
          </p:cNvSpPr>
          <p:nvPr>
            <p:ph idx="1"/>
          </p:nvPr>
        </p:nvSpPr>
        <p:spPr/>
        <p:txBody>
          <a:bodyPr>
            <a:normAutofit fontScale="85000" lnSpcReduction="20000"/>
          </a:bodyPr>
          <a:lstStyle/>
          <a:p>
            <a:pPr lvl="0" fontAlgn="base"/>
            <a:r>
              <a:rPr lang="en-US" dirty="0" smtClean="0"/>
              <a:t>Story telling </a:t>
            </a:r>
            <a:r>
              <a:rPr lang="en-US" dirty="0"/>
              <a:t>with data visualization</a:t>
            </a:r>
            <a:r>
              <a:rPr lang="en-US" dirty="0" smtClean="0"/>
              <a:t>: </a:t>
            </a:r>
            <a:r>
              <a:rPr lang="en-US" dirty="0"/>
              <a:t>Relationship between the story telling and data visualization </a:t>
            </a:r>
            <a:r>
              <a:rPr lang="en-US" dirty="0" smtClean="0"/>
              <a:t>hasn't </a:t>
            </a:r>
            <a:r>
              <a:rPr lang="en-US" dirty="0"/>
              <a:t>been very explicitly articulated but in a sense visualization is a form of story telling. In both cases the goal is communicate information in a psychologically-efficient format</a:t>
            </a:r>
            <a:r>
              <a:rPr lang="en-US" dirty="0" smtClean="0"/>
              <a:t>.</a:t>
            </a:r>
            <a:endParaRPr lang="en-US" dirty="0"/>
          </a:p>
          <a:p>
            <a:pPr lvl="0" fontAlgn="base"/>
            <a:r>
              <a:rPr lang="en-US" dirty="0"/>
              <a:t>Because there is a well understood need for visualization to be able to tell stories so tools and techniques have begun to </a:t>
            </a:r>
            <a:r>
              <a:rPr lang="en-US" dirty="0" err="1"/>
              <a:t>emrge</a:t>
            </a:r>
            <a:r>
              <a:rPr lang="en-US" dirty="0"/>
              <a:t> that the fill the void of not having a clearly defined, </a:t>
            </a:r>
            <a:r>
              <a:rPr lang="en-US" dirty="0" smtClean="0"/>
              <a:t>standardized </a:t>
            </a:r>
            <a:r>
              <a:rPr lang="en-US" dirty="0"/>
              <a:t>system for story telling with visualization. </a:t>
            </a:r>
          </a:p>
          <a:p>
            <a:pPr lvl="1" fontAlgn="base"/>
            <a:r>
              <a:rPr lang="en-US" dirty="0" err="1" smtClean="0"/>
              <a:t>GeoTime</a:t>
            </a:r>
            <a:r>
              <a:rPr lang="en-US" dirty="0" smtClean="0"/>
              <a:t> </a:t>
            </a:r>
            <a:r>
              <a:rPr lang="en-US" dirty="0"/>
              <a:t>Stories enables </a:t>
            </a:r>
            <a:r>
              <a:rPr lang="en-US" dirty="0" smtClean="0"/>
              <a:t>analysts to </a:t>
            </a:r>
            <a:r>
              <a:rPr lang="en-US" dirty="0"/>
              <a:t>create annotated stories within visualizations using a text editor </a:t>
            </a:r>
            <a:r>
              <a:rPr lang="en-US" dirty="0" smtClean="0"/>
              <a:t>and bookmarking </a:t>
            </a:r>
            <a:r>
              <a:rPr lang="en-US" dirty="0"/>
              <a:t>interface.</a:t>
            </a:r>
          </a:p>
          <a:p>
            <a:pPr lvl="1" fontAlgn="base"/>
            <a:r>
              <a:rPr lang="en-US" dirty="0" smtClean="0"/>
              <a:t>The </a:t>
            </a:r>
            <a:r>
              <a:rPr lang="en-US" dirty="0" err="1"/>
              <a:t>sense.ussystem</a:t>
            </a:r>
            <a:r>
              <a:rPr lang="en-US" dirty="0"/>
              <a:t> allowed users to </a:t>
            </a:r>
            <a:r>
              <a:rPr lang="en-US" dirty="0" smtClean="0"/>
              <a:t>create trails </a:t>
            </a:r>
            <a:r>
              <a:rPr lang="en-US" dirty="0"/>
              <a:t>of visualization bookmarks that were regularly used for storytelling.</a:t>
            </a:r>
          </a:p>
          <a:p>
            <a:pPr lvl="1" fontAlgn="base"/>
            <a:r>
              <a:rPr lang="en-US" dirty="0" smtClean="0"/>
              <a:t>Tableau’s </a:t>
            </a:r>
            <a:r>
              <a:rPr lang="en-US" dirty="0"/>
              <a:t>graphical histories lets users review, </a:t>
            </a:r>
            <a:r>
              <a:rPr lang="en-US" dirty="0" smtClean="0"/>
              <a:t>collate, and </a:t>
            </a:r>
            <a:r>
              <a:rPr lang="en-US" dirty="0"/>
              <a:t>export key points of their visual </a:t>
            </a:r>
            <a:r>
              <a:rPr lang="en-US" dirty="0" smtClean="0"/>
              <a:t>analysis. </a:t>
            </a:r>
          </a:p>
          <a:p>
            <a:pPr lvl="2" fontAlgn="base"/>
            <a:r>
              <a:rPr lang="en-US" dirty="0" smtClean="0"/>
              <a:t>Tableau </a:t>
            </a:r>
            <a:r>
              <a:rPr lang="en-US" dirty="0"/>
              <a:t>now also supports the construction and web-based publication of interactive visualizations, supporting storytelling in data-rich </a:t>
            </a:r>
            <a:r>
              <a:rPr lang="en-US" dirty="0" smtClean="0"/>
              <a:t>domains such </a:t>
            </a:r>
            <a:r>
              <a:rPr lang="en-US" dirty="0"/>
              <a:t>as finance and sports journalism. </a:t>
            </a:r>
          </a:p>
          <a:p>
            <a:pPr lvl="0" fontAlgn="base"/>
            <a:endParaRPr lang="en-US" dirty="0"/>
          </a:p>
        </p:txBody>
      </p:sp>
    </p:spTree>
    <p:extLst>
      <p:ext uri="{BB962C8B-B14F-4D97-AF65-F5344CB8AC3E}">
        <p14:creationId xmlns:p14="http://schemas.microsoft.com/office/powerpoint/2010/main" val="2220019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studies for narrative data visua</a:t>
            </a:r>
            <a:r>
              <a:rPr lang="en-US" dirty="0" smtClean="0"/>
              <a:t>lization</a:t>
            </a: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Five case studies are discussed in the paper. All case studies presented in the paper are "visual infographics" which combine charts, text, in some cases animation or other form of user interaction to either </a:t>
            </a:r>
            <a:r>
              <a:rPr lang="en-US" dirty="0" smtClean="0"/>
              <a:t>augment </a:t>
            </a:r>
            <a:r>
              <a:rPr lang="en-US" dirty="0"/>
              <a:t>a story with data or in some cases tell a story. Here is a quick summary.</a:t>
            </a:r>
          </a:p>
          <a:p>
            <a:pPr lvl="0" fontAlgn="base"/>
            <a:r>
              <a:rPr lang="en-US" b="1" dirty="0" smtClean="0"/>
              <a:t>Steroids </a:t>
            </a:r>
            <a:r>
              <a:rPr lang="en-US" b="1" dirty="0"/>
              <a:t>or not, the </a:t>
            </a:r>
            <a:r>
              <a:rPr lang="en-US" b="1" dirty="0" smtClean="0"/>
              <a:t>pursuit </a:t>
            </a:r>
            <a:r>
              <a:rPr lang="en-US" b="1" dirty="0"/>
              <a:t>is </a:t>
            </a:r>
            <a:r>
              <a:rPr lang="en-US" b="1" dirty="0" smtClean="0"/>
              <a:t>on</a:t>
            </a:r>
            <a:r>
              <a:rPr lang="en-US" dirty="0" smtClean="0"/>
              <a:t>. </a:t>
            </a:r>
          </a:p>
          <a:p>
            <a:pPr lvl="1" fontAlgn="base"/>
            <a:r>
              <a:rPr lang="en-US" dirty="0" smtClean="0"/>
              <a:t>Reviews </a:t>
            </a:r>
            <a:r>
              <a:rPr lang="en-US" dirty="0"/>
              <a:t>allegations of steroid use on baseball player Barry Bonds from a statistical perspective using visual analytics as a tool. </a:t>
            </a:r>
            <a:r>
              <a:rPr lang="en-US" dirty="0" smtClean="0"/>
              <a:t> </a:t>
            </a:r>
          </a:p>
          <a:p>
            <a:pPr lvl="1" fontAlgn="base"/>
            <a:r>
              <a:rPr lang="en-US" dirty="0" smtClean="0"/>
              <a:t>Grabs </a:t>
            </a:r>
            <a:r>
              <a:rPr lang="en-US" dirty="0"/>
              <a:t>reader attention with a picture of the </a:t>
            </a:r>
            <a:r>
              <a:rPr lang="en-US" dirty="0" smtClean="0"/>
              <a:t>player. </a:t>
            </a:r>
          </a:p>
          <a:p>
            <a:pPr lvl="1" fontAlgn="base"/>
            <a:r>
              <a:rPr lang="en-US" dirty="0" smtClean="0"/>
              <a:t>Line </a:t>
            </a:r>
            <a:r>
              <a:rPr lang="en-US" dirty="0"/>
              <a:t>charts comparing Barry Bonds to two other greats. Annotation to point out increase in scoring along the same time when the allegations were first </a:t>
            </a:r>
            <a:r>
              <a:rPr lang="en-US" dirty="0" smtClean="0"/>
              <a:t>made. </a:t>
            </a:r>
          </a:p>
          <a:p>
            <a:pPr lvl="1" fontAlgn="base"/>
            <a:r>
              <a:rPr lang="en-US" dirty="0" smtClean="0"/>
              <a:t>Consistent </a:t>
            </a:r>
            <a:r>
              <a:rPr lang="en-US" dirty="0"/>
              <a:t>use of color everywhere for presenting data of 3 players so that the reader can make the connection between player and the visual/other information for that player</a:t>
            </a:r>
            <a:r>
              <a:rPr lang="en-US" dirty="0" smtClean="0"/>
              <a:t>. </a:t>
            </a:r>
          </a:p>
          <a:p>
            <a:pPr lvl="1" fontAlgn="base"/>
            <a:r>
              <a:rPr lang="en-US" dirty="0" smtClean="0"/>
              <a:t> </a:t>
            </a:r>
            <a:r>
              <a:rPr lang="en-US" dirty="0"/>
              <a:t>Use of light color for information that needs to be given minimal visual </a:t>
            </a:r>
            <a:r>
              <a:rPr lang="en-US" dirty="0" smtClean="0"/>
              <a:t>priority. </a:t>
            </a:r>
          </a:p>
          <a:p>
            <a:pPr lvl="1" fontAlgn="base"/>
            <a:r>
              <a:rPr lang="en-US" dirty="0" smtClean="0"/>
              <a:t>Use </a:t>
            </a:r>
            <a:r>
              <a:rPr lang="en-US" dirty="0"/>
              <a:t>of use of visual highlighting (color, size, boldness) and connecting elements such as arrows and shaded trails provides freedom to the reader to transition between different aspects of the visual in any order rather than dictating a particular order.</a:t>
            </a:r>
            <a:endParaRPr lang="en-US" dirty="0"/>
          </a:p>
        </p:txBody>
      </p:sp>
    </p:spTree>
    <p:extLst>
      <p:ext uri="{BB962C8B-B14F-4D97-AF65-F5344CB8AC3E}">
        <p14:creationId xmlns:p14="http://schemas.microsoft.com/office/powerpoint/2010/main" val="43045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studies for narrative data visua</a:t>
            </a:r>
            <a:r>
              <a:rPr lang="en-US" dirty="0" smtClean="0"/>
              <a:t>lization [continued]</a:t>
            </a: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b="1" dirty="0"/>
              <a:t>Budget Forecasts, Compared With </a:t>
            </a:r>
            <a:r>
              <a:rPr lang="en-US" b="1" dirty="0" smtClean="0"/>
              <a:t>Reality</a:t>
            </a:r>
            <a:endParaRPr lang="en-US" dirty="0" smtClean="0"/>
          </a:p>
          <a:p>
            <a:pPr lvl="1" fontAlgn="base"/>
            <a:r>
              <a:rPr lang="en-US" dirty="0" smtClean="0"/>
              <a:t>NYT published this visualization to explore accuracy of past budget predictions.</a:t>
            </a:r>
          </a:p>
          <a:p>
            <a:pPr lvl="1"/>
            <a:r>
              <a:rPr lang="en-US" dirty="0"/>
              <a:t>A large headline is followed by a brief prompt </a:t>
            </a:r>
            <a:r>
              <a:rPr lang="en-US" dirty="0" smtClean="0"/>
              <a:t>introducing the </a:t>
            </a:r>
            <a:r>
              <a:rPr lang="en-US" dirty="0"/>
              <a:t>visualization</a:t>
            </a:r>
            <a:r>
              <a:rPr lang="en-US" dirty="0" smtClean="0"/>
              <a:t>.</a:t>
            </a:r>
          </a:p>
          <a:p>
            <a:pPr lvl="1"/>
            <a:r>
              <a:rPr lang="en-US" dirty="0" smtClean="0"/>
              <a:t>Two side by side panels one containing text and the other containing the corresponding graphic.</a:t>
            </a:r>
          </a:p>
          <a:p>
            <a:pPr lvl="2"/>
            <a:r>
              <a:rPr lang="en-US" dirty="0" smtClean="0"/>
              <a:t>Use of text provides a form of multi-messaging where the text provides different additional but related information to the graphic.</a:t>
            </a:r>
            <a:endParaRPr lang="en-US" dirty="0" smtClean="0"/>
          </a:p>
          <a:p>
            <a:pPr lvl="1"/>
            <a:r>
              <a:rPr lang="en-US" dirty="0" smtClean="0"/>
              <a:t>A slider is provided for a progress bar allowing user to interact with the visual. </a:t>
            </a:r>
          </a:p>
          <a:p>
            <a:pPr lvl="1"/>
            <a:r>
              <a:rPr lang="en-US" dirty="0" smtClean="0"/>
              <a:t>Consistent use of color scheme so that as the progress bar is moved only the content changes so the context that has been built in the reader’s mind is preserved.</a:t>
            </a:r>
          </a:p>
          <a:p>
            <a:pPr lvl="1"/>
            <a:r>
              <a:rPr lang="en-US" dirty="0" smtClean="0"/>
              <a:t>Reader can mouse-ove</a:t>
            </a:r>
            <a:r>
              <a:rPr lang="en-US" dirty="0" smtClean="0"/>
              <a:t>r the graphic to get additional information i.e. details on demand.</a:t>
            </a:r>
          </a:p>
          <a:p>
            <a:pPr lvl="1"/>
            <a:r>
              <a:rPr lang="en-US" dirty="0" smtClean="0"/>
              <a:t>Essential this visualization is a form of interactive slideshow that </a:t>
            </a:r>
            <a:r>
              <a:rPr lang="en-US" dirty="0"/>
              <a:t>uses single-frame </a:t>
            </a:r>
            <a:r>
              <a:rPr lang="en-US" dirty="0" smtClean="0"/>
              <a:t>interactivity</a:t>
            </a:r>
            <a:r>
              <a:rPr lang="en-US" dirty="0"/>
              <a:t>.</a:t>
            </a:r>
            <a:endParaRPr lang="en-US" dirty="0" smtClean="0"/>
          </a:p>
          <a:p>
            <a:pPr lvl="1"/>
            <a:r>
              <a:rPr lang="en-US" dirty="0" smtClean="0"/>
              <a:t>This format where reader is guided to some initial information that the author wants to convey and then enables the reader to freely to explore further is called </a:t>
            </a:r>
            <a:r>
              <a:rPr lang="en-US" b="1" u="sng" dirty="0" smtClean="0"/>
              <a:t>“Martini Glass Structure”.</a:t>
            </a:r>
            <a:endParaRPr lang="en-US" b="1" u="sng" dirty="0"/>
          </a:p>
        </p:txBody>
      </p:sp>
    </p:spTree>
    <p:extLst>
      <p:ext uri="{BB962C8B-B14F-4D97-AF65-F5344CB8AC3E}">
        <p14:creationId xmlns:p14="http://schemas.microsoft.com/office/powerpoint/2010/main" val="324674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studies for narrative data visua</a:t>
            </a:r>
            <a:r>
              <a:rPr lang="en-US" dirty="0" smtClean="0"/>
              <a:t>lization [continued]</a:t>
            </a:r>
            <a:endParaRPr lang="en-US" dirty="0"/>
          </a:p>
        </p:txBody>
      </p:sp>
      <p:sp>
        <p:nvSpPr>
          <p:cNvPr id="3" name="Content Placeholder 2"/>
          <p:cNvSpPr>
            <a:spLocks noGrp="1"/>
          </p:cNvSpPr>
          <p:nvPr>
            <p:ph idx="1"/>
          </p:nvPr>
        </p:nvSpPr>
        <p:spPr/>
        <p:txBody>
          <a:bodyPr>
            <a:normAutofit/>
          </a:bodyPr>
          <a:lstStyle/>
          <a:p>
            <a:pPr lvl="0" fontAlgn="base"/>
            <a:r>
              <a:rPr lang="en-US" b="1" dirty="0"/>
              <a:t>Afghanistan: Behind the Front </a:t>
            </a:r>
            <a:endParaRPr lang="en-US" b="1" dirty="0" smtClean="0"/>
          </a:p>
          <a:p>
            <a:pPr lvl="1" fontAlgn="base"/>
            <a:r>
              <a:rPr lang="en-US" dirty="0" smtClean="0"/>
              <a:t>A heat map is </a:t>
            </a:r>
            <a:r>
              <a:rPr lang="en-US" dirty="0" err="1" smtClean="0"/>
              <a:t>overlayed</a:t>
            </a:r>
            <a:r>
              <a:rPr lang="en-US" dirty="0" smtClean="0"/>
              <a:t> on the map of Afghanistan to display the effectiveness of an individual activity the NATO forces are involved in.</a:t>
            </a:r>
          </a:p>
          <a:p>
            <a:pPr lvl="2" fontAlgn="base"/>
            <a:r>
              <a:rPr lang="en-US" dirty="0" smtClean="0"/>
              <a:t>Three different aspects </a:t>
            </a:r>
            <a:r>
              <a:rPr lang="en-US" dirty="0"/>
              <a:t>are explored (Nation-building, Security, Counter-narcotics), </a:t>
            </a:r>
            <a:r>
              <a:rPr lang="en-US" dirty="0" smtClean="0"/>
              <a:t>each with a different colored </a:t>
            </a:r>
            <a:r>
              <a:rPr lang="en-US" dirty="0" err="1" smtClean="0"/>
              <a:t>heatmap</a:t>
            </a:r>
            <a:r>
              <a:rPr lang="en-US" dirty="0" smtClean="0"/>
              <a:t> to provide </a:t>
            </a:r>
            <a:r>
              <a:rPr lang="en-US" dirty="0" smtClean="0"/>
              <a:t>visual reference to the type of information.</a:t>
            </a:r>
          </a:p>
          <a:p>
            <a:pPr lvl="1" fontAlgn="base"/>
            <a:r>
              <a:rPr lang="en-US" dirty="0" smtClean="0"/>
              <a:t>Some important aspects of the visualization are </a:t>
            </a:r>
            <a:r>
              <a:rPr lang="en-US" dirty="0"/>
              <a:t>semantically consistent color </a:t>
            </a:r>
            <a:r>
              <a:rPr lang="en-US" dirty="0" smtClean="0"/>
              <a:t>encoding, timeline slider and details on demand.</a:t>
            </a:r>
          </a:p>
          <a:p>
            <a:pPr lvl="1" fontAlgn="base"/>
            <a:r>
              <a:rPr lang="en-US" dirty="0" smtClean="0"/>
              <a:t>Areas of improvement for the visualization:</a:t>
            </a:r>
          </a:p>
          <a:p>
            <a:pPr lvl="2" fontAlgn="base"/>
            <a:r>
              <a:rPr lang="en-US" dirty="0" smtClean="0"/>
              <a:t>Too much information without sufficiently guiding the user how to navigate.</a:t>
            </a:r>
          </a:p>
          <a:p>
            <a:pPr lvl="2" fontAlgn="base"/>
            <a:r>
              <a:rPr lang="en-US" dirty="0" smtClean="0"/>
              <a:t>Does not answer some questions that can be asked based on the visualization.</a:t>
            </a:r>
          </a:p>
          <a:p>
            <a:pPr lvl="2" fontAlgn="base"/>
            <a:r>
              <a:rPr lang="en-US" dirty="0" smtClean="0"/>
              <a:t>Too much text that is provided along with the visuals.</a:t>
            </a:r>
            <a:endParaRPr lang="en-US" dirty="0" smtClean="0"/>
          </a:p>
          <a:p>
            <a:pPr lvl="2" fontAlgn="base"/>
            <a:endParaRPr lang="en-US" dirty="0"/>
          </a:p>
        </p:txBody>
      </p:sp>
    </p:spTree>
    <p:extLst>
      <p:ext uri="{BB962C8B-B14F-4D97-AF65-F5344CB8AC3E}">
        <p14:creationId xmlns:p14="http://schemas.microsoft.com/office/powerpoint/2010/main" val="3441268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studies for narrative data visua</a:t>
            </a:r>
            <a:r>
              <a:rPr lang="en-US" dirty="0" smtClean="0"/>
              <a:t>lization [continued]</a:t>
            </a:r>
            <a:endParaRPr lang="en-US" dirty="0"/>
          </a:p>
        </p:txBody>
      </p:sp>
      <p:sp>
        <p:nvSpPr>
          <p:cNvPr id="3" name="Content Placeholder 2"/>
          <p:cNvSpPr>
            <a:spLocks noGrp="1"/>
          </p:cNvSpPr>
          <p:nvPr>
            <p:ph idx="1"/>
          </p:nvPr>
        </p:nvSpPr>
        <p:spPr/>
        <p:txBody>
          <a:bodyPr>
            <a:normAutofit fontScale="70000" lnSpcReduction="20000"/>
          </a:bodyPr>
          <a:lstStyle/>
          <a:p>
            <a:pPr lvl="0" fontAlgn="base"/>
            <a:r>
              <a:rPr lang="en-US" b="1" dirty="0" err="1"/>
              <a:t>Gapminder</a:t>
            </a:r>
            <a:r>
              <a:rPr lang="en-US" b="1" dirty="0"/>
              <a:t> Human Development </a:t>
            </a:r>
            <a:r>
              <a:rPr lang="en-US" b="1" dirty="0" smtClean="0"/>
              <a:t>Trends</a:t>
            </a:r>
          </a:p>
          <a:p>
            <a:pPr lvl="1" fontAlgn="base"/>
            <a:r>
              <a:rPr lang="en-US" b="1" dirty="0" smtClean="0"/>
              <a:t>Essential an interactive slide show.</a:t>
            </a:r>
          </a:p>
          <a:p>
            <a:pPr lvl="1" fontAlgn="base"/>
            <a:endParaRPr lang="en-US" b="1" dirty="0" smtClean="0"/>
          </a:p>
          <a:p>
            <a:pPr lvl="1" fontAlgn="base"/>
            <a:r>
              <a:rPr lang="en-US" b="1" dirty="0" smtClean="0"/>
              <a:t>Key aspects: checklist structure, progress bar for user interaction, animated transitions, details on demand and the familiar martini glass structure.</a:t>
            </a:r>
          </a:p>
          <a:p>
            <a:pPr lvl="1" fontAlgn="base"/>
            <a:endParaRPr lang="en-US" b="1" dirty="0" smtClean="0"/>
          </a:p>
          <a:p>
            <a:pPr lvl="1" fontAlgn="base"/>
            <a:r>
              <a:rPr lang="en-US" b="1" dirty="0" smtClean="0"/>
              <a:t>Tells a story that unfolds as the user interacts with the visuals.</a:t>
            </a:r>
          </a:p>
          <a:p>
            <a:pPr fontAlgn="base"/>
            <a:r>
              <a:rPr lang="en-US" b="1" dirty="0"/>
              <a:t>Minnesota Employment </a:t>
            </a:r>
            <a:r>
              <a:rPr lang="en-US" b="1" dirty="0" smtClean="0"/>
              <a:t>Explorer</a:t>
            </a:r>
          </a:p>
          <a:p>
            <a:pPr lvl="1"/>
            <a:r>
              <a:rPr lang="en-US" dirty="0" smtClean="0"/>
              <a:t>Small multiples </a:t>
            </a:r>
            <a:r>
              <a:rPr lang="en-US" dirty="0"/>
              <a:t>of time-series charts </a:t>
            </a:r>
            <a:r>
              <a:rPr lang="en-US" dirty="0" smtClean="0"/>
              <a:t>(very similar to </a:t>
            </a:r>
            <a:r>
              <a:rPr lang="en-US" dirty="0" err="1" smtClean="0"/>
              <a:t>Tufte’s</a:t>
            </a:r>
            <a:r>
              <a:rPr lang="en-US" dirty="0" smtClean="0"/>
              <a:t> </a:t>
            </a:r>
            <a:r>
              <a:rPr lang="en-US" dirty="0" err="1" smtClean="0"/>
              <a:t>sparklines</a:t>
            </a:r>
            <a:r>
              <a:rPr lang="en-US" dirty="0" smtClean="0"/>
              <a:t>) show normalized </a:t>
            </a:r>
            <a:r>
              <a:rPr lang="en-US" dirty="0"/>
              <a:t>unemployment </a:t>
            </a:r>
            <a:r>
              <a:rPr lang="en-US" dirty="0" smtClean="0"/>
              <a:t>data by </a:t>
            </a:r>
            <a:r>
              <a:rPr lang="en-US" dirty="0"/>
              <a:t>industry from 2000 to </a:t>
            </a:r>
            <a:r>
              <a:rPr lang="en-US" dirty="0" smtClean="0"/>
              <a:t>2007.</a:t>
            </a:r>
          </a:p>
          <a:p>
            <a:pPr lvl="1"/>
            <a:endParaRPr lang="en-US" dirty="0" smtClean="0"/>
          </a:p>
          <a:p>
            <a:pPr lvl="1"/>
            <a:r>
              <a:rPr lang="en-US" dirty="0" smtClean="0"/>
              <a:t>Key aspects: details on demand, animated transitions.</a:t>
            </a:r>
          </a:p>
          <a:p>
            <a:pPr lvl="1"/>
            <a:endParaRPr lang="en-US" dirty="0" smtClean="0"/>
          </a:p>
          <a:p>
            <a:pPr lvl="1"/>
            <a:r>
              <a:rPr lang="en-US" dirty="0" smtClean="0"/>
              <a:t>What did not work: lack of tacit tutorial i.e. readers were dropped into data without providing proper context or hand holding. The visualization was disconnected from the rest of the news on the MPR website so only visualization aficionados were able to find it mostly and hardly anyone else provided any news stories of their own connected to the slow down (which was why the visualization was built in the first place).</a:t>
            </a:r>
          </a:p>
          <a:p>
            <a:pPr lvl="1"/>
            <a:endParaRPr lang="en-US" dirty="0"/>
          </a:p>
        </p:txBody>
      </p:sp>
    </p:spTree>
    <p:extLst>
      <p:ext uri="{BB962C8B-B14F-4D97-AF65-F5344CB8AC3E}">
        <p14:creationId xmlns:p14="http://schemas.microsoft.com/office/powerpoint/2010/main" val="1091169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3788</TotalTime>
  <Words>1843</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Depth</vt:lpstr>
      <vt:lpstr>Summary of  the paper: Narrative Visualization: Telling stories with data Prepared by: Amit Arora</vt:lpstr>
      <vt:lpstr>Overview</vt:lpstr>
      <vt:lpstr>Introduction</vt:lpstr>
      <vt:lpstr>Narrative structure, Visual Narratives and Story telling with Data Visualization</vt:lpstr>
      <vt:lpstr>Narrative structure, Visual Narratives and Story telling with Data Visualization [continued]</vt:lpstr>
      <vt:lpstr>Case studies for narrative data visualization</vt:lpstr>
      <vt:lpstr>Case studies for narrative data visualization [continued]</vt:lpstr>
      <vt:lpstr>Case studies for narrative data visualization [continued]</vt:lpstr>
      <vt:lpstr>Case studies for narrative data visualization [continued]</vt:lpstr>
      <vt:lpstr>Design Space Analysis</vt:lpstr>
      <vt:lpstr>Design Space Analysis [continued]</vt:lpstr>
      <vt:lpstr>Design Space Analysis [continued]</vt:lpstr>
      <vt:lpstr>Design Space Analysis [continued]</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mood predicts the stock market. Stock Prediction Using Twitter Sentiment Analysis  Presented by: Amit Arora, Kira Schuman, Doudou Zhang</dc:title>
  <dc:creator>Arora, Amit</dc:creator>
  <cp:lastModifiedBy>Arora, Amit</cp:lastModifiedBy>
  <cp:revision>40</cp:revision>
  <dcterms:created xsi:type="dcterms:W3CDTF">2016-11-04T16:58:29Z</dcterms:created>
  <dcterms:modified xsi:type="dcterms:W3CDTF">2017-09-11T03:23:43Z</dcterms:modified>
</cp:coreProperties>
</file>