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3" r:id="rId4"/>
    <p:sldId id="268" r:id="rId5"/>
    <p:sldId id="272" r:id="rId6"/>
    <p:sldId id="267" r:id="rId7"/>
    <p:sldId id="273" r:id="rId8"/>
    <p:sldId id="269" r:id="rId9"/>
    <p:sldId id="275" r:id="rId10"/>
    <p:sldId id="274"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94" autoAdjust="0"/>
    <p:restoredTop sz="94660"/>
  </p:normalViewPr>
  <p:slideViewPr>
    <p:cSldViewPr snapToGrid="0">
      <p:cViewPr varScale="1">
        <p:scale>
          <a:sx n="74" d="100"/>
          <a:sy n="74" d="100"/>
        </p:scale>
        <p:origin x="4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462701-C183-492E-926E-319087117FE4}" type="doc">
      <dgm:prSet loTypeId="urn:microsoft.com/office/officeart/2005/8/layout/hProcess9" loCatId="process" qsTypeId="urn:microsoft.com/office/officeart/2005/8/quickstyle/simple1" qsCatId="simple" csTypeId="urn:microsoft.com/office/officeart/2005/8/colors/accent1_2" csCatId="accent1" phldr="1"/>
      <dgm:spPr/>
    </dgm:pt>
    <dgm:pt modelId="{E17DE07E-7726-4525-B428-58EDA336E411}">
      <dgm:prSet phldrT="[Text]"/>
      <dgm:spPr/>
      <dgm:t>
        <a:bodyPr/>
        <a:lstStyle/>
        <a:p>
          <a:r>
            <a:rPr lang="en-US" dirty="0" smtClean="0"/>
            <a:t>Collect &amp; Clean data</a:t>
          </a:r>
          <a:endParaRPr lang="en-US" dirty="0"/>
        </a:p>
      </dgm:t>
    </dgm:pt>
    <dgm:pt modelId="{D18826CB-9291-44DF-B244-359BD1C03DF6}" type="parTrans" cxnId="{F87F2B4E-3A3F-430B-A4C0-F229113CE75B}">
      <dgm:prSet/>
      <dgm:spPr/>
      <dgm:t>
        <a:bodyPr/>
        <a:lstStyle/>
        <a:p>
          <a:endParaRPr lang="en-US"/>
        </a:p>
      </dgm:t>
    </dgm:pt>
    <dgm:pt modelId="{29F309E3-3437-41D9-85AC-301187144B85}" type="sibTrans" cxnId="{F87F2B4E-3A3F-430B-A4C0-F229113CE75B}">
      <dgm:prSet/>
      <dgm:spPr/>
      <dgm:t>
        <a:bodyPr/>
        <a:lstStyle/>
        <a:p>
          <a:endParaRPr lang="en-US"/>
        </a:p>
      </dgm:t>
    </dgm:pt>
    <dgm:pt modelId="{CEB8D564-11C7-48B9-A39A-CE728B152876}">
      <dgm:prSet phldrT="[Text]"/>
      <dgm:spPr/>
      <dgm:t>
        <a:bodyPr/>
        <a:lstStyle/>
        <a:p>
          <a:r>
            <a:rPr lang="en-US" dirty="0" smtClean="0"/>
            <a:t>Model using Flat Prior, Gibbs Sampler</a:t>
          </a:r>
          <a:endParaRPr lang="en-US" dirty="0"/>
        </a:p>
      </dgm:t>
    </dgm:pt>
    <dgm:pt modelId="{1CFE8002-BB3B-4DA2-8A65-339FE79521B9}" type="parTrans" cxnId="{07A4706A-FD5A-4CCB-8DCF-9AADAEB64398}">
      <dgm:prSet/>
      <dgm:spPr/>
      <dgm:t>
        <a:bodyPr/>
        <a:lstStyle/>
        <a:p>
          <a:endParaRPr lang="en-US"/>
        </a:p>
      </dgm:t>
    </dgm:pt>
    <dgm:pt modelId="{E3FC754C-7444-4090-A865-667ACD9CB49A}" type="sibTrans" cxnId="{07A4706A-FD5A-4CCB-8DCF-9AADAEB64398}">
      <dgm:prSet/>
      <dgm:spPr/>
      <dgm:t>
        <a:bodyPr/>
        <a:lstStyle/>
        <a:p>
          <a:endParaRPr lang="en-US"/>
        </a:p>
      </dgm:t>
    </dgm:pt>
    <dgm:pt modelId="{E95FB442-47B6-493F-9AC0-3EA05611B63C}">
      <dgm:prSet phldrT="[Text]"/>
      <dgm:spPr/>
      <dgm:t>
        <a:bodyPr/>
        <a:lstStyle/>
        <a:p>
          <a:r>
            <a:rPr lang="en-US" dirty="0" smtClean="0"/>
            <a:t>Predictions for new data</a:t>
          </a:r>
          <a:endParaRPr lang="en-US" dirty="0"/>
        </a:p>
      </dgm:t>
    </dgm:pt>
    <dgm:pt modelId="{05F49EA8-4D6C-4C6A-9849-50B040CF56E4}" type="parTrans" cxnId="{9A3F95F8-DA58-4A99-A13F-81F1073F8DD4}">
      <dgm:prSet/>
      <dgm:spPr/>
      <dgm:t>
        <a:bodyPr/>
        <a:lstStyle/>
        <a:p>
          <a:endParaRPr lang="en-US"/>
        </a:p>
      </dgm:t>
    </dgm:pt>
    <dgm:pt modelId="{239FB128-9368-4486-9BA2-5B307985B7D1}" type="sibTrans" cxnId="{9A3F95F8-DA58-4A99-A13F-81F1073F8DD4}">
      <dgm:prSet/>
      <dgm:spPr/>
      <dgm:t>
        <a:bodyPr/>
        <a:lstStyle/>
        <a:p>
          <a:endParaRPr lang="en-US"/>
        </a:p>
      </dgm:t>
    </dgm:pt>
    <dgm:pt modelId="{8B013C73-08C4-4064-8E12-9E14862BBF11}">
      <dgm:prSet/>
      <dgm:spPr/>
      <dgm:t>
        <a:bodyPr/>
        <a:lstStyle/>
        <a:p>
          <a:r>
            <a:rPr lang="en-US" dirty="0" smtClean="0"/>
            <a:t>Redo model with new data and compare</a:t>
          </a:r>
          <a:endParaRPr lang="en-US" dirty="0"/>
        </a:p>
      </dgm:t>
    </dgm:pt>
    <dgm:pt modelId="{EA9CFDAA-5834-4FCB-A135-75F92978D9F4}" type="parTrans" cxnId="{ED5C94D3-25DD-452B-8AA7-39A727682F4F}">
      <dgm:prSet/>
      <dgm:spPr/>
      <dgm:t>
        <a:bodyPr/>
        <a:lstStyle/>
        <a:p>
          <a:endParaRPr lang="en-US"/>
        </a:p>
      </dgm:t>
    </dgm:pt>
    <dgm:pt modelId="{3C0E5745-5808-4662-842F-30C0E0387141}" type="sibTrans" cxnId="{ED5C94D3-25DD-452B-8AA7-39A727682F4F}">
      <dgm:prSet/>
      <dgm:spPr/>
      <dgm:t>
        <a:bodyPr/>
        <a:lstStyle/>
        <a:p>
          <a:endParaRPr lang="en-US"/>
        </a:p>
      </dgm:t>
    </dgm:pt>
    <dgm:pt modelId="{2AA7049C-D6C3-4A0A-A926-AC166E4213CC}" type="pres">
      <dgm:prSet presAssocID="{51462701-C183-492E-926E-319087117FE4}" presName="CompostProcess" presStyleCnt="0">
        <dgm:presLayoutVars>
          <dgm:dir/>
          <dgm:resizeHandles val="exact"/>
        </dgm:presLayoutVars>
      </dgm:prSet>
      <dgm:spPr/>
    </dgm:pt>
    <dgm:pt modelId="{D309A89A-92B5-4332-B40D-5CEBB15A4BAB}" type="pres">
      <dgm:prSet presAssocID="{51462701-C183-492E-926E-319087117FE4}" presName="arrow" presStyleLbl="bgShp" presStyleIdx="0" presStyleCnt="1" custScaleX="117647" custLinFactNeighborX="5757" custLinFactNeighborY="-28155"/>
      <dgm:spPr/>
    </dgm:pt>
    <dgm:pt modelId="{7300BB71-6721-4DAE-A4FE-075B47F0264A}" type="pres">
      <dgm:prSet presAssocID="{51462701-C183-492E-926E-319087117FE4}" presName="linearProcess" presStyleCnt="0"/>
      <dgm:spPr/>
    </dgm:pt>
    <dgm:pt modelId="{8A269A22-80F5-4E91-A8F4-B582DDB84AF0}" type="pres">
      <dgm:prSet presAssocID="{E17DE07E-7726-4525-B428-58EDA336E411}" presName="textNode" presStyleLbl="node1" presStyleIdx="0" presStyleCnt="4">
        <dgm:presLayoutVars>
          <dgm:bulletEnabled val="1"/>
        </dgm:presLayoutVars>
      </dgm:prSet>
      <dgm:spPr/>
      <dgm:t>
        <a:bodyPr/>
        <a:lstStyle/>
        <a:p>
          <a:endParaRPr lang="en-US"/>
        </a:p>
      </dgm:t>
    </dgm:pt>
    <dgm:pt modelId="{9CD11973-2589-4E58-BEC2-415876BAD58D}" type="pres">
      <dgm:prSet presAssocID="{29F309E3-3437-41D9-85AC-301187144B85}" presName="sibTrans" presStyleCnt="0"/>
      <dgm:spPr/>
    </dgm:pt>
    <dgm:pt modelId="{CA7FBF18-774E-4CEC-9857-4105B2ED558E}" type="pres">
      <dgm:prSet presAssocID="{CEB8D564-11C7-48B9-A39A-CE728B152876}" presName="textNode" presStyleLbl="node1" presStyleIdx="1" presStyleCnt="4">
        <dgm:presLayoutVars>
          <dgm:bulletEnabled val="1"/>
        </dgm:presLayoutVars>
      </dgm:prSet>
      <dgm:spPr/>
      <dgm:t>
        <a:bodyPr/>
        <a:lstStyle/>
        <a:p>
          <a:endParaRPr lang="en-US"/>
        </a:p>
      </dgm:t>
    </dgm:pt>
    <dgm:pt modelId="{381E0D24-7B6A-4A71-B60C-BDB03F42C045}" type="pres">
      <dgm:prSet presAssocID="{E3FC754C-7444-4090-A865-667ACD9CB49A}" presName="sibTrans" presStyleCnt="0"/>
      <dgm:spPr/>
    </dgm:pt>
    <dgm:pt modelId="{F6F4A127-6FC1-44E5-9E33-DE6AC0AB5365}" type="pres">
      <dgm:prSet presAssocID="{E95FB442-47B6-493F-9AC0-3EA05611B63C}" presName="textNode" presStyleLbl="node1" presStyleIdx="2" presStyleCnt="4">
        <dgm:presLayoutVars>
          <dgm:bulletEnabled val="1"/>
        </dgm:presLayoutVars>
      </dgm:prSet>
      <dgm:spPr/>
      <dgm:t>
        <a:bodyPr/>
        <a:lstStyle/>
        <a:p>
          <a:endParaRPr lang="en-US"/>
        </a:p>
      </dgm:t>
    </dgm:pt>
    <dgm:pt modelId="{CFE7A0A4-E35B-431F-B0FF-B64713B5FBD6}" type="pres">
      <dgm:prSet presAssocID="{239FB128-9368-4486-9BA2-5B307985B7D1}" presName="sibTrans" presStyleCnt="0"/>
      <dgm:spPr/>
    </dgm:pt>
    <dgm:pt modelId="{2593867D-3433-47B1-A67F-3E23BBF3A1F4}" type="pres">
      <dgm:prSet presAssocID="{8B013C73-08C4-4064-8E12-9E14862BBF11}" presName="textNode" presStyleLbl="node1" presStyleIdx="3" presStyleCnt="4">
        <dgm:presLayoutVars>
          <dgm:bulletEnabled val="1"/>
        </dgm:presLayoutVars>
      </dgm:prSet>
      <dgm:spPr/>
      <dgm:t>
        <a:bodyPr/>
        <a:lstStyle/>
        <a:p>
          <a:endParaRPr lang="en-US"/>
        </a:p>
      </dgm:t>
    </dgm:pt>
  </dgm:ptLst>
  <dgm:cxnLst>
    <dgm:cxn modelId="{9A3F95F8-DA58-4A99-A13F-81F1073F8DD4}" srcId="{51462701-C183-492E-926E-319087117FE4}" destId="{E95FB442-47B6-493F-9AC0-3EA05611B63C}" srcOrd="2" destOrd="0" parTransId="{05F49EA8-4D6C-4C6A-9849-50B040CF56E4}" sibTransId="{239FB128-9368-4486-9BA2-5B307985B7D1}"/>
    <dgm:cxn modelId="{77683704-0900-4CE1-AFE2-497176FD85F5}" type="presOf" srcId="{51462701-C183-492E-926E-319087117FE4}" destId="{2AA7049C-D6C3-4A0A-A926-AC166E4213CC}" srcOrd="0" destOrd="0" presId="urn:microsoft.com/office/officeart/2005/8/layout/hProcess9"/>
    <dgm:cxn modelId="{1EA7D55B-1BC4-4B0A-8F69-966618EAB2B8}" type="presOf" srcId="{E17DE07E-7726-4525-B428-58EDA336E411}" destId="{8A269A22-80F5-4E91-A8F4-B582DDB84AF0}" srcOrd="0" destOrd="0" presId="urn:microsoft.com/office/officeart/2005/8/layout/hProcess9"/>
    <dgm:cxn modelId="{07A4706A-FD5A-4CCB-8DCF-9AADAEB64398}" srcId="{51462701-C183-492E-926E-319087117FE4}" destId="{CEB8D564-11C7-48B9-A39A-CE728B152876}" srcOrd="1" destOrd="0" parTransId="{1CFE8002-BB3B-4DA2-8A65-339FE79521B9}" sibTransId="{E3FC754C-7444-4090-A865-667ACD9CB49A}"/>
    <dgm:cxn modelId="{47ED94C1-99F7-42A6-B4ED-E432B07E6B23}" type="presOf" srcId="{CEB8D564-11C7-48B9-A39A-CE728B152876}" destId="{CA7FBF18-774E-4CEC-9857-4105B2ED558E}" srcOrd="0" destOrd="0" presId="urn:microsoft.com/office/officeart/2005/8/layout/hProcess9"/>
    <dgm:cxn modelId="{ED5C94D3-25DD-452B-8AA7-39A727682F4F}" srcId="{51462701-C183-492E-926E-319087117FE4}" destId="{8B013C73-08C4-4064-8E12-9E14862BBF11}" srcOrd="3" destOrd="0" parTransId="{EA9CFDAA-5834-4FCB-A135-75F92978D9F4}" sibTransId="{3C0E5745-5808-4662-842F-30C0E0387141}"/>
    <dgm:cxn modelId="{F87F2B4E-3A3F-430B-A4C0-F229113CE75B}" srcId="{51462701-C183-492E-926E-319087117FE4}" destId="{E17DE07E-7726-4525-B428-58EDA336E411}" srcOrd="0" destOrd="0" parTransId="{D18826CB-9291-44DF-B244-359BD1C03DF6}" sibTransId="{29F309E3-3437-41D9-85AC-301187144B85}"/>
    <dgm:cxn modelId="{50DBC73C-713E-4F1C-8FBE-64445ADDD724}" type="presOf" srcId="{8B013C73-08C4-4064-8E12-9E14862BBF11}" destId="{2593867D-3433-47B1-A67F-3E23BBF3A1F4}" srcOrd="0" destOrd="0" presId="urn:microsoft.com/office/officeart/2005/8/layout/hProcess9"/>
    <dgm:cxn modelId="{C2B1B21D-4855-4A2B-B81A-18D83791BA19}" type="presOf" srcId="{E95FB442-47B6-493F-9AC0-3EA05611B63C}" destId="{F6F4A127-6FC1-44E5-9E33-DE6AC0AB5365}" srcOrd="0" destOrd="0" presId="urn:microsoft.com/office/officeart/2005/8/layout/hProcess9"/>
    <dgm:cxn modelId="{654AE4E3-547E-43D2-9ED2-98D540411142}" type="presParOf" srcId="{2AA7049C-D6C3-4A0A-A926-AC166E4213CC}" destId="{D309A89A-92B5-4332-B40D-5CEBB15A4BAB}" srcOrd="0" destOrd="0" presId="urn:microsoft.com/office/officeart/2005/8/layout/hProcess9"/>
    <dgm:cxn modelId="{DD380D52-E318-42BB-B251-B56B0785D333}" type="presParOf" srcId="{2AA7049C-D6C3-4A0A-A926-AC166E4213CC}" destId="{7300BB71-6721-4DAE-A4FE-075B47F0264A}" srcOrd="1" destOrd="0" presId="urn:microsoft.com/office/officeart/2005/8/layout/hProcess9"/>
    <dgm:cxn modelId="{A464612B-92A2-4951-BBB2-F7CBB6592E97}" type="presParOf" srcId="{7300BB71-6721-4DAE-A4FE-075B47F0264A}" destId="{8A269A22-80F5-4E91-A8F4-B582DDB84AF0}" srcOrd="0" destOrd="0" presId="urn:microsoft.com/office/officeart/2005/8/layout/hProcess9"/>
    <dgm:cxn modelId="{88E374E9-4033-4D80-80DD-176F12BA8752}" type="presParOf" srcId="{7300BB71-6721-4DAE-A4FE-075B47F0264A}" destId="{9CD11973-2589-4E58-BEC2-415876BAD58D}" srcOrd="1" destOrd="0" presId="urn:microsoft.com/office/officeart/2005/8/layout/hProcess9"/>
    <dgm:cxn modelId="{BFA9F8B8-33A9-4062-B7ED-15711ABCF0CB}" type="presParOf" srcId="{7300BB71-6721-4DAE-A4FE-075B47F0264A}" destId="{CA7FBF18-774E-4CEC-9857-4105B2ED558E}" srcOrd="2" destOrd="0" presId="urn:microsoft.com/office/officeart/2005/8/layout/hProcess9"/>
    <dgm:cxn modelId="{03D15B03-41C9-447E-BE90-C3F32654F300}" type="presParOf" srcId="{7300BB71-6721-4DAE-A4FE-075B47F0264A}" destId="{381E0D24-7B6A-4A71-B60C-BDB03F42C045}" srcOrd="3" destOrd="0" presId="urn:microsoft.com/office/officeart/2005/8/layout/hProcess9"/>
    <dgm:cxn modelId="{D04E7BAE-4BD8-4EBB-9DE3-4008220B7D25}" type="presParOf" srcId="{7300BB71-6721-4DAE-A4FE-075B47F0264A}" destId="{F6F4A127-6FC1-44E5-9E33-DE6AC0AB5365}" srcOrd="4" destOrd="0" presId="urn:microsoft.com/office/officeart/2005/8/layout/hProcess9"/>
    <dgm:cxn modelId="{A34F5614-AE00-4940-8FC7-347D1F87EE2B}" type="presParOf" srcId="{7300BB71-6721-4DAE-A4FE-075B47F0264A}" destId="{CFE7A0A4-E35B-431F-B0FF-B64713B5FBD6}" srcOrd="5" destOrd="0" presId="urn:microsoft.com/office/officeart/2005/8/layout/hProcess9"/>
    <dgm:cxn modelId="{912B6650-3CEF-4FA9-96EA-D8B7AA161725}" type="presParOf" srcId="{7300BB71-6721-4DAE-A4FE-075B47F0264A}" destId="{2593867D-3433-47B1-A67F-3E23BBF3A1F4}"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9A89A-92B5-4332-B40D-5CEBB15A4BAB}">
      <dsp:nvSpPr>
        <dsp:cNvPr id="0" name=""/>
        <dsp:cNvSpPr/>
      </dsp:nvSpPr>
      <dsp:spPr>
        <a:xfrm>
          <a:off x="3" y="0"/>
          <a:ext cx="6767585" cy="219850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269A22-80F5-4E91-A8F4-B582DDB84AF0}">
      <dsp:nvSpPr>
        <dsp:cNvPr id="0" name=""/>
        <dsp:cNvSpPr/>
      </dsp:nvSpPr>
      <dsp:spPr>
        <a:xfrm>
          <a:off x="3387" y="659551"/>
          <a:ext cx="1629112" cy="87940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Collect &amp; Clean data</a:t>
          </a:r>
          <a:endParaRPr lang="en-US" sz="1700" kern="1200" dirty="0"/>
        </a:p>
      </dsp:txBody>
      <dsp:txXfrm>
        <a:off x="46316" y="702480"/>
        <a:ext cx="1543254" cy="793544"/>
      </dsp:txXfrm>
    </dsp:sp>
    <dsp:sp modelId="{CA7FBF18-774E-4CEC-9857-4105B2ED558E}">
      <dsp:nvSpPr>
        <dsp:cNvPr id="0" name=""/>
        <dsp:cNvSpPr/>
      </dsp:nvSpPr>
      <dsp:spPr>
        <a:xfrm>
          <a:off x="1713954" y="659551"/>
          <a:ext cx="1629112" cy="87940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Model using Flat Prior, Gibbs Sampler</a:t>
          </a:r>
          <a:endParaRPr lang="en-US" sz="1700" kern="1200" dirty="0"/>
        </a:p>
      </dsp:txBody>
      <dsp:txXfrm>
        <a:off x="1756883" y="702480"/>
        <a:ext cx="1543254" cy="793544"/>
      </dsp:txXfrm>
    </dsp:sp>
    <dsp:sp modelId="{F6F4A127-6FC1-44E5-9E33-DE6AC0AB5365}">
      <dsp:nvSpPr>
        <dsp:cNvPr id="0" name=""/>
        <dsp:cNvSpPr/>
      </dsp:nvSpPr>
      <dsp:spPr>
        <a:xfrm>
          <a:off x="3424522" y="659551"/>
          <a:ext cx="1629112" cy="87940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Predictions for new data</a:t>
          </a:r>
          <a:endParaRPr lang="en-US" sz="1700" kern="1200" dirty="0"/>
        </a:p>
      </dsp:txBody>
      <dsp:txXfrm>
        <a:off x="3467451" y="702480"/>
        <a:ext cx="1543254" cy="793544"/>
      </dsp:txXfrm>
    </dsp:sp>
    <dsp:sp modelId="{2593867D-3433-47B1-A67F-3E23BBF3A1F4}">
      <dsp:nvSpPr>
        <dsp:cNvPr id="0" name=""/>
        <dsp:cNvSpPr/>
      </dsp:nvSpPr>
      <dsp:spPr>
        <a:xfrm>
          <a:off x="5135089" y="659551"/>
          <a:ext cx="1629112" cy="87940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Redo model with new data and compare</a:t>
          </a:r>
          <a:endParaRPr lang="en-US" sz="1700" kern="1200" dirty="0"/>
        </a:p>
      </dsp:txBody>
      <dsp:txXfrm>
        <a:off x="5178018" y="702480"/>
        <a:ext cx="1543254" cy="79354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5/8/2018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Modeling latency in a communication network</a:t>
            </a:r>
            <a:endParaRPr lang="en-US" dirty="0"/>
          </a:p>
        </p:txBody>
      </p:sp>
      <p:sp>
        <p:nvSpPr>
          <p:cNvPr id="3" name="Subtitle 2"/>
          <p:cNvSpPr>
            <a:spLocks noGrp="1"/>
          </p:cNvSpPr>
          <p:nvPr>
            <p:ph type="subTitle" idx="1"/>
          </p:nvPr>
        </p:nvSpPr>
        <p:spPr/>
        <p:txBody>
          <a:bodyPr/>
          <a:lstStyle/>
          <a:p>
            <a:r>
              <a:rPr lang="en-US" dirty="0" smtClean="0"/>
              <a:t>Amit Arora</a:t>
            </a:r>
          </a:p>
          <a:p>
            <a:r>
              <a:rPr lang="en-US" dirty="0" smtClean="0"/>
              <a:t>aa1603@georgetown.edu</a:t>
            </a:r>
            <a:endParaRPr lang="en-US" dirty="0"/>
          </a:p>
        </p:txBody>
      </p:sp>
    </p:spTree>
    <p:extLst>
      <p:ext uri="{BB962C8B-B14F-4D97-AF65-F5344CB8AC3E}">
        <p14:creationId xmlns:p14="http://schemas.microsoft.com/office/powerpoint/2010/main" val="2067396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(contd.)</a:t>
            </a:r>
            <a:endParaRPr lang="en-US" dirty="0"/>
          </a:p>
        </p:txBody>
      </p:sp>
      <p:sp>
        <p:nvSpPr>
          <p:cNvPr id="3" name="Content Placeholder 2"/>
          <p:cNvSpPr>
            <a:spLocks noGrp="1"/>
          </p:cNvSpPr>
          <p:nvPr>
            <p:ph idx="1"/>
          </p:nvPr>
        </p:nvSpPr>
        <p:spPr>
          <a:xfrm>
            <a:off x="1024128" y="2084832"/>
            <a:ext cx="9720073" cy="4023360"/>
          </a:xfrm>
        </p:spPr>
        <p:txBody>
          <a:bodyPr>
            <a:normAutofit/>
          </a:bodyPr>
          <a:lstStyle/>
          <a:p>
            <a:r>
              <a:rPr lang="en-US" dirty="0" smtClean="0"/>
              <a:t>Inferences on new data (April 2018)</a:t>
            </a:r>
          </a:p>
          <a:p>
            <a:pPr lvl="1"/>
            <a:r>
              <a:rPr lang="en-US" dirty="0" smtClean="0"/>
              <a:t>Credible interval seem to have shifted towards smaller RTT (network is less congested)</a:t>
            </a:r>
          </a:p>
          <a:p>
            <a:pPr lvl="1"/>
            <a:r>
              <a:rPr lang="en-US" dirty="0" smtClean="0"/>
              <a:t>T_75 (75</a:t>
            </a:r>
            <a:r>
              <a:rPr lang="en-US" baseline="30000" dirty="0" smtClean="0"/>
              <a:t>th</a:t>
            </a:r>
            <a:r>
              <a:rPr lang="en-US" dirty="0" smtClean="0"/>
              <a:t> percentile of RTT values still within 95% credible interval using theta from training dataset)</a:t>
            </a:r>
          </a:p>
          <a:p>
            <a:pPr lvl="1"/>
            <a:endParaRPr lang="en-US" dirty="0" smtClean="0"/>
          </a:p>
          <a:p>
            <a:endParaRPr lang="en-US" dirty="0"/>
          </a:p>
        </p:txBody>
      </p:sp>
      <p:pic>
        <p:nvPicPr>
          <p:cNvPr id="5" name="Picture 4"/>
          <p:cNvPicPr>
            <a:picLocks noChangeAspect="1"/>
          </p:cNvPicPr>
          <p:nvPr/>
        </p:nvPicPr>
        <p:blipFill>
          <a:blip r:embed="rId2"/>
          <a:stretch>
            <a:fillRect/>
          </a:stretch>
        </p:blipFill>
        <p:spPr>
          <a:xfrm>
            <a:off x="1024128" y="3100272"/>
            <a:ext cx="8119045" cy="3548780"/>
          </a:xfrm>
          <a:prstGeom prst="rect">
            <a:avLst/>
          </a:prstGeom>
        </p:spPr>
      </p:pic>
    </p:spTree>
    <p:extLst>
      <p:ext uri="{BB962C8B-B14F-4D97-AF65-F5344CB8AC3E}">
        <p14:creationId xmlns:p14="http://schemas.microsoft.com/office/powerpoint/2010/main" val="530646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Discussion of results</a:t>
            </a:r>
            <a:endParaRPr lang="en-US" dirty="0"/>
          </a:p>
        </p:txBody>
      </p:sp>
      <p:sp>
        <p:nvSpPr>
          <p:cNvPr id="3" name="Content Placeholder 2"/>
          <p:cNvSpPr>
            <a:spLocks noGrp="1"/>
          </p:cNvSpPr>
          <p:nvPr>
            <p:ph idx="1"/>
          </p:nvPr>
        </p:nvSpPr>
        <p:spPr>
          <a:xfrm>
            <a:off x="1024128" y="2084831"/>
            <a:ext cx="9720073" cy="4475625"/>
          </a:xfrm>
        </p:spPr>
        <p:txBody>
          <a:bodyPr>
            <a:normAutofit/>
          </a:bodyPr>
          <a:lstStyle/>
          <a:p>
            <a:r>
              <a:rPr lang="en-US" dirty="0" smtClean="0"/>
              <a:t>The </a:t>
            </a:r>
            <a:r>
              <a:rPr lang="en-US" dirty="0"/>
              <a:t>sensitivity analysis indicates that there is little to choose from between the flat prior model and the Gibbs sampler with conjugate </a:t>
            </a:r>
            <a:r>
              <a:rPr lang="en-US" dirty="0" smtClean="0"/>
              <a:t>prior.</a:t>
            </a:r>
          </a:p>
          <a:p>
            <a:r>
              <a:rPr lang="en-US" dirty="0" smtClean="0"/>
              <a:t>The </a:t>
            </a:r>
            <a:r>
              <a:rPr lang="en-US" dirty="0"/>
              <a:t>models fits only about half the density. </a:t>
            </a:r>
            <a:r>
              <a:rPr lang="en-US" sz="2000" dirty="0" smtClean="0"/>
              <a:t>Portion </a:t>
            </a:r>
            <a:r>
              <a:rPr lang="en-US" sz="2000" dirty="0"/>
              <a:t>of the density that the models do fit are the more important </a:t>
            </a:r>
            <a:r>
              <a:rPr lang="en-US" sz="2000" dirty="0" smtClean="0"/>
              <a:t>portions.</a:t>
            </a:r>
          </a:p>
          <a:p>
            <a:r>
              <a:rPr lang="en-US" dirty="0" smtClean="0"/>
              <a:t>The </a:t>
            </a:r>
            <a:r>
              <a:rPr lang="en-US" dirty="0"/>
              <a:t>credible interval for the month of April seems to have shifted towards slightly smaller RTT </a:t>
            </a:r>
            <a:r>
              <a:rPr lang="en-US" dirty="0" smtClean="0"/>
              <a:t>values.</a:t>
            </a:r>
          </a:p>
          <a:p>
            <a:pPr lvl="1"/>
            <a:r>
              <a:rPr lang="en-US" dirty="0" smtClean="0"/>
              <a:t>Hints towards </a:t>
            </a:r>
            <a:r>
              <a:rPr lang="en-US" dirty="0"/>
              <a:t>was some change </a:t>
            </a:r>
            <a:r>
              <a:rPr lang="en-US" dirty="0" smtClean="0"/>
              <a:t>in the network which </a:t>
            </a:r>
            <a:r>
              <a:rPr lang="en-US" dirty="0"/>
              <a:t>resulted in network traffic experiencing smaller </a:t>
            </a:r>
            <a:r>
              <a:rPr lang="en-US" dirty="0" smtClean="0"/>
              <a:t>latencies. A </a:t>
            </a:r>
            <a:r>
              <a:rPr lang="en-US" dirty="0"/>
              <a:t>network operator familiar with this particular network should be able to attribute this reduction in latency values</a:t>
            </a:r>
            <a:r>
              <a:rPr lang="en-US" dirty="0" smtClean="0"/>
              <a:t>.</a:t>
            </a:r>
          </a:p>
          <a:p>
            <a:r>
              <a:rPr lang="en-US" dirty="0" smtClean="0"/>
              <a:t>Future work</a:t>
            </a:r>
          </a:p>
          <a:p>
            <a:pPr lvl="1"/>
            <a:r>
              <a:rPr lang="en-US" dirty="0" smtClean="0"/>
              <a:t>The RTT distribution is long-tailed but not heavy tailed i.e. the very small percentage of packets experiencing very large delays is probably not very important. Consider alternate models (like Gaussian Mixture Models) to model portions of the distribution containing 95% of the mass.</a:t>
            </a:r>
            <a:endParaRPr lang="en-US" dirty="0"/>
          </a:p>
          <a:p>
            <a:endParaRPr lang="en-US" sz="1600" dirty="0"/>
          </a:p>
          <a:p>
            <a:endParaRPr lang="en-US" sz="1600" dirty="0" smtClean="0"/>
          </a:p>
          <a:p>
            <a:endParaRPr lang="en-US" sz="1600" dirty="0"/>
          </a:p>
          <a:p>
            <a:endParaRPr lang="en-US" sz="1600" dirty="0" smtClean="0"/>
          </a:p>
          <a:p>
            <a:endParaRPr lang="en-US" dirty="0"/>
          </a:p>
        </p:txBody>
      </p:sp>
    </p:spTree>
    <p:extLst>
      <p:ext uri="{BB962C8B-B14F-4D97-AF65-F5344CB8AC3E}">
        <p14:creationId xmlns:p14="http://schemas.microsoft.com/office/powerpoint/2010/main" val="3163549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a:t>
            </a:r>
          </a:p>
          <a:p>
            <a:pPr lvl="1"/>
            <a:r>
              <a:rPr lang="en-US" dirty="0" smtClean="0"/>
              <a:t>Description of problem statement, summary of methods used and results obtained.</a:t>
            </a:r>
          </a:p>
          <a:p>
            <a:r>
              <a:rPr lang="en-US" dirty="0" smtClean="0"/>
              <a:t>Dataset details</a:t>
            </a:r>
          </a:p>
          <a:p>
            <a:pPr lvl="1"/>
            <a:r>
              <a:rPr lang="en-US" dirty="0" smtClean="0"/>
              <a:t>Dataset creation details and other considerations</a:t>
            </a:r>
          </a:p>
          <a:p>
            <a:r>
              <a:rPr lang="en-US" dirty="0" smtClean="0"/>
              <a:t>Methods</a:t>
            </a:r>
            <a:endParaRPr lang="en-US" dirty="0" smtClean="0"/>
          </a:p>
          <a:p>
            <a:pPr lvl="1"/>
            <a:r>
              <a:rPr lang="en-US" dirty="0" smtClean="0"/>
              <a:t>Flat prior, Gibbs Sampler</a:t>
            </a:r>
            <a:endParaRPr lang="en-US" dirty="0" smtClean="0"/>
          </a:p>
          <a:p>
            <a:r>
              <a:rPr lang="en-US" dirty="0" smtClean="0"/>
              <a:t>Results</a:t>
            </a:r>
            <a:endParaRPr lang="en-US" dirty="0" smtClean="0"/>
          </a:p>
          <a:p>
            <a:pPr lvl="1"/>
            <a:r>
              <a:rPr lang="en-US" dirty="0" smtClean="0"/>
              <a:t>Sensitivity Analysis, Predictions on new data</a:t>
            </a:r>
          </a:p>
          <a:p>
            <a:r>
              <a:rPr lang="en-US" dirty="0" smtClean="0"/>
              <a:t>Discussion</a:t>
            </a:r>
          </a:p>
          <a:p>
            <a:pPr lvl="1"/>
            <a:r>
              <a:rPr lang="en-US" dirty="0" smtClean="0"/>
              <a:t>Interpretation of results, future work</a:t>
            </a:r>
            <a:endParaRPr lang="en-US" dirty="0"/>
          </a:p>
        </p:txBody>
      </p:sp>
    </p:spTree>
    <p:extLst>
      <p:ext uri="{BB962C8B-B14F-4D97-AF65-F5344CB8AC3E}">
        <p14:creationId xmlns:p14="http://schemas.microsoft.com/office/powerpoint/2010/main" val="1191759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024128" y="1675892"/>
            <a:ext cx="9179415" cy="3578688"/>
          </a:xfrm>
        </p:spPr>
        <p:txBody>
          <a:bodyPr>
            <a:normAutofit fontScale="92500" lnSpcReduction="20000"/>
          </a:bodyPr>
          <a:lstStyle/>
          <a:p>
            <a:pPr marL="0" indent="0">
              <a:buNone/>
            </a:pPr>
            <a:r>
              <a:rPr lang="en-US" dirty="0"/>
              <a:t>Latency is a key metric for network </a:t>
            </a:r>
            <a:r>
              <a:rPr lang="en-US" dirty="0" smtClean="0"/>
              <a:t>performance</a:t>
            </a:r>
          </a:p>
          <a:p>
            <a:pPr marL="0" indent="0">
              <a:buNone/>
            </a:pPr>
            <a:r>
              <a:rPr lang="en-US" dirty="0" smtClean="0"/>
              <a:t>Round </a:t>
            </a:r>
            <a:r>
              <a:rPr lang="en-US" dirty="0"/>
              <a:t>trip time </a:t>
            </a:r>
            <a:r>
              <a:rPr lang="en-US" dirty="0" smtClean="0"/>
              <a:t>(RTT) is a measure of network latency</a:t>
            </a:r>
          </a:p>
          <a:p>
            <a:pPr marL="0" indent="0">
              <a:buNone/>
            </a:pPr>
            <a:r>
              <a:rPr lang="en-US" dirty="0"/>
              <a:t>RTT follows a long tail distribution</a:t>
            </a:r>
          </a:p>
          <a:p>
            <a:pPr marL="0" indent="0">
              <a:buNone/>
            </a:pPr>
            <a:r>
              <a:rPr lang="en-US" dirty="0" smtClean="0"/>
              <a:t>Collected RTT data for two months (March and April 2018) from a communication network</a:t>
            </a:r>
          </a:p>
          <a:p>
            <a:pPr marL="0" indent="0">
              <a:buNone/>
            </a:pPr>
            <a:r>
              <a:rPr lang="en-US" dirty="0" smtClean="0"/>
              <a:t>Modeled using Pareto Type 1 </a:t>
            </a:r>
          </a:p>
          <a:p>
            <a:pPr lvl="1">
              <a:buFont typeface="Wingdings" panose="05000000000000000000" pitchFamily="2" charset="2"/>
              <a:buChar char="§"/>
            </a:pPr>
            <a:r>
              <a:rPr lang="en-US" dirty="0" smtClean="0"/>
              <a:t>Model 1: used a</a:t>
            </a:r>
            <a:r>
              <a:rPr lang="en-US" dirty="0" smtClean="0"/>
              <a:t> flat prior</a:t>
            </a:r>
          </a:p>
          <a:p>
            <a:pPr lvl="1">
              <a:buFont typeface="Wingdings" panose="05000000000000000000" pitchFamily="2" charset="2"/>
              <a:buChar char="§"/>
            </a:pPr>
            <a:r>
              <a:rPr lang="en-US" dirty="0" smtClean="0"/>
              <a:t>Model 2:</a:t>
            </a:r>
            <a:r>
              <a:rPr lang="en-US" dirty="0" smtClean="0"/>
              <a:t> </a:t>
            </a:r>
            <a:r>
              <a:rPr lang="en-US" dirty="0" smtClean="0"/>
              <a:t>as a hierarchical model </a:t>
            </a:r>
            <a:r>
              <a:rPr lang="en-US" dirty="0" smtClean="0"/>
              <a:t>with (Gamma) conjugate and hyper parameter using Gibbs sampler</a:t>
            </a:r>
          </a:p>
          <a:p>
            <a:pPr marL="0" indent="0">
              <a:buNone/>
            </a:pPr>
            <a:r>
              <a:rPr lang="en-US" dirty="0" smtClean="0"/>
              <a:t>Used the model to provide</a:t>
            </a:r>
          </a:p>
          <a:p>
            <a:pPr lvl="1">
              <a:buFont typeface="Wingdings" panose="05000000000000000000" pitchFamily="2" charset="2"/>
              <a:buChar char="§"/>
            </a:pPr>
            <a:r>
              <a:rPr lang="en-US" dirty="0" smtClean="0"/>
              <a:t>Credible interval for key test statistics (for example 75th percentile of RTT)</a:t>
            </a:r>
          </a:p>
          <a:p>
            <a:pPr lvl="1">
              <a:buFont typeface="Wingdings" panose="05000000000000000000" pitchFamily="2" charset="2"/>
              <a:buChar char="§"/>
            </a:pPr>
            <a:r>
              <a:rPr lang="en-US" dirty="0" smtClean="0"/>
              <a:t>Is the network performing worse (in terms of latency) then it was one month ago?</a:t>
            </a:r>
          </a:p>
          <a:p>
            <a:endParaRPr lang="en-US" dirty="0" smtClean="0"/>
          </a:p>
          <a:p>
            <a:endParaRPr lang="en-US" dirty="0"/>
          </a:p>
        </p:txBody>
      </p:sp>
      <p:graphicFrame>
        <p:nvGraphicFramePr>
          <p:cNvPr id="8" name="Diagram 7"/>
          <p:cNvGraphicFramePr/>
          <p:nvPr>
            <p:extLst>
              <p:ext uri="{D42A27DB-BD31-4B8C-83A1-F6EECF244321}">
                <p14:modId xmlns:p14="http://schemas.microsoft.com/office/powerpoint/2010/main" val="3746338980"/>
              </p:ext>
            </p:extLst>
          </p:nvPr>
        </p:nvGraphicFramePr>
        <p:xfrm>
          <a:off x="3706282" y="4633736"/>
          <a:ext cx="6767589" cy="2198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8668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details</a:t>
            </a:r>
            <a:endParaRPr lang="en-US" dirty="0"/>
          </a:p>
        </p:txBody>
      </p:sp>
      <p:sp>
        <p:nvSpPr>
          <p:cNvPr id="3" name="Content Placeholder 2"/>
          <p:cNvSpPr>
            <a:spLocks noGrp="1"/>
          </p:cNvSpPr>
          <p:nvPr>
            <p:ph idx="1"/>
          </p:nvPr>
        </p:nvSpPr>
        <p:spPr/>
        <p:txBody>
          <a:bodyPr>
            <a:normAutofit/>
          </a:bodyPr>
          <a:lstStyle/>
          <a:p>
            <a:r>
              <a:rPr lang="en-US" dirty="0" smtClean="0"/>
              <a:t>Data was collected in month of March and April 2018 from a communication network.</a:t>
            </a:r>
          </a:p>
          <a:p>
            <a:r>
              <a:rPr lang="en-US" dirty="0" smtClean="0"/>
              <a:t>Table 1 shows 5 random rows from the clean dataset.</a:t>
            </a:r>
          </a:p>
          <a:p>
            <a:pPr lvl="1"/>
            <a:r>
              <a:rPr lang="en-US" dirty="0" smtClean="0"/>
              <a:t>We are only interested in RTT.</a:t>
            </a:r>
          </a:p>
          <a:p>
            <a:r>
              <a:rPr lang="en-US" dirty="0" smtClean="0"/>
              <a:t>Most of the mass is concentrated in the 500ms to 1500ms range</a:t>
            </a:r>
          </a:p>
          <a:p>
            <a:pPr lvl="1"/>
            <a:r>
              <a:rPr lang="en-US" dirty="0" smtClean="0"/>
              <a:t>During peak network congestion, sometimes RTT could </a:t>
            </a:r>
            <a:r>
              <a:rPr lang="en-US" dirty="0" smtClean="0"/>
              <a:t>go </a:t>
            </a:r>
            <a:r>
              <a:rPr lang="en-US" dirty="0" err="1" smtClean="0"/>
              <a:t>upto</a:t>
            </a:r>
            <a:r>
              <a:rPr lang="en-US" dirty="0" smtClean="0"/>
              <a:t> 15 to 20s which explains the </a:t>
            </a:r>
            <a:r>
              <a:rPr lang="en-US" dirty="0" smtClean="0"/>
              <a:t>long tailed distribution</a:t>
            </a:r>
          </a:p>
        </p:txBody>
      </p:sp>
      <p:pic>
        <p:nvPicPr>
          <p:cNvPr id="5" name="Picture 4"/>
          <p:cNvPicPr>
            <a:picLocks noChangeAspect="1"/>
          </p:cNvPicPr>
          <p:nvPr/>
        </p:nvPicPr>
        <p:blipFill>
          <a:blip r:embed="rId2"/>
          <a:stretch>
            <a:fillRect/>
          </a:stretch>
        </p:blipFill>
        <p:spPr>
          <a:xfrm>
            <a:off x="2585032" y="4297680"/>
            <a:ext cx="5734050" cy="1790700"/>
          </a:xfrm>
          <a:prstGeom prst="rect">
            <a:avLst/>
          </a:prstGeom>
        </p:spPr>
      </p:pic>
    </p:spTree>
    <p:extLst>
      <p:ext uri="{BB962C8B-B14F-4D97-AF65-F5344CB8AC3E}">
        <p14:creationId xmlns:p14="http://schemas.microsoft.com/office/powerpoint/2010/main" val="34745270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1024127" y="2286000"/>
            <a:ext cx="3680395" cy="4023360"/>
          </a:xfrm>
        </p:spPr>
        <p:txBody>
          <a:bodyPr>
            <a:normAutofit/>
          </a:bodyPr>
          <a:lstStyle/>
          <a:p>
            <a:r>
              <a:rPr lang="en-US" dirty="0" smtClean="0"/>
              <a:t>Figure 1 shows probability density for the entire dataset and a low-res version.</a:t>
            </a:r>
          </a:p>
          <a:p>
            <a:pPr lvl="1"/>
            <a:r>
              <a:rPr lang="en-US" dirty="0" smtClean="0"/>
              <a:t>Low-res version created by taking percentiles 1..100 of the original data</a:t>
            </a:r>
          </a:p>
          <a:p>
            <a:pPr lvl="2"/>
            <a:r>
              <a:rPr lang="en-US" dirty="0" smtClean="0"/>
              <a:t>Provides for better modeling of new data</a:t>
            </a:r>
          </a:p>
          <a:p>
            <a:pPr lvl="2"/>
            <a:r>
              <a:rPr lang="en-US" dirty="0" smtClean="0"/>
              <a:t>Density plots for actual and low-res version are very similar (although note scale on Y-axis is not the same)</a:t>
            </a:r>
            <a:endParaRPr lang="en-US" dirty="0"/>
          </a:p>
        </p:txBody>
      </p:sp>
      <p:pic>
        <p:nvPicPr>
          <p:cNvPr id="4" name="Picture 3"/>
          <p:cNvPicPr>
            <a:picLocks noChangeAspect="1"/>
          </p:cNvPicPr>
          <p:nvPr/>
        </p:nvPicPr>
        <p:blipFill>
          <a:blip r:embed="rId2"/>
          <a:stretch>
            <a:fillRect/>
          </a:stretch>
        </p:blipFill>
        <p:spPr>
          <a:xfrm>
            <a:off x="4704522" y="1804035"/>
            <a:ext cx="7229475" cy="4505325"/>
          </a:xfrm>
          <a:prstGeom prst="rect">
            <a:avLst/>
          </a:prstGeom>
        </p:spPr>
      </p:pic>
    </p:spTree>
    <p:extLst>
      <p:ext uri="{BB962C8B-B14F-4D97-AF65-F5344CB8AC3E}">
        <p14:creationId xmlns:p14="http://schemas.microsoft.com/office/powerpoint/2010/main" val="1127837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a:t>
            </a:r>
            <a:r>
              <a:rPr lang="en-US" dirty="0" smtClean="0"/>
              <a:t>(contd</a:t>
            </a:r>
            <a:r>
              <a:rPr lang="en-US" dirty="0" smtClean="0"/>
              <a:t>.)</a:t>
            </a:r>
            <a:endParaRPr lang="en-US" dirty="0"/>
          </a:p>
        </p:txBody>
      </p:sp>
      <p:sp>
        <p:nvSpPr>
          <p:cNvPr id="3" name="Content Placeholder 2"/>
          <p:cNvSpPr>
            <a:spLocks noGrp="1"/>
          </p:cNvSpPr>
          <p:nvPr>
            <p:ph idx="1"/>
          </p:nvPr>
        </p:nvSpPr>
        <p:spPr>
          <a:xfrm>
            <a:off x="1024127" y="1589314"/>
            <a:ext cx="9720073" cy="4023360"/>
          </a:xfrm>
        </p:spPr>
        <p:txBody>
          <a:bodyPr>
            <a:normAutofit/>
          </a:bodyPr>
          <a:lstStyle/>
          <a:p>
            <a:r>
              <a:rPr lang="en-US" dirty="0"/>
              <a:t>Pareto Type I distribution is used to model the (low-resolution version) of RTT measurement data</a:t>
            </a:r>
            <a:r>
              <a:rPr lang="en-US" dirty="0" smtClean="0"/>
              <a:t>. The Pareto Likelihood can be written as</a:t>
            </a:r>
          </a:p>
          <a:p>
            <a:endParaRPr lang="en-US" dirty="0" smtClean="0"/>
          </a:p>
          <a:p>
            <a:r>
              <a:rPr lang="en-US" dirty="0" smtClean="0"/>
              <a:t>The scale parameter </a:t>
            </a:r>
            <a:r>
              <a:rPr lang="en-US" dirty="0"/>
              <a:t>is fixed at the minimum RTT value seen in the dataset and the shape </a:t>
            </a:r>
            <a:r>
              <a:rPr lang="en-US" dirty="0" smtClean="0"/>
              <a:t>parameter (theta) </a:t>
            </a:r>
            <a:r>
              <a:rPr lang="en-US" dirty="0"/>
              <a:t>is </a:t>
            </a:r>
            <a:r>
              <a:rPr lang="en-US" dirty="0" smtClean="0"/>
              <a:t>modeled in two ways</a:t>
            </a:r>
          </a:p>
          <a:p>
            <a:r>
              <a:rPr lang="en-US" dirty="0" smtClean="0"/>
              <a:t>Model 1: Flat prior </a:t>
            </a:r>
          </a:p>
          <a:p>
            <a:r>
              <a:rPr lang="en-US" dirty="0" smtClean="0"/>
              <a:t>Model 2: Gamma conjugate</a:t>
            </a:r>
            <a:r>
              <a:rPr lang="en-US" dirty="0"/>
              <a:t> </a:t>
            </a:r>
            <a:r>
              <a:rPr lang="en-US" dirty="0" smtClean="0"/>
              <a:t>with a hyper parameter using Gibbs sampler</a:t>
            </a:r>
          </a:p>
          <a:p>
            <a:endParaRPr lang="en-US" dirty="0" smtClean="0"/>
          </a:p>
        </p:txBody>
      </p:sp>
      <p:pic>
        <p:nvPicPr>
          <p:cNvPr id="6" name="Picture 5"/>
          <p:cNvPicPr>
            <a:picLocks noChangeAspect="1"/>
          </p:cNvPicPr>
          <p:nvPr/>
        </p:nvPicPr>
        <p:blipFill>
          <a:blip r:embed="rId2"/>
          <a:stretch>
            <a:fillRect/>
          </a:stretch>
        </p:blipFill>
        <p:spPr>
          <a:xfrm>
            <a:off x="4230173" y="2306660"/>
            <a:ext cx="2057400" cy="647700"/>
          </a:xfrm>
          <a:prstGeom prst="rect">
            <a:avLst/>
          </a:prstGeom>
        </p:spPr>
      </p:pic>
      <p:pic>
        <p:nvPicPr>
          <p:cNvPr id="7" name="Picture 6"/>
          <p:cNvPicPr>
            <a:picLocks noChangeAspect="1"/>
          </p:cNvPicPr>
          <p:nvPr/>
        </p:nvPicPr>
        <p:blipFill>
          <a:blip r:embed="rId3"/>
          <a:stretch>
            <a:fillRect/>
          </a:stretch>
        </p:blipFill>
        <p:spPr>
          <a:xfrm>
            <a:off x="3401230" y="3658253"/>
            <a:ext cx="2762250" cy="381000"/>
          </a:xfrm>
          <a:prstGeom prst="rect">
            <a:avLst/>
          </a:prstGeom>
        </p:spPr>
      </p:pic>
      <p:pic>
        <p:nvPicPr>
          <p:cNvPr id="8" name="Picture 7"/>
          <p:cNvPicPr>
            <a:picLocks noChangeAspect="1"/>
          </p:cNvPicPr>
          <p:nvPr/>
        </p:nvPicPr>
        <p:blipFill>
          <a:blip r:embed="rId4"/>
          <a:stretch>
            <a:fillRect/>
          </a:stretch>
        </p:blipFill>
        <p:spPr>
          <a:xfrm>
            <a:off x="2245015" y="4527781"/>
            <a:ext cx="7058025" cy="381000"/>
          </a:xfrm>
          <a:prstGeom prst="rect">
            <a:avLst/>
          </a:prstGeom>
        </p:spPr>
      </p:pic>
      <p:pic>
        <p:nvPicPr>
          <p:cNvPr id="10" name="Picture 9"/>
          <p:cNvPicPr>
            <a:picLocks noChangeAspect="1"/>
          </p:cNvPicPr>
          <p:nvPr/>
        </p:nvPicPr>
        <p:blipFill>
          <a:blip r:embed="rId5"/>
          <a:stretch>
            <a:fillRect/>
          </a:stretch>
        </p:blipFill>
        <p:spPr>
          <a:xfrm>
            <a:off x="2245015" y="5097936"/>
            <a:ext cx="7000875" cy="1000125"/>
          </a:xfrm>
          <a:prstGeom prst="rect">
            <a:avLst/>
          </a:prstGeom>
        </p:spPr>
      </p:pic>
    </p:spTree>
    <p:extLst>
      <p:ext uri="{BB962C8B-B14F-4D97-AF65-F5344CB8AC3E}">
        <p14:creationId xmlns:p14="http://schemas.microsoft.com/office/powerpoint/2010/main" val="1464074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a:t>
            </a:r>
            <a:r>
              <a:rPr lang="en-US" dirty="0" smtClean="0"/>
              <a:t>(contd</a:t>
            </a:r>
            <a:r>
              <a:rPr lang="en-US" dirty="0" smtClean="0"/>
              <a:t>.)</a:t>
            </a:r>
            <a:endParaRPr lang="en-US" dirty="0"/>
          </a:p>
        </p:txBody>
      </p:sp>
      <p:sp>
        <p:nvSpPr>
          <p:cNvPr id="3" name="Content Placeholder 2"/>
          <p:cNvSpPr>
            <a:spLocks noGrp="1"/>
          </p:cNvSpPr>
          <p:nvPr>
            <p:ph idx="1"/>
          </p:nvPr>
        </p:nvSpPr>
        <p:spPr>
          <a:xfrm>
            <a:off x="1024127" y="1589314"/>
            <a:ext cx="9720073" cy="4023360"/>
          </a:xfrm>
        </p:spPr>
        <p:txBody>
          <a:bodyPr>
            <a:normAutofit fontScale="25000" lnSpcReduction="20000"/>
          </a:bodyPr>
          <a:lstStyle/>
          <a:p>
            <a:r>
              <a:rPr lang="en-US" sz="8800" dirty="0" smtClean="0"/>
              <a:t>Adequacy of fit</a:t>
            </a:r>
          </a:p>
          <a:p>
            <a:pPr lvl="1"/>
            <a:r>
              <a:rPr lang="en-US" sz="8000" dirty="0" smtClean="0"/>
              <a:t>Take 20,000 draws of theta from the posterior and create replicates using each of the draw</a:t>
            </a:r>
          </a:p>
          <a:p>
            <a:pPr lvl="1"/>
            <a:r>
              <a:rPr lang="en-US" sz="8000" dirty="0" smtClean="0"/>
              <a:t>Compute credible interval for test statistics T_10, T_20,..,T_100 (</a:t>
            </a:r>
            <a:r>
              <a:rPr lang="en-US" sz="8000" dirty="0" err="1" smtClean="0"/>
              <a:t>deciles</a:t>
            </a:r>
            <a:r>
              <a:rPr lang="en-US" sz="8000" dirty="0" smtClean="0"/>
              <a:t> of samples in the replicate) </a:t>
            </a:r>
          </a:p>
          <a:p>
            <a:pPr lvl="2"/>
            <a:r>
              <a:rPr lang="en-US" sz="7200" dirty="0" smtClean="0"/>
              <a:t>Determine if test statistic from observed data exists in the credible interval</a:t>
            </a:r>
          </a:p>
          <a:p>
            <a:pPr lvl="2"/>
            <a:r>
              <a:rPr lang="en-US" sz="7200" dirty="0" smtClean="0"/>
              <a:t>Compare results for model 1 (flat prior) and model 2 (Gibbs sampler)</a:t>
            </a:r>
          </a:p>
          <a:p>
            <a:r>
              <a:rPr lang="en-US" sz="8800" dirty="0" smtClean="0"/>
              <a:t>Check convergence of theta and beta using visual summaries, </a:t>
            </a:r>
            <a:r>
              <a:rPr lang="en-US" sz="8800" dirty="0" err="1" smtClean="0"/>
              <a:t>Gelman</a:t>
            </a:r>
            <a:r>
              <a:rPr lang="en-US" sz="8800" dirty="0" smtClean="0"/>
              <a:t> Rubin diagnostic.</a:t>
            </a:r>
          </a:p>
          <a:p>
            <a:r>
              <a:rPr lang="en-US" sz="8800" dirty="0" smtClean="0"/>
              <a:t>Inference on new data</a:t>
            </a:r>
          </a:p>
          <a:p>
            <a:pPr lvl="1"/>
            <a:r>
              <a:rPr lang="en-US" sz="8000" b="1" dirty="0"/>
              <a:t>P</a:t>
            </a:r>
            <a:r>
              <a:rPr lang="en-US" sz="8000" b="1" dirty="0" smtClean="0"/>
              <a:t>rediction </a:t>
            </a:r>
            <a:r>
              <a:rPr lang="en-US" sz="8000" b="1" dirty="0"/>
              <a:t>on new data without collecting lot of new </a:t>
            </a:r>
            <a:r>
              <a:rPr lang="en-US" sz="8000" b="1" dirty="0" smtClean="0"/>
              <a:t>data</a:t>
            </a:r>
            <a:r>
              <a:rPr lang="en-US" sz="8000" dirty="0" smtClean="0"/>
              <a:t>: Use scale (min of dataset) for </a:t>
            </a:r>
            <a:r>
              <a:rPr lang="en-US" sz="8000" dirty="0"/>
              <a:t>new </a:t>
            </a:r>
            <a:r>
              <a:rPr lang="en-US" sz="8000" dirty="0" smtClean="0"/>
              <a:t>data (say collected for a day in April) and create posterior summaries for test statistic using theta from training dataset)</a:t>
            </a:r>
          </a:p>
          <a:p>
            <a:pPr lvl="1"/>
            <a:r>
              <a:rPr lang="en-US" sz="8000" b="1" dirty="0" smtClean="0"/>
              <a:t>Has </a:t>
            </a:r>
            <a:r>
              <a:rPr lang="en-US" sz="8000" b="1" dirty="0"/>
              <a:t>network performance </a:t>
            </a:r>
            <a:r>
              <a:rPr lang="en-US" sz="8000" b="1" dirty="0" smtClean="0"/>
              <a:t>changed</a:t>
            </a:r>
            <a:r>
              <a:rPr lang="en-US" sz="8000" dirty="0" smtClean="0"/>
              <a:t>: </a:t>
            </a:r>
            <a:r>
              <a:rPr lang="en-US" sz="8000" dirty="0" err="1" smtClean="0"/>
              <a:t>Recompute</a:t>
            </a:r>
            <a:r>
              <a:rPr lang="en-US" sz="8000" dirty="0" smtClean="0"/>
              <a:t> model with new data and compare credible interval for key test statistic</a:t>
            </a:r>
            <a:endParaRPr lang="en-US" sz="8000" dirty="0"/>
          </a:p>
        </p:txBody>
      </p:sp>
    </p:spTree>
    <p:extLst>
      <p:ext uri="{BB962C8B-B14F-4D97-AF65-F5344CB8AC3E}">
        <p14:creationId xmlns:p14="http://schemas.microsoft.com/office/powerpoint/2010/main" val="4109191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a:t>
            </a:r>
            <a:endParaRPr lang="en-US" dirty="0"/>
          </a:p>
        </p:txBody>
      </p:sp>
      <p:sp>
        <p:nvSpPr>
          <p:cNvPr id="3" name="Content Placeholder 2"/>
          <p:cNvSpPr>
            <a:spLocks noGrp="1"/>
          </p:cNvSpPr>
          <p:nvPr>
            <p:ph idx="1"/>
          </p:nvPr>
        </p:nvSpPr>
        <p:spPr>
          <a:xfrm>
            <a:off x="1024128" y="2084832"/>
            <a:ext cx="9720073" cy="4023360"/>
          </a:xfrm>
        </p:spPr>
        <p:txBody>
          <a:bodyPr>
            <a:normAutofit/>
          </a:bodyPr>
          <a:lstStyle/>
          <a:p>
            <a:r>
              <a:rPr lang="en-US" dirty="0" smtClean="0"/>
              <a:t>Sensitivity Analysis (flat prior Vs Gibbs sampler)</a:t>
            </a:r>
          </a:p>
          <a:p>
            <a:pPr lvl="1"/>
            <a:r>
              <a:rPr lang="en-US" dirty="0" smtClean="0"/>
              <a:t>Comparison of theta under both models</a:t>
            </a:r>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988504" y="2748293"/>
            <a:ext cx="3619500" cy="1171575"/>
          </a:xfrm>
          <a:prstGeom prst="rect">
            <a:avLst/>
          </a:prstGeom>
        </p:spPr>
      </p:pic>
      <p:pic>
        <p:nvPicPr>
          <p:cNvPr id="10" name="Picture 9"/>
          <p:cNvPicPr>
            <a:picLocks noChangeAspect="1"/>
          </p:cNvPicPr>
          <p:nvPr/>
        </p:nvPicPr>
        <p:blipFill>
          <a:blip r:embed="rId3"/>
          <a:stretch>
            <a:fillRect/>
          </a:stretch>
        </p:blipFill>
        <p:spPr>
          <a:xfrm>
            <a:off x="5691439" y="2748293"/>
            <a:ext cx="3969326" cy="3657296"/>
          </a:xfrm>
          <a:prstGeom prst="rect">
            <a:avLst/>
          </a:prstGeom>
        </p:spPr>
      </p:pic>
    </p:spTree>
    <p:extLst>
      <p:ext uri="{BB962C8B-B14F-4D97-AF65-F5344CB8AC3E}">
        <p14:creationId xmlns:p14="http://schemas.microsoft.com/office/powerpoint/2010/main" val="2573421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a:t>
            </a:r>
            <a:r>
              <a:rPr lang="en-US" smtClean="0"/>
              <a:t>(contd.)</a:t>
            </a:r>
            <a:endParaRPr lang="en-US" dirty="0"/>
          </a:p>
        </p:txBody>
      </p:sp>
      <p:sp>
        <p:nvSpPr>
          <p:cNvPr id="3" name="Content Placeholder 2"/>
          <p:cNvSpPr>
            <a:spLocks noGrp="1"/>
          </p:cNvSpPr>
          <p:nvPr>
            <p:ph idx="1"/>
          </p:nvPr>
        </p:nvSpPr>
        <p:spPr>
          <a:xfrm>
            <a:off x="1024128" y="2084832"/>
            <a:ext cx="9720073" cy="4023360"/>
          </a:xfrm>
        </p:spPr>
        <p:txBody>
          <a:bodyPr>
            <a:normAutofit/>
          </a:bodyPr>
          <a:lstStyle/>
          <a:p>
            <a:r>
              <a:rPr lang="en-US" dirty="0" smtClean="0"/>
              <a:t>Sensitivity Analysis (flat prior Vs Gibbs sampler)</a:t>
            </a:r>
          </a:p>
          <a:p>
            <a:pPr lvl="1"/>
            <a:r>
              <a:rPr lang="en-US" dirty="0" smtClean="0"/>
              <a:t>Both models almost equivalent in terms of test statistics falling within 95% credible interval</a:t>
            </a:r>
            <a:endParaRPr lang="en-US" dirty="0" smtClean="0"/>
          </a:p>
          <a:p>
            <a:endParaRPr lang="en-US" dirty="0" smtClean="0"/>
          </a:p>
          <a:p>
            <a:endParaRPr lang="en-US" dirty="0"/>
          </a:p>
        </p:txBody>
      </p:sp>
      <p:pic>
        <p:nvPicPr>
          <p:cNvPr id="9" name="Picture 8"/>
          <p:cNvPicPr>
            <a:picLocks noChangeAspect="1"/>
          </p:cNvPicPr>
          <p:nvPr/>
        </p:nvPicPr>
        <p:blipFill>
          <a:blip r:embed="rId2"/>
          <a:stretch>
            <a:fillRect/>
          </a:stretch>
        </p:blipFill>
        <p:spPr>
          <a:xfrm>
            <a:off x="2328444" y="2801624"/>
            <a:ext cx="7315200" cy="3495675"/>
          </a:xfrm>
          <a:prstGeom prst="rect">
            <a:avLst/>
          </a:prstGeom>
        </p:spPr>
      </p:pic>
    </p:spTree>
    <p:extLst>
      <p:ext uri="{BB962C8B-B14F-4D97-AF65-F5344CB8AC3E}">
        <p14:creationId xmlns:p14="http://schemas.microsoft.com/office/powerpoint/2010/main" val="26121736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370</TotalTime>
  <Words>774</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Tw Cen MT</vt:lpstr>
      <vt:lpstr>Tw Cen MT Condensed</vt:lpstr>
      <vt:lpstr>Wingdings</vt:lpstr>
      <vt:lpstr>Wingdings 3</vt:lpstr>
      <vt:lpstr>Integral</vt:lpstr>
      <vt:lpstr>Modeling latency in a communication network</vt:lpstr>
      <vt:lpstr>Agenda</vt:lpstr>
      <vt:lpstr>Introduction</vt:lpstr>
      <vt:lpstr>Dataset details</vt:lpstr>
      <vt:lpstr>Methods</vt:lpstr>
      <vt:lpstr>Methods (contd.)</vt:lpstr>
      <vt:lpstr>Methods (contd.)</vt:lpstr>
      <vt:lpstr>results</vt:lpstr>
      <vt:lpstr>Results (contd.)</vt:lpstr>
      <vt:lpstr>Results (contd.)</vt:lpstr>
      <vt:lpstr>Discussion of results</vt:lpstr>
    </vt:vector>
  </TitlesOfParts>
  <Company>Echostar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examples I wanted to share</dc:title>
  <dc:creator>Arora, Amit</dc:creator>
  <cp:lastModifiedBy>Arora, Amit</cp:lastModifiedBy>
  <cp:revision>34</cp:revision>
  <dcterms:created xsi:type="dcterms:W3CDTF">2017-11-13T17:24:16Z</dcterms:created>
  <dcterms:modified xsi:type="dcterms:W3CDTF">2018-05-09T03:55:30Z</dcterms:modified>
</cp:coreProperties>
</file>