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5" r:id="rId4"/>
    <p:sldId id="266" r:id="rId5"/>
    <p:sldId id="263" r:id="rId6"/>
    <p:sldId id="267" r:id="rId7"/>
    <p:sldId id="268" r:id="rId8"/>
    <p:sldId id="270"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59" d="100"/>
          <a:sy n="159" d="100"/>
        </p:scale>
        <p:origin x="150"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43B3A1-9E92-4084-A594-136F1573C10B}" type="doc">
      <dgm:prSet loTypeId="urn:microsoft.com/office/officeart/2005/8/layout/architecture" loCatId="relationship" qsTypeId="urn:microsoft.com/office/officeart/2005/8/quickstyle/simple1" qsCatId="simple" csTypeId="urn:microsoft.com/office/officeart/2005/8/colors/accent1_2" csCatId="accent1" phldr="1"/>
      <dgm:spPr/>
      <dgm:t>
        <a:bodyPr/>
        <a:lstStyle/>
        <a:p>
          <a:endParaRPr lang="en-US"/>
        </a:p>
      </dgm:t>
    </dgm:pt>
    <dgm:pt modelId="{D2260BB9-0787-432D-8422-C9043280A0B6}">
      <dgm:prSet phldrT="[Text]"/>
      <dgm:spPr/>
      <dgm:t>
        <a:bodyPr/>
        <a:lstStyle/>
        <a:p>
          <a:r>
            <a:rPr lang="en-US" dirty="0" smtClean="0"/>
            <a:t>HTML5</a:t>
          </a:r>
          <a:endParaRPr lang="en-US" dirty="0"/>
        </a:p>
      </dgm:t>
    </dgm:pt>
    <dgm:pt modelId="{FACB1122-311B-4E73-9115-86779C565966}" type="parTrans" cxnId="{5EFAB68A-D8F9-4F3D-A849-271BF98349D6}">
      <dgm:prSet/>
      <dgm:spPr/>
      <dgm:t>
        <a:bodyPr/>
        <a:lstStyle/>
        <a:p>
          <a:endParaRPr lang="en-US"/>
        </a:p>
      </dgm:t>
    </dgm:pt>
    <dgm:pt modelId="{7A712D4B-8C43-4BCF-A737-668018B59380}" type="sibTrans" cxnId="{5EFAB68A-D8F9-4F3D-A849-271BF98349D6}">
      <dgm:prSet/>
      <dgm:spPr/>
      <dgm:t>
        <a:bodyPr/>
        <a:lstStyle/>
        <a:p>
          <a:endParaRPr lang="en-US"/>
        </a:p>
      </dgm:t>
    </dgm:pt>
    <dgm:pt modelId="{EA497652-16BF-42E1-8FF8-1285907FE675}">
      <dgm:prSet phldrT="[Text]"/>
      <dgm:spPr/>
      <dgm:t>
        <a:bodyPr/>
        <a:lstStyle/>
        <a:p>
          <a:r>
            <a:rPr lang="en-US" dirty="0" smtClean="0"/>
            <a:t>Bootstrap</a:t>
          </a:r>
          <a:endParaRPr lang="en-US" dirty="0"/>
        </a:p>
      </dgm:t>
    </dgm:pt>
    <dgm:pt modelId="{77EBC673-0AA6-4FC3-8441-68C1AA79A688}" type="parTrans" cxnId="{8511B75B-159B-4B54-8816-49634B37D2BA}">
      <dgm:prSet/>
      <dgm:spPr/>
      <dgm:t>
        <a:bodyPr/>
        <a:lstStyle/>
        <a:p>
          <a:endParaRPr lang="en-US"/>
        </a:p>
      </dgm:t>
    </dgm:pt>
    <dgm:pt modelId="{8DC54D4B-86CB-4B83-BD9F-DD81DF429056}" type="sibTrans" cxnId="{8511B75B-159B-4B54-8816-49634B37D2BA}">
      <dgm:prSet/>
      <dgm:spPr/>
      <dgm:t>
        <a:bodyPr/>
        <a:lstStyle/>
        <a:p>
          <a:endParaRPr lang="en-US"/>
        </a:p>
      </dgm:t>
    </dgm:pt>
    <dgm:pt modelId="{55459996-D241-4A91-B98F-B5F393478C4D}">
      <dgm:prSet phldrT="[Text]"/>
      <dgm:spPr>
        <a:solidFill>
          <a:schemeClr val="accent4"/>
        </a:solidFill>
      </dgm:spPr>
      <dgm:t>
        <a:bodyPr/>
        <a:lstStyle/>
        <a:p>
          <a:r>
            <a:rPr lang="en-US" dirty="0" smtClean="0"/>
            <a:t>Shiny dashboard</a:t>
          </a:r>
          <a:endParaRPr lang="en-US" dirty="0"/>
        </a:p>
      </dgm:t>
    </dgm:pt>
    <dgm:pt modelId="{25DC4473-467A-4255-B21C-54B5F3D89DF1}" type="parTrans" cxnId="{889A4443-7346-406F-B831-155A49357754}">
      <dgm:prSet/>
      <dgm:spPr/>
      <dgm:t>
        <a:bodyPr/>
        <a:lstStyle/>
        <a:p>
          <a:endParaRPr lang="en-US"/>
        </a:p>
      </dgm:t>
    </dgm:pt>
    <dgm:pt modelId="{51992218-64E7-4B4F-B91F-5AC7D2038885}" type="sibTrans" cxnId="{889A4443-7346-406F-B831-155A49357754}">
      <dgm:prSet/>
      <dgm:spPr/>
      <dgm:t>
        <a:bodyPr/>
        <a:lstStyle/>
        <a:p>
          <a:endParaRPr lang="en-US"/>
        </a:p>
      </dgm:t>
    </dgm:pt>
    <dgm:pt modelId="{E861ABBC-B377-469F-B543-07A0A7616CD9}">
      <dgm:prSet phldrT="[Text]"/>
      <dgm:spPr/>
      <dgm:t>
        <a:bodyPr/>
        <a:lstStyle/>
        <a:p>
          <a:r>
            <a:rPr lang="en-US" dirty="0" smtClean="0"/>
            <a:t>Shiny runtime</a:t>
          </a:r>
          <a:endParaRPr lang="en-US" dirty="0"/>
        </a:p>
      </dgm:t>
    </dgm:pt>
    <dgm:pt modelId="{EFE19F0B-58A9-4C35-B56C-A0D386261372}" type="parTrans" cxnId="{B7BE8DF5-BBE7-4C56-8EB3-58041FE94968}">
      <dgm:prSet/>
      <dgm:spPr/>
      <dgm:t>
        <a:bodyPr/>
        <a:lstStyle/>
        <a:p>
          <a:endParaRPr lang="en-US"/>
        </a:p>
      </dgm:t>
    </dgm:pt>
    <dgm:pt modelId="{E60E5DB6-82D6-4DB9-9B3A-A2CF3C00F0AE}" type="sibTrans" cxnId="{B7BE8DF5-BBE7-4C56-8EB3-58041FE94968}">
      <dgm:prSet/>
      <dgm:spPr/>
      <dgm:t>
        <a:bodyPr/>
        <a:lstStyle/>
        <a:p>
          <a:endParaRPr lang="en-US"/>
        </a:p>
      </dgm:t>
    </dgm:pt>
    <dgm:pt modelId="{915471C4-FAB5-4603-950C-BC7A146E7CD7}">
      <dgm:prSet phldrT="[Text]"/>
      <dgm:spPr>
        <a:solidFill>
          <a:srgbClr val="FFC000"/>
        </a:solidFill>
      </dgm:spPr>
      <dgm:t>
        <a:bodyPr/>
        <a:lstStyle/>
        <a:p>
          <a:r>
            <a:rPr lang="en-US" dirty="0" smtClean="0"/>
            <a:t>Flex Dashboard</a:t>
          </a:r>
          <a:endParaRPr lang="en-US" dirty="0"/>
        </a:p>
      </dgm:t>
    </dgm:pt>
    <dgm:pt modelId="{866F3226-E996-4079-A74C-BF740BC6A3C0}" type="parTrans" cxnId="{EA34A5F7-193F-46D2-9A73-69535FCE5A65}">
      <dgm:prSet/>
      <dgm:spPr/>
      <dgm:t>
        <a:bodyPr/>
        <a:lstStyle/>
        <a:p>
          <a:endParaRPr lang="en-US"/>
        </a:p>
      </dgm:t>
    </dgm:pt>
    <dgm:pt modelId="{2FE8957D-2BDD-40B9-86DD-1E7713061ED7}" type="sibTrans" cxnId="{EA34A5F7-193F-46D2-9A73-69535FCE5A65}">
      <dgm:prSet/>
      <dgm:spPr/>
      <dgm:t>
        <a:bodyPr/>
        <a:lstStyle/>
        <a:p>
          <a:endParaRPr lang="en-US"/>
        </a:p>
      </dgm:t>
    </dgm:pt>
    <dgm:pt modelId="{63025710-D90C-49FB-BFB8-81942972E70A}" type="pres">
      <dgm:prSet presAssocID="{6543B3A1-9E92-4084-A594-136F1573C10B}" presName="Name0" presStyleCnt="0">
        <dgm:presLayoutVars>
          <dgm:chPref val="1"/>
          <dgm:dir/>
          <dgm:animOne val="branch"/>
          <dgm:animLvl val="lvl"/>
          <dgm:resizeHandles/>
        </dgm:presLayoutVars>
      </dgm:prSet>
      <dgm:spPr/>
      <dgm:t>
        <a:bodyPr/>
        <a:lstStyle/>
        <a:p>
          <a:endParaRPr lang="en-US"/>
        </a:p>
      </dgm:t>
    </dgm:pt>
    <dgm:pt modelId="{1B8958DC-4EED-4B97-9145-61297E1E57C0}" type="pres">
      <dgm:prSet presAssocID="{D2260BB9-0787-432D-8422-C9043280A0B6}" presName="vertOne" presStyleCnt="0"/>
      <dgm:spPr/>
    </dgm:pt>
    <dgm:pt modelId="{AA61A9CD-D525-40DF-84EA-82BB04DB5D44}" type="pres">
      <dgm:prSet presAssocID="{D2260BB9-0787-432D-8422-C9043280A0B6}" presName="txOne" presStyleLbl="node0" presStyleIdx="0" presStyleCnt="1">
        <dgm:presLayoutVars>
          <dgm:chPref val="3"/>
        </dgm:presLayoutVars>
      </dgm:prSet>
      <dgm:spPr/>
      <dgm:t>
        <a:bodyPr/>
        <a:lstStyle/>
        <a:p>
          <a:endParaRPr lang="en-US"/>
        </a:p>
      </dgm:t>
    </dgm:pt>
    <dgm:pt modelId="{C64E9D36-E93A-482B-8604-BACA785CEBDF}" type="pres">
      <dgm:prSet presAssocID="{D2260BB9-0787-432D-8422-C9043280A0B6}" presName="parTransOne" presStyleCnt="0"/>
      <dgm:spPr/>
    </dgm:pt>
    <dgm:pt modelId="{244BB9DA-7141-499B-BD55-4204CE6DCEEF}" type="pres">
      <dgm:prSet presAssocID="{D2260BB9-0787-432D-8422-C9043280A0B6}" presName="horzOne" presStyleCnt="0"/>
      <dgm:spPr/>
    </dgm:pt>
    <dgm:pt modelId="{3C05571A-5F26-40C2-969C-BA664B5B9D85}" type="pres">
      <dgm:prSet presAssocID="{EA497652-16BF-42E1-8FF8-1285907FE675}" presName="vertTwo" presStyleCnt="0"/>
      <dgm:spPr/>
    </dgm:pt>
    <dgm:pt modelId="{C31DE520-8CB5-4689-84D0-17950786C4FA}" type="pres">
      <dgm:prSet presAssocID="{EA497652-16BF-42E1-8FF8-1285907FE675}" presName="txTwo" presStyleLbl="node2" presStyleIdx="0" presStyleCnt="1">
        <dgm:presLayoutVars>
          <dgm:chPref val="3"/>
        </dgm:presLayoutVars>
      </dgm:prSet>
      <dgm:spPr/>
      <dgm:t>
        <a:bodyPr/>
        <a:lstStyle/>
        <a:p>
          <a:endParaRPr lang="en-US"/>
        </a:p>
      </dgm:t>
    </dgm:pt>
    <dgm:pt modelId="{67D9CEEE-E966-4DB3-8A10-C7DC7DA83F95}" type="pres">
      <dgm:prSet presAssocID="{EA497652-16BF-42E1-8FF8-1285907FE675}" presName="parTransTwo" presStyleCnt="0"/>
      <dgm:spPr/>
    </dgm:pt>
    <dgm:pt modelId="{5E0CD238-754D-4616-8322-2FEE4C1B8ED5}" type="pres">
      <dgm:prSet presAssocID="{EA497652-16BF-42E1-8FF8-1285907FE675}" presName="horzTwo" presStyleCnt="0"/>
      <dgm:spPr/>
    </dgm:pt>
    <dgm:pt modelId="{BEF17564-0D2E-490F-BB85-A6EEB2513DF3}" type="pres">
      <dgm:prSet presAssocID="{E861ABBC-B377-469F-B543-07A0A7616CD9}" presName="vertThree" presStyleCnt="0"/>
      <dgm:spPr/>
    </dgm:pt>
    <dgm:pt modelId="{C6F783F1-0203-40C0-9D34-8239FD4500D5}" type="pres">
      <dgm:prSet presAssocID="{E861ABBC-B377-469F-B543-07A0A7616CD9}" presName="txThree" presStyleLbl="node3" presStyleIdx="0" presStyleCnt="1">
        <dgm:presLayoutVars>
          <dgm:chPref val="3"/>
        </dgm:presLayoutVars>
      </dgm:prSet>
      <dgm:spPr/>
      <dgm:t>
        <a:bodyPr/>
        <a:lstStyle/>
        <a:p>
          <a:endParaRPr lang="en-US"/>
        </a:p>
      </dgm:t>
    </dgm:pt>
    <dgm:pt modelId="{0EC3319C-D58C-490C-8B1D-9EE39AE61EA3}" type="pres">
      <dgm:prSet presAssocID="{E861ABBC-B377-469F-B543-07A0A7616CD9}" presName="parTransThree" presStyleCnt="0"/>
      <dgm:spPr/>
    </dgm:pt>
    <dgm:pt modelId="{92F5F7F2-D76F-4D1B-91D6-DE3CB61F13C6}" type="pres">
      <dgm:prSet presAssocID="{E861ABBC-B377-469F-B543-07A0A7616CD9}" presName="horzThree" presStyleCnt="0"/>
      <dgm:spPr/>
    </dgm:pt>
    <dgm:pt modelId="{2F6627C7-3D3F-4068-832D-85056FA9F4EE}" type="pres">
      <dgm:prSet presAssocID="{55459996-D241-4A91-B98F-B5F393478C4D}" presName="vertFour" presStyleCnt="0">
        <dgm:presLayoutVars>
          <dgm:chPref val="3"/>
        </dgm:presLayoutVars>
      </dgm:prSet>
      <dgm:spPr/>
    </dgm:pt>
    <dgm:pt modelId="{9B9C16C2-43D6-4ED0-92D7-B8D76C5A42C2}" type="pres">
      <dgm:prSet presAssocID="{55459996-D241-4A91-B98F-B5F393478C4D}" presName="txFour" presStyleLbl="node4" presStyleIdx="0" presStyleCnt="2">
        <dgm:presLayoutVars>
          <dgm:chPref val="3"/>
        </dgm:presLayoutVars>
      </dgm:prSet>
      <dgm:spPr/>
      <dgm:t>
        <a:bodyPr/>
        <a:lstStyle/>
        <a:p>
          <a:endParaRPr lang="en-US"/>
        </a:p>
      </dgm:t>
    </dgm:pt>
    <dgm:pt modelId="{600FF6D3-9284-4BE2-91AF-F656C3D392D1}" type="pres">
      <dgm:prSet presAssocID="{55459996-D241-4A91-B98F-B5F393478C4D}" presName="horzFour" presStyleCnt="0"/>
      <dgm:spPr/>
    </dgm:pt>
    <dgm:pt modelId="{C9D17FD7-26DE-4708-B5DF-00EE9DDAC351}" type="pres">
      <dgm:prSet presAssocID="{51992218-64E7-4B4F-B91F-5AC7D2038885}" presName="sibSpaceFour" presStyleCnt="0"/>
      <dgm:spPr/>
    </dgm:pt>
    <dgm:pt modelId="{2C14DB62-21C9-4318-B551-34C21D14B951}" type="pres">
      <dgm:prSet presAssocID="{915471C4-FAB5-4603-950C-BC7A146E7CD7}" presName="vertFour" presStyleCnt="0">
        <dgm:presLayoutVars>
          <dgm:chPref val="3"/>
        </dgm:presLayoutVars>
      </dgm:prSet>
      <dgm:spPr/>
    </dgm:pt>
    <dgm:pt modelId="{C233095F-D859-466B-9259-910BCA285247}" type="pres">
      <dgm:prSet presAssocID="{915471C4-FAB5-4603-950C-BC7A146E7CD7}" presName="txFour" presStyleLbl="node4" presStyleIdx="1" presStyleCnt="2">
        <dgm:presLayoutVars>
          <dgm:chPref val="3"/>
        </dgm:presLayoutVars>
      </dgm:prSet>
      <dgm:spPr/>
      <dgm:t>
        <a:bodyPr/>
        <a:lstStyle/>
        <a:p>
          <a:endParaRPr lang="en-US"/>
        </a:p>
      </dgm:t>
    </dgm:pt>
    <dgm:pt modelId="{365E59D6-608D-4E09-8368-6AE1D3F3E549}" type="pres">
      <dgm:prSet presAssocID="{915471C4-FAB5-4603-950C-BC7A146E7CD7}" presName="horzFour" presStyleCnt="0"/>
      <dgm:spPr/>
    </dgm:pt>
  </dgm:ptLst>
  <dgm:cxnLst>
    <dgm:cxn modelId="{90BB5A74-B8D1-4A7D-A881-4D546D323B9E}" type="presOf" srcId="{EA497652-16BF-42E1-8FF8-1285907FE675}" destId="{C31DE520-8CB5-4689-84D0-17950786C4FA}" srcOrd="0" destOrd="0" presId="urn:microsoft.com/office/officeart/2005/8/layout/architecture"/>
    <dgm:cxn modelId="{E1E6CAAC-665C-4D51-AAA0-8419A6EE4E70}" type="presOf" srcId="{55459996-D241-4A91-B98F-B5F393478C4D}" destId="{9B9C16C2-43D6-4ED0-92D7-B8D76C5A42C2}" srcOrd="0" destOrd="0" presId="urn:microsoft.com/office/officeart/2005/8/layout/architecture"/>
    <dgm:cxn modelId="{B3F05486-66D6-4CA4-A4E1-7159F1B571D1}" type="presOf" srcId="{E861ABBC-B377-469F-B543-07A0A7616CD9}" destId="{C6F783F1-0203-40C0-9D34-8239FD4500D5}" srcOrd="0" destOrd="0" presId="urn:microsoft.com/office/officeart/2005/8/layout/architecture"/>
    <dgm:cxn modelId="{BF293517-6BB4-4582-ACBD-FA7B43514D2D}" type="presOf" srcId="{915471C4-FAB5-4603-950C-BC7A146E7CD7}" destId="{C233095F-D859-466B-9259-910BCA285247}" srcOrd="0" destOrd="0" presId="urn:microsoft.com/office/officeart/2005/8/layout/architecture"/>
    <dgm:cxn modelId="{EA34A5F7-193F-46D2-9A73-69535FCE5A65}" srcId="{E861ABBC-B377-469F-B543-07A0A7616CD9}" destId="{915471C4-FAB5-4603-950C-BC7A146E7CD7}" srcOrd="1" destOrd="0" parTransId="{866F3226-E996-4079-A74C-BF740BC6A3C0}" sibTransId="{2FE8957D-2BDD-40B9-86DD-1E7713061ED7}"/>
    <dgm:cxn modelId="{889A4443-7346-406F-B831-155A49357754}" srcId="{E861ABBC-B377-469F-B543-07A0A7616CD9}" destId="{55459996-D241-4A91-B98F-B5F393478C4D}" srcOrd="0" destOrd="0" parTransId="{25DC4473-467A-4255-B21C-54B5F3D89DF1}" sibTransId="{51992218-64E7-4B4F-B91F-5AC7D2038885}"/>
    <dgm:cxn modelId="{8511B75B-159B-4B54-8816-49634B37D2BA}" srcId="{D2260BB9-0787-432D-8422-C9043280A0B6}" destId="{EA497652-16BF-42E1-8FF8-1285907FE675}" srcOrd="0" destOrd="0" parTransId="{77EBC673-0AA6-4FC3-8441-68C1AA79A688}" sibTransId="{8DC54D4B-86CB-4B83-BD9F-DD81DF429056}"/>
    <dgm:cxn modelId="{5EFAB68A-D8F9-4F3D-A849-271BF98349D6}" srcId="{6543B3A1-9E92-4084-A594-136F1573C10B}" destId="{D2260BB9-0787-432D-8422-C9043280A0B6}" srcOrd="0" destOrd="0" parTransId="{FACB1122-311B-4E73-9115-86779C565966}" sibTransId="{7A712D4B-8C43-4BCF-A737-668018B59380}"/>
    <dgm:cxn modelId="{144D9588-639C-4F04-99D5-FBB48D538A5D}" type="presOf" srcId="{6543B3A1-9E92-4084-A594-136F1573C10B}" destId="{63025710-D90C-49FB-BFB8-81942972E70A}" srcOrd="0" destOrd="0" presId="urn:microsoft.com/office/officeart/2005/8/layout/architecture"/>
    <dgm:cxn modelId="{EF2C57B2-E76F-4141-A3E3-0B7D62688E43}" type="presOf" srcId="{D2260BB9-0787-432D-8422-C9043280A0B6}" destId="{AA61A9CD-D525-40DF-84EA-82BB04DB5D44}" srcOrd="0" destOrd="0" presId="urn:microsoft.com/office/officeart/2005/8/layout/architecture"/>
    <dgm:cxn modelId="{B7BE8DF5-BBE7-4C56-8EB3-58041FE94968}" srcId="{EA497652-16BF-42E1-8FF8-1285907FE675}" destId="{E861ABBC-B377-469F-B543-07A0A7616CD9}" srcOrd="0" destOrd="0" parTransId="{EFE19F0B-58A9-4C35-B56C-A0D386261372}" sibTransId="{E60E5DB6-82D6-4DB9-9B3A-A2CF3C00F0AE}"/>
    <dgm:cxn modelId="{8082B91F-F5BA-4309-A9DD-F48EDD17A2F0}" type="presParOf" srcId="{63025710-D90C-49FB-BFB8-81942972E70A}" destId="{1B8958DC-4EED-4B97-9145-61297E1E57C0}" srcOrd="0" destOrd="0" presId="urn:microsoft.com/office/officeart/2005/8/layout/architecture"/>
    <dgm:cxn modelId="{502D0E70-3181-45BB-98B2-D87F3DB99DB6}" type="presParOf" srcId="{1B8958DC-4EED-4B97-9145-61297E1E57C0}" destId="{AA61A9CD-D525-40DF-84EA-82BB04DB5D44}" srcOrd="0" destOrd="0" presId="urn:microsoft.com/office/officeart/2005/8/layout/architecture"/>
    <dgm:cxn modelId="{ECB8C09A-98B7-4057-93F8-530E75223EE5}" type="presParOf" srcId="{1B8958DC-4EED-4B97-9145-61297E1E57C0}" destId="{C64E9D36-E93A-482B-8604-BACA785CEBDF}" srcOrd="1" destOrd="0" presId="urn:microsoft.com/office/officeart/2005/8/layout/architecture"/>
    <dgm:cxn modelId="{4EDE3CE0-A32D-4A0A-96EB-DD9762B26F97}" type="presParOf" srcId="{1B8958DC-4EED-4B97-9145-61297E1E57C0}" destId="{244BB9DA-7141-499B-BD55-4204CE6DCEEF}" srcOrd="2" destOrd="0" presId="urn:microsoft.com/office/officeart/2005/8/layout/architecture"/>
    <dgm:cxn modelId="{3200370A-FD3A-4CBC-B0A5-11AF6FFEF433}" type="presParOf" srcId="{244BB9DA-7141-499B-BD55-4204CE6DCEEF}" destId="{3C05571A-5F26-40C2-969C-BA664B5B9D85}" srcOrd="0" destOrd="0" presId="urn:microsoft.com/office/officeart/2005/8/layout/architecture"/>
    <dgm:cxn modelId="{1BA84A38-89D8-4829-8D59-C7A33C16B70A}" type="presParOf" srcId="{3C05571A-5F26-40C2-969C-BA664B5B9D85}" destId="{C31DE520-8CB5-4689-84D0-17950786C4FA}" srcOrd="0" destOrd="0" presId="urn:microsoft.com/office/officeart/2005/8/layout/architecture"/>
    <dgm:cxn modelId="{7133E8F6-B0F1-495C-8763-1E873ACAC7B8}" type="presParOf" srcId="{3C05571A-5F26-40C2-969C-BA664B5B9D85}" destId="{67D9CEEE-E966-4DB3-8A10-C7DC7DA83F95}" srcOrd="1" destOrd="0" presId="urn:microsoft.com/office/officeart/2005/8/layout/architecture"/>
    <dgm:cxn modelId="{B339FF3F-CA8F-4833-B743-3A5D6EF5EC39}" type="presParOf" srcId="{3C05571A-5F26-40C2-969C-BA664B5B9D85}" destId="{5E0CD238-754D-4616-8322-2FEE4C1B8ED5}" srcOrd="2" destOrd="0" presId="urn:microsoft.com/office/officeart/2005/8/layout/architecture"/>
    <dgm:cxn modelId="{5F9D321E-640D-468A-BCCD-4661F697211B}" type="presParOf" srcId="{5E0CD238-754D-4616-8322-2FEE4C1B8ED5}" destId="{BEF17564-0D2E-490F-BB85-A6EEB2513DF3}" srcOrd="0" destOrd="0" presId="urn:microsoft.com/office/officeart/2005/8/layout/architecture"/>
    <dgm:cxn modelId="{07AF6F2B-63AC-464A-9137-DBC8ADC9EEE7}" type="presParOf" srcId="{BEF17564-0D2E-490F-BB85-A6EEB2513DF3}" destId="{C6F783F1-0203-40C0-9D34-8239FD4500D5}" srcOrd="0" destOrd="0" presId="urn:microsoft.com/office/officeart/2005/8/layout/architecture"/>
    <dgm:cxn modelId="{ECB3BBC8-F13D-4710-B9E2-B303D9A3A68C}" type="presParOf" srcId="{BEF17564-0D2E-490F-BB85-A6EEB2513DF3}" destId="{0EC3319C-D58C-490C-8B1D-9EE39AE61EA3}" srcOrd="1" destOrd="0" presId="urn:microsoft.com/office/officeart/2005/8/layout/architecture"/>
    <dgm:cxn modelId="{18BE78C6-D004-4816-83C9-9DB8758B5AEF}" type="presParOf" srcId="{BEF17564-0D2E-490F-BB85-A6EEB2513DF3}" destId="{92F5F7F2-D76F-4D1B-91D6-DE3CB61F13C6}" srcOrd="2" destOrd="0" presId="urn:microsoft.com/office/officeart/2005/8/layout/architecture"/>
    <dgm:cxn modelId="{66C405DF-10EB-4165-89F2-19C42D60856D}" type="presParOf" srcId="{92F5F7F2-D76F-4D1B-91D6-DE3CB61F13C6}" destId="{2F6627C7-3D3F-4068-832D-85056FA9F4EE}" srcOrd="0" destOrd="0" presId="urn:microsoft.com/office/officeart/2005/8/layout/architecture"/>
    <dgm:cxn modelId="{CF78824A-59F1-4362-883A-D2D834262C63}" type="presParOf" srcId="{2F6627C7-3D3F-4068-832D-85056FA9F4EE}" destId="{9B9C16C2-43D6-4ED0-92D7-B8D76C5A42C2}" srcOrd="0" destOrd="0" presId="urn:microsoft.com/office/officeart/2005/8/layout/architecture"/>
    <dgm:cxn modelId="{39664107-AD3E-4178-B9A4-29CE7CD715C7}" type="presParOf" srcId="{2F6627C7-3D3F-4068-832D-85056FA9F4EE}" destId="{600FF6D3-9284-4BE2-91AF-F656C3D392D1}" srcOrd="1" destOrd="0" presId="urn:microsoft.com/office/officeart/2005/8/layout/architecture"/>
    <dgm:cxn modelId="{69A64947-4322-4BA4-9C19-F51F8A92A968}" type="presParOf" srcId="{92F5F7F2-D76F-4D1B-91D6-DE3CB61F13C6}" destId="{C9D17FD7-26DE-4708-B5DF-00EE9DDAC351}" srcOrd="1" destOrd="0" presId="urn:microsoft.com/office/officeart/2005/8/layout/architecture"/>
    <dgm:cxn modelId="{02CE7AE2-A079-445B-9D8F-283320BDEF40}" type="presParOf" srcId="{92F5F7F2-D76F-4D1B-91D6-DE3CB61F13C6}" destId="{2C14DB62-21C9-4318-B551-34C21D14B951}" srcOrd="2" destOrd="0" presId="urn:microsoft.com/office/officeart/2005/8/layout/architecture"/>
    <dgm:cxn modelId="{3BE79898-2245-4783-8359-3897D789EE1A}" type="presParOf" srcId="{2C14DB62-21C9-4318-B551-34C21D14B951}" destId="{C233095F-D859-466B-9259-910BCA285247}" srcOrd="0" destOrd="0" presId="urn:microsoft.com/office/officeart/2005/8/layout/architecture"/>
    <dgm:cxn modelId="{C5DF42E6-B762-4DE9-AA2F-B7AF0017C791}" type="presParOf" srcId="{2C14DB62-21C9-4318-B551-34C21D14B951}" destId="{365E59D6-608D-4E09-8368-6AE1D3F3E549}"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1A9CD-D525-40DF-84EA-82BB04DB5D44}">
      <dsp:nvSpPr>
        <dsp:cNvPr id="0" name=""/>
        <dsp:cNvSpPr/>
      </dsp:nvSpPr>
      <dsp:spPr>
        <a:xfrm>
          <a:off x="1464" y="2897703"/>
          <a:ext cx="8245922" cy="85984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HTML5</a:t>
          </a:r>
          <a:endParaRPr lang="en-US" sz="4000" kern="1200" dirty="0"/>
        </a:p>
      </dsp:txBody>
      <dsp:txXfrm>
        <a:off x="26648" y="2922887"/>
        <a:ext cx="8195554" cy="809473"/>
      </dsp:txXfrm>
    </dsp:sp>
    <dsp:sp modelId="{C31DE520-8CB5-4689-84D0-17950786C4FA}">
      <dsp:nvSpPr>
        <dsp:cNvPr id="0" name=""/>
        <dsp:cNvSpPr/>
      </dsp:nvSpPr>
      <dsp:spPr>
        <a:xfrm>
          <a:off x="1464" y="1932190"/>
          <a:ext cx="8245922" cy="85984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Bootstrap</a:t>
          </a:r>
          <a:endParaRPr lang="en-US" sz="4000" kern="1200" dirty="0"/>
        </a:p>
      </dsp:txBody>
      <dsp:txXfrm>
        <a:off x="26648" y="1957374"/>
        <a:ext cx="8195554" cy="809473"/>
      </dsp:txXfrm>
    </dsp:sp>
    <dsp:sp modelId="{C6F783F1-0203-40C0-9D34-8239FD4500D5}">
      <dsp:nvSpPr>
        <dsp:cNvPr id="0" name=""/>
        <dsp:cNvSpPr/>
      </dsp:nvSpPr>
      <dsp:spPr>
        <a:xfrm>
          <a:off x="1464" y="966676"/>
          <a:ext cx="8245922" cy="85984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Shiny runtime</a:t>
          </a:r>
          <a:endParaRPr lang="en-US" sz="4000" kern="1200" dirty="0"/>
        </a:p>
      </dsp:txBody>
      <dsp:txXfrm>
        <a:off x="26648" y="991860"/>
        <a:ext cx="8195554" cy="809473"/>
      </dsp:txXfrm>
    </dsp:sp>
    <dsp:sp modelId="{9B9C16C2-43D6-4ED0-92D7-B8D76C5A42C2}">
      <dsp:nvSpPr>
        <dsp:cNvPr id="0" name=""/>
        <dsp:cNvSpPr/>
      </dsp:nvSpPr>
      <dsp:spPr>
        <a:xfrm>
          <a:off x="1464" y="1163"/>
          <a:ext cx="4080120" cy="859841"/>
        </a:xfrm>
        <a:prstGeom prst="roundRect">
          <a:avLst>
            <a:gd name="adj" fmla="val 10000"/>
          </a:avLst>
        </a:prstGeom>
        <a:solidFill>
          <a:schemeClr val="accent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Shiny dashboard</a:t>
          </a:r>
          <a:endParaRPr lang="en-US" sz="4000" kern="1200" dirty="0"/>
        </a:p>
      </dsp:txBody>
      <dsp:txXfrm>
        <a:off x="26648" y="26347"/>
        <a:ext cx="4029752" cy="809473"/>
      </dsp:txXfrm>
    </dsp:sp>
    <dsp:sp modelId="{C233095F-D859-466B-9259-910BCA285247}">
      <dsp:nvSpPr>
        <dsp:cNvPr id="0" name=""/>
        <dsp:cNvSpPr/>
      </dsp:nvSpPr>
      <dsp:spPr>
        <a:xfrm>
          <a:off x="4167266" y="1163"/>
          <a:ext cx="4080120" cy="859841"/>
        </a:xfrm>
        <a:prstGeom prst="roundRect">
          <a:avLst>
            <a:gd name="adj" fmla="val 10000"/>
          </a:avLst>
        </a:prstGeom>
        <a:solidFill>
          <a:srgbClr val="FFC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Flex Dashboard</a:t>
          </a:r>
          <a:endParaRPr lang="en-US" sz="4000" kern="1200" dirty="0"/>
        </a:p>
      </dsp:txBody>
      <dsp:txXfrm>
        <a:off x="4192450" y="26347"/>
        <a:ext cx="4029752" cy="809473"/>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10/4/2018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10/4/2018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10/4/2018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10/4/2018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hyperlink" Target="https://plot.ly/r/#contr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Ido56dwDTg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hiny.rstudio.com/gallery/basic-datatabl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lot.ly/r/plotlyproxy/" TargetMode="External"/><Relationship Id="rId2" Type="http://schemas.openxmlformats.org/officeDocument/2006/relationships/hyperlink" Target="https://www.rdocumentation.org/packages/leaflet/versions/2.0.2/topics/leafletProx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shiny</a:t>
            </a:r>
            <a:endParaRPr lang="en-US" dirty="0"/>
          </a:p>
        </p:txBody>
      </p:sp>
      <p:sp>
        <p:nvSpPr>
          <p:cNvPr id="3" name="Subtitle 2"/>
          <p:cNvSpPr>
            <a:spLocks noGrp="1"/>
          </p:cNvSpPr>
          <p:nvPr>
            <p:ph type="subTitle" idx="1"/>
          </p:nvPr>
        </p:nvSpPr>
        <p:spPr/>
        <p:txBody>
          <a:bodyPr/>
          <a:lstStyle/>
          <a:p>
            <a:r>
              <a:rPr lang="en-US" dirty="0" smtClean="0"/>
              <a:t>Amit Arora</a:t>
            </a:r>
            <a:endParaRPr lang="en-US" dirty="0"/>
          </a:p>
        </p:txBody>
      </p:sp>
    </p:spTree>
    <p:extLst>
      <p:ext uri="{BB962C8B-B14F-4D97-AF65-F5344CB8AC3E}">
        <p14:creationId xmlns:p14="http://schemas.microsoft.com/office/powerpoint/2010/main" val="2067396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shiny (or something like that)</a:t>
            </a:r>
            <a:endParaRPr lang="en-US" dirty="0"/>
          </a:p>
        </p:txBody>
      </p:sp>
      <p:pic>
        <p:nvPicPr>
          <p:cNvPr id="4" name="Content Placeholder 3"/>
          <p:cNvPicPr>
            <a:picLocks noGrp="1" noChangeAspect="1"/>
          </p:cNvPicPr>
          <p:nvPr>
            <p:ph idx="1"/>
          </p:nvPr>
        </p:nvPicPr>
        <p:blipFill>
          <a:blip r:embed="rId2"/>
          <a:stretch>
            <a:fillRect/>
          </a:stretch>
        </p:blipFill>
        <p:spPr>
          <a:xfrm>
            <a:off x="676138" y="2661796"/>
            <a:ext cx="2225904" cy="2193456"/>
          </a:xfrm>
          <a:prstGeom prst="rect">
            <a:avLst/>
          </a:prstGeom>
        </p:spPr>
      </p:pic>
      <p:pic>
        <p:nvPicPr>
          <p:cNvPr id="6" name="Picture 5"/>
          <p:cNvPicPr>
            <a:picLocks noChangeAspect="1"/>
          </p:cNvPicPr>
          <p:nvPr/>
        </p:nvPicPr>
        <p:blipFill>
          <a:blip r:embed="rId3"/>
          <a:stretch>
            <a:fillRect/>
          </a:stretch>
        </p:blipFill>
        <p:spPr>
          <a:xfrm>
            <a:off x="3930740" y="2661796"/>
            <a:ext cx="2561824" cy="2441158"/>
          </a:xfrm>
          <a:prstGeom prst="rect">
            <a:avLst/>
          </a:prstGeom>
        </p:spPr>
      </p:pic>
      <p:pic>
        <p:nvPicPr>
          <p:cNvPr id="7" name="Picture 6"/>
          <p:cNvPicPr>
            <a:picLocks noChangeAspect="1"/>
          </p:cNvPicPr>
          <p:nvPr/>
        </p:nvPicPr>
        <p:blipFill>
          <a:blip r:embed="rId4"/>
          <a:stretch>
            <a:fillRect/>
          </a:stretch>
        </p:blipFill>
        <p:spPr>
          <a:xfrm>
            <a:off x="7521262" y="2661796"/>
            <a:ext cx="4387024" cy="2466497"/>
          </a:xfrm>
          <a:prstGeom prst="rect">
            <a:avLst/>
          </a:prstGeom>
        </p:spPr>
      </p:pic>
      <p:sp>
        <p:nvSpPr>
          <p:cNvPr id="8" name="TextBox 7"/>
          <p:cNvSpPr txBox="1"/>
          <p:nvPr/>
        </p:nvSpPr>
        <p:spPr>
          <a:xfrm>
            <a:off x="901521" y="5344732"/>
            <a:ext cx="1532586" cy="369332"/>
          </a:xfrm>
          <a:prstGeom prst="rect">
            <a:avLst/>
          </a:prstGeom>
          <a:noFill/>
        </p:spPr>
        <p:txBody>
          <a:bodyPr wrap="square" rtlCol="0">
            <a:spAutoFit/>
          </a:bodyPr>
          <a:lstStyle/>
          <a:p>
            <a:r>
              <a:rPr lang="en-US" dirty="0" smtClean="0"/>
              <a:t>Simple Plot</a:t>
            </a:r>
            <a:endParaRPr lang="en-US" dirty="0"/>
          </a:p>
        </p:txBody>
      </p:sp>
      <p:sp>
        <p:nvSpPr>
          <p:cNvPr id="9" name="TextBox 8"/>
          <p:cNvSpPr txBox="1"/>
          <p:nvPr/>
        </p:nvSpPr>
        <p:spPr>
          <a:xfrm>
            <a:off x="4351578" y="5349093"/>
            <a:ext cx="1532586" cy="369332"/>
          </a:xfrm>
          <a:prstGeom prst="rect">
            <a:avLst/>
          </a:prstGeom>
          <a:noFill/>
        </p:spPr>
        <p:txBody>
          <a:bodyPr wrap="square" rtlCol="0">
            <a:spAutoFit/>
          </a:bodyPr>
          <a:lstStyle/>
          <a:p>
            <a:r>
              <a:rPr lang="en-US" dirty="0" smtClean="0"/>
              <a:t>Infographic</a:t>
            </a:r>
            <a:endParaRPr lang="en-US" dirty="0"/>
          </a:p>
        </p:txBody>
      </p:sp>
      <p:sp>
        <p:nvSpPr>
          <p:cNvPr id="10" name="TextBox 9"/>
          <p:cNvSpPr txBox="1"/>
          <p:nvPr/>
        </p:nvSpPr>
        <p:spPr>
          <a:xfrm>
            <a:off x="8448541" y="5387730"/>
            <a:ext cx="2295659" cy="369332"/>
          </a:xfrm>
          <a:prstGeom prst="rect">
            <a:avLst/>
          </a:prstGeom>
          <a:noFill/>
        </p:spPr>
        <p:txBody>
          <a:bodyPr wrap="square" rtlCol="0">
            <a:spAutoFit/>
          </a:bodyPr>
          <a:lstStyle/>
          <a:p>
            <a:r>
              <a:rPr lang="en-US" dirty="0" smtClean="0"/>
              <a:t>Interactive Dashboard</a:t>
            </a:r>
            <a:endParaRPr lang="en-US" dirty="0"/>
          </a:p>
        </p:txBody>
      </p:sp>
      <p:sp>
        <p:nvSpPr>
          <p:cNvPr id="13" name="Rounded Rectangle 12"/>
          <p:cNvSpPr/>
          <p:nvPr/>
        </p:nvSpPr>
        <p:spPr>
          <a:xfrm>
            <a:off x="7521262" y="5870825"/>
            <a:ext cx="4108361" cy="7489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 only do we want interactivity, we want coordinated interactivity!!!</a:t>
            </a:r>
            <a:endParaRPr lang="en-US" dirty="0"/>
          </a:p>
        </p:txBody>
      </p:sp>
    </p:spTree>
    <p:extLst>
      <p:ext uri="{BB962C8B-B14F-4D97-AF65-F5344CB8AC3E}">
        <p14:creationId xmlns:p14="http://schemas.microsoft.com/office/powerpoint/2010/main" val="202377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we do have interactive plots…</a:t>
            </a:r>
            <a:endParaRPr lang="en-US" dirty="0"/>
          </a:p>
        </p:txBody>
      </p:sp>
      <p:sp>
        <p:nvSpPr>
          <p:cNvPr id="3" name="Content Placeholder 2"/>
          <p:cNvSpPr>
            <a:spLocks noGrp="1"/>
          </p:cNvSpPr>
          <p:nvPr>
            <p:ph idx="1"/>
          </p:nvPr>
        </p:nvSpPr>
        <p:spPr>
          <a:xfrm>
            <a:off x="788949" y="2314327"/>
            <a:ext cx="9720073" cy="4023360"/>
          </a:xfrm>
        </p:spPr>
        <p:txBody>
          <a:bodyPr>
            <a:normAutofit fontScale="92500"/>
          </a:bodyPr>
          <a:lstStyle/>
          <a:p>
            <a:r>
              <a:rPr lang="en-US" dirty="0" smtClean="0"/>
              <a:t>Is it possible to make something that allows as much use interaction but does not require shiny?</a:t>
            </a:r>
          </a:p>
          <a:p>
            <a:r>
              <a:rPr lang="en-US" dirty="0" smtClean="0"/>
              <a:t>For example what if a charting library which is anyway </a:t>
            </a:r>
            <a:r>
              <a:rPr lang="en-US" dirty="0" err="1" smtClean="0"/>
              <a:t>Javascript</a:t>
            </a:r>
            <a:r>
              <a:rPr lang="en-US" dirty="0" smtClean="0"/>
              <a:t> based (all of them are) can use some more </a:t>
            </a:r>
            <a:r>
              <a:rPr lang="en-US" dirty="0" err="1" smtClean="0"/>
              <a:t>Javascript</a:t>
            </a:r>
            <a:r>
              <a:rPr lang="en-US" dirty="0" smtClean="0"/>
              <a:t> to provide common UI features like buttons and sliders.</a:t>
            </a:r>
          </a:p>
          <a:p>
            <a:r>
              <a:rPr lang="en-US" dirty="0" smtClean="0"/>
              <a:t>Answer is, it depends. For simple applications it is possible and it is probably the right choice there, but for anything as feature rich as typically shiny apps are, this wont work.</a:t>
            </a:r>
          </a:p>
          <a:p>
            <a:pPr lvl="1"/>
            <a:r>
              <a:rPr lang="en-US" dirty="0" smtClean="0"/>
              <a:t>Plotly provides </a:t>
            </a:r>
            <a:r>
              <a:rPr lang="en-US" dirty="0"/>
              <a:t>custom controls </a:t>
            </a:r>
            <a:r>
              <a:rPr lang="en-US" dirty="0">
                <a:hlinkClick r:id="rId2"/>
              </a:rPr>
              <a:t>https://plot.ly/r/#</a:t>
            </a:r>
            <a:r>
              <a:rPr lang="en-US" dirty="0" smtClean="0">
                <a:hlinkClick r:id="rId2"/>
              </a:rPr>
              <a:t>controls</a:t>
            </a:r>
            <a:r>
              <a:rPr lang="en-US" dirty="0" smtClean="0"/>
              <a:t>, along with </a:t>
            </a:r>
            <a:r>
              <a:rPr lang="en-US" dirty="0" err="1" smtClean="0"/>
              <a:t>htmlwidgets</a:t>
            </a:r>
            <a:r>
              <a:rPr lang="en-US" dirty="0" smtClean="0"/>
              <a:t> and crosstalk we could make simple apps. Advantage is that these are completely client side which makes them faster. The output is an html file so you could email it, host it on a web server, but it does not require an R environment to live.</a:t>
            </a:r>
          </a:p>
          <a:p>
            <a:pPr lvl="1"/>
            <a:r>
              <a:rPr lang="en-US" dirty="0" smtClean="0"/>
              <a:t>Shiny on the other hand addresses coordination between individual plots by allowing the programmer to define those interactions in R code.</a:t>
            </a:r>
          </a:p>
          <a:p>
            <a:pPr lvl="1"/>
            <a:r>
              <a:rPr lang="en-US" dirty="0" smtClean="0"/>
              <a:t>What happens if the application needs to actually to download data from a data source (web server, database), what happens if the data needs to be periodically refreshed? We do need Shiny there.</a:t>
            </a:r>
            <a:endParaRPr lang="en-US" dirty="0"/>
          </a:p>
        </p:txBody>
      </p:sp>
    </p:spTree>
    <p:extLst>
      <p:ext uri="{BB962C8B-B14F-4D97-AF65-F5344CB8AC3E}">
        <p14:creationId xmlns:p14="http://schemas.microsoft.com/office/powerpoint/2010/main" val="2838537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towards shiny…</a:t>
            </a:r>
            <a:endParaRPr lang="en-US" dirty="0"/>
          </a:p>
        </p:txBody>
      </p:sp>
      <p:sp>
        <p:nvSpPr>
          <p:cNvPr id="3" name="Content Placeholder 2"/>
          <p:cNvSpPr>
            <a:spLocks noGrp="1"/>
          </p:cNvSpPr>
          <p:nvPr>
            <p:ph idx="1"/>
          </p:nvPr>
        </p:nvSpPr>
        <p:spPr>
          <a:xfrm>
            <a:off x="788949" y="2314327"/>
            <a:ext cx="9720073" cy="4023360"/>
          </a:xfrm>
        </p:spPr>
        <p:txBody>
          <a:bodyPr>
            <a:normAutofit/>
          </a:bodyPr>
          <a:lstStyle/>
          <a:p>
            <a:endParaRPr lang="en-US" dirty="0"/>
          </a:p>
        </p:txBody>
      </p:sp>
      <p:sp>
        <p:nvSpPr>
          <p:cNvPr id="4" name="Rounded Rectangle 3"/>
          <p:cNvSpPr/>
          <p:nvPr/>
        </p:nvSpPr>
        <p:spPr>
          <a:xfrm>
            <a:off x="1965627" y="2314327"/>
            <a:ext cx="7366716" cy="1433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Lets just say Shiny is an R package that allows us to build dashboards from super simple to super advanced with complex user interactions without having to know any </a:t>
            </a:r>
            <a:r>
              <a:rPr lang="en-US" dirty="0" err="1" smtClean="0"/>
              <a:t>javascript</a:t>
            </a:r>
            <a:r>
              <a:rPr lang="en-US" dirty="0" smtClean="0"/>
              <a:t>, </a:t>
            </a:r>
            <a:r>
              <a:rPr lang="en-US" dirty="0" err="1" smtClean="0"/>
              <a:t>css</a:t>
            </a:r>
            <a:r>
              <a:rPr lang="en-US" dirty="0" smtClean="0"/>
              <a:t> or html*</a:t>
            </a:r>
            <a:endParaRPr lang="en-US" dirty="0"/>
          </a:p>
        </p:txBody>
      </p:sp>
      <p:sp>
        <p:nvSpPr>
          <p:cNvPr id="5" name="Rounded Rectangle 4"/>
          <p:cNvSpPr/>
          <p:nvPr/>
        </p:nvSpPr>
        <p:spPr>
          <a:xfrm>
            <a:off x="1965627" y="4179617"/>
            <a:ext cx="7366716" cy="1433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Follows a client (UI) server model where UI defines the user interface elements and server defines the backend server code except that both UI and Server code is just regular R code. </a:t>
            </a:r>
            <a:endParaRPr lang="en-US" dirty="0"/>
          </a:p>
        </p:txBody>
      </p:sp>
    </p:spTree>
    <p:extLst>
      <p:ext uri="{BB962C8B-B14F-4D97-AF65-F5344CB8AC3E}">
        <p14:creationId xmlns:p14="http://schemas.microsoft.com/office/powerpoint/2010/main" val="1767535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Shiny dashboards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6636401"/>
              </p:ext>
            </p:extLst>
          </p:nvPr>
        </p:nvGraphicFramePr>
        <p:xfrm>
          <a:off x="1759738" y="2448008"/>
          <a:ext cx="8248851" cy="3758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0008589" y="2448008"/>
            <a:ext cx="1712685" cy="738664"/>
          </a:xfrm>
          <a:prstGeom prst="rect">
            <a:avLst/>
          </a:prstGeom>
          <a:noFill/>
        </p:spPr>
        <p:txBody>
          <a:bodyPr wrap="square" rtlCol="0">
            <a:spAutoFit/>
          </a:bodyPr>
          <a:lstStyle/>
          <a:p>
            <a:r>
              <a:rPr lang="en-US" sz="1400" dirty="0" smtClean="0"/>
              <a:t>Very little HTML </a:t>
            </a:r>
            <a:r>
              <a:rPr lang="en-US" sz="1400" dirty="0" smtClean="0"/>
              <a:t>awareness required (Uses </a:t>
            </a:r>
            <a:r>
              <a:rPr lang="en-US" sz="1400" dirty="0" smtClean="0"/>
              <a:t>R Markdown)</a:t>
            </a:r>
            <a:endParaRPr lang="en-US" sz="1400" dirty="0"/>
          </a:p>
        </p:txBody>
      </p:sp>
      <p:sp>
        <p:nvSpPr>
          <p:cNvPr id="7" name="TextBox 6"/>
          <p:cNvSpPr txBox="1"/>
          <p:nvPr/>
        </p:nvSpPr>
        <p:spPr>
          <a:xfrm>
            <a:off x="683161" y="2448008"/>
            <a:ext cx="1712685" cy="738664"/>
          </a:xfrm>
          <a:prstGeom prst="rect">
            <a:avLst/>
          </a:prstGeom>
          <a:noFill/>
        </p:spPr>
        <p:txBody>
          <a:bodyPr wrap="square" rtlCol="0">
            <a:spAutoFit/>
          </a:bodyPr>
          <a:lstStyle/>
          <a:p>
            <a:r>
              <a:rPr lang="en-US" sz="1400" dirty="0" smtClean="0"/>
              <a:t>HTML </a:t>
            </a:r>
            <a:endParaRPr lang="en-US" sz="1400" dirty="0" smtClean="0"/>
          </a:p>
          <a:p>
            <a:r>
              <a:rPr lang="en-US" sz="1400" dirty="0" smtClean="0"/>
              <a:t>Awareness </a:t>
            </a:r>
          </a:p>
          <a:p>
            <a:r>
              <a:rPr lang="en-US" sz="1400" dirty="0" smtClean="0"/>
              <a:t>required</a:t>
            </a:r>
            <a:endParaRPr lang="en-US" sz="1400" dirty="0"/>
          </a:p>
        </p:txBody>
      </p:sp>
    </p:spTree>
    <p:extLst>
      <p:ext uri="{BB962C8B-B14F-4D97-AF65-F5344CB8AC3E}">
        <p14:creationId xmlns:p14="http://schemas.microsoft.com/office/powerpoint/2010/main" val="498668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Absolutely must watch videos</a:t>
            </a:r>
            <a:endParaRPr lang="en-US" dirty="0"/>
          </a:p>
        </p:txBody>
      </p:sp>
      <p:pic>
        <p:nvPicPr>
          <p:cNvPr id="6" name="Ido56dwDTg8"/>
          <p:cNvPicPr>
            <a:picLocks noGrp="1" noRot="1" noChangeAspect="1"/>
          </p:cNvPicPr>
          <p:nvPr>
            <p:ph idx="1"/>
            <a:videoFile r:link="rId1"/>
          </p:nvPr>
        </p:nvPicPr>
        <p:blipFill>
          <a:blip r:embed="rId3"/>
          <a:stretch>
            <a:fillRect/>
          </a:stretch>
        </p:blipFill>
        <p:spPr>
          <a:xfrm>
            <a:off x="1024128" y="2225877"/>
            <a:ext cx="4572000" cy="2571750"/>
          </a:xfrm>
          <a:prstGeom prst="rect">
            <a:avLst/>
          </a:prstGeom>
        </p:spPr>
      </p:pic>
      <p:sp>
        <p:nvSpPr>
          <p:cNvPr id="8" name="Rectangle 7"/>
          <p:cNvSpPr/>
          <p:nvPr/>
        </p:nvSpPr>
        <p:spPr>
          <a:xfrm>
            <a:off x="5791200" y="2225877"/>
            <a:ext cx="6096000" cy="646331"/>
          </a:xfrm>
          <a:prstGeom prst="rect">
            <a:avLst/>
          </a:prstGeom>
        </p:spPr>
        <p:txBody>
          <a:bodyPr>
            <a:spAutoFit/>
          </a:bodyPr>
          <a:lstStyle/>
          <a:p>
            <a:r>
              <a:rPr lang="en-US" dirty="0"/>
              <a:t>https://www.rstudio.com/resources/videos/linking-html-widgets-with-crosstalk/</a:t>
            </a:r>
          </a:p>
        </p:txBody>
      </p:sp>
      <p:sp>
        <p:nvSpPr>
          <p:cNvPr id="9" name="TextBox 8"/>
          <p:cNvSpPr txBox="1"/>
          <p:nvPr/>
        </p:nvSpPr>
        <p:spPr>
          <a:xfrm>
            <a:off x="1024128" y="5164428"/>
            <a:ext cx="2813776" cy="646331"/>
          </a:xfrm>
          <a:prstGeom prst="rect">
            <a:avLst/>
          </a:prstGeom>
          <a:noFill/>
        </p:spPr>
        <p:txBody>
          <a:bodyPr wrap="square" rtlCol="0">
            <a:spAutoFit/>
          </a:bodyPr>
          <a:lstStyle/>
          <a:p>
            <a:r>
              <a:rPr lang="en-US" dirty="0" smtClean="0"/>
              <a:t>Introduction to Shiny from the person who designed it</a:t>
            </a:r>
            <a:endParaRPr lang="en-US" dirty="0"/>
          </a:p>
        </p:txBody>
      </p:sp>
    </p:spTree>
    <p:extLst>
      <p:ext uri="{BB962C8B-B14F-4D97-AF65-F5344CB8AC3E}">
        <p14:creationId xmlns:p14="http://schemas.microsoft.com/office/powerpoint/2010/main" val="3898942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code</a:t>
            </a:r>
            <a:endParaRPr lang="en-US" dirty="0"/>
          </a:p>
        </p:txBody>
      </p:sp>
      <p:sp>
        <p:nvSpPr>
          <p:cNvPr id="3" name="Content Placeholder 2"/>
          <p:cNvSpPr>
            <a:spLocks noGrp="1"/>
          </p:cNvSpPr>
          <p:nvPr>
            <p:ph idx="1"/>
          </p:nvPr>
        </p:nvSpPr>
        <p:spPr>
          <a:xfrm>
            <a:off x="1024127" y="1953202"/>
            <a:ext cx="9720073" cy="4023360"/>
          </a:xfrm>
        </p:spPr>
        <p:txBody>
          <a:bodyPr/>
          <a:lstStyle/>
          <a:p>
            <a:r>
              <a:rPr lang="en-US" dirty="0" smtClean="0"/>
              <a:t>We will do a simple Shiny code demo first and then a </a:t>
            </a:r>
            <a:r>
              <a:rPr lang="en-US" dirty="0" err="1" smtClean="0"/>
              <a:t>Flexdashboard</a:t>
            </a:r>
            <a:r>
              <a:rPr lang="en-US" dirty="0" smtClean="0"/>
              <a:t> demo.</a:t>
            </a:r>
          </a:p>
          <a:p>
            <a:r>
              <a:rPr lang="en-US" dirty="0" smtClean="0"/>
              <a:t>Combine </a:t>
            </a:r>
            <a:r>
              <a:rPr lang="en-US" dirty="0" err="1" smtClean="0"/>
              <a:t>flexdashboard</a:t>
            </a:r>
            <a:r>
              <a:rPr lang="en-US" dirty="0" smtClean="0"/>
              <a:t> and Shiny.</a:t>
            </a:r>
            <a:endParaRPr lang="en-US" dirty="0"/>
          </a:p>
        </p:txBody>
      </p:sp>
    </p:spTree>
    <p:extLst>
      <p:ext uri="{BB962C8B-B14F-4D97-AF65-F5344CB8AC3E}">
        <p14:creationId xmlns:p14="http://schemas.microsoft.com/office/powerpoint/2010/main" val="1241480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we will need for making anything of practical use…</a:t>
            </a:r>
            <a:endParaRPr lang="en-US" dirty="0"/>
          </a:p>
        </p:txBody>
      </p:sp>
      <p:sp>
        <p:nvSpPr>
          <p:cNvPr id="3" name="Content Placeholder 2"/>
          <p:cNvSpPr>
            <a:spLocks noGrp="1"/>
          </p:cNvSpPr>
          <p:nvPr>
            <p:ph idx="1"/>
          </p:nvPr>
        </p:nvSpPr>
        <p:spPr>
          <a:xfrm>
            <a:off x="1024127" y="1953202"/>
            <a:ext cx="9720073" cy="4023360"/>
          </a:xfrm>
        </p:spPr>
        <p:txBody>
          <a:bodyPr/>
          <a:lstStyle/>
          <a:p>
            <a:pPr marL="0" indent="0">
              <a:buNone/>
            </a:pPr>
            <a:r>
              <a:rPr lang="en-US" dirty="0" smtClean="0"/>
              <a:t>Some packages that we almost always would use in a Shiny dashboard</a:t>
            </a:r>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06360401"/>
              </p:ext>
            </p:extLst>
          </p:nvPr>
        </p:nvGraphicFramePr>
        <p:xfrm>
          <a:off x="1135647" y="2837224"/>
          <a:ext cx="8778375" cy="3576320"/>
        </p:xfrm>
        <a:graphic>
          <a:graphicData uri="http://schemas.openxmlformats.org/drawingml/2006/table">
            <a:tbl>
              <a:tblPr firstRow="1" bandRow="1">
                <a:tableStyleId>{5C22544A-7EE6-4342-B048-85BDC9FD1C3A}</a:tableStyleId>
              </a:tblPr>
              <a:tblGrid>
                <a:gridCol w="2926125"/>
                <a:gridCol w="2926125"/>
                <a:gridCol w="2926125"/>
              </a:tblGrid>
              <a:tr h="370840">
                <a:tc>
                  <a:txBody>
                    <a:bodyPr/>
                    <a:lstStyle/>
                    <a:p>
                      <a:r>
                        <a:rPr lang="en-US" dirty="0" smtClean="0"/>
                        <a:t>Package</a:t>
                      </a:r>
                      <a:endParaRPr lang="en-US" dirty="0"/>
                    </a:p>
                  </a:txBody>
                  <a:tcPr/>
                </a:tc>
                <a:tc>
                  <a:txBody>
                    <a:bodyPr/>
                    <a:lstStyle/>
                    <a:p>
                      <a:r>
                        <a:rPr lang="en-US" dirty="0" smtClean="0"/>
                        <a:t>Purpose</a:t>
                      </a:r>
                      <a:endParaRPr lang="en-US" dirty="0"/>
                    </a:p>
                  </a:txBody>
                  <a:tcPr/>
                </a:tc>
                <a:tc>
                  <a:txBody>
                    <a:bodyPr/>
                    <a:lstStyle/>
                    <a:p>
                      <a:r>
                        <a:rPr lang="en-US" dirty="0" smtClean="0"/>
                        <a:t>Functions</a:t>
                      </a:r>
                      <a:endParaRPr lang="en-US" dirty="0"/>
                    </a:p>
                  </a:txBody>
                  <a:tcPr/>
                </a:tc>
              </a:tr>
              <a:tr h="370840">
                <a:tc>
                  <a:txBody>
                    <a:bodyPr/>
                    <a:lstStyle/>
                    <a:p>
                      <a:r>
                        <a:rPr lang="en-US" dirty="0" err="1" smtClean="0"/>
                        <a:t>ggplot</a:t>
                      </a:r>
                      <a:endParaRPr lang="en-US" dirty="0"/>
                    </a:p>
                  </a:txBody>
                  <a:tcPr/>
                </a:tc>
                <a:tc>
                  <a:txBody>
                    <a:bodyPr/>
                    <a:lstStyle/>
                    <a:p>
                      <a:r>
                        <a:rPr lang="en-US" dirty="0" smtClean="0"/>
                        <a:t>General purpose charting library (non-interactive)</a:t>
                      </a:r>
                      <a:endParaRPr lang="en-US" dirty="0"/>
                    </a:p>
                  </a:txBody>
                  <a:tcPr/>
                </a:tc>
                <a:tc>
                  <a:txBody>
                    <a:bodyPr/>
                    <a:lstStyle/>
                    <a:p>
                      <a:r>
                        <a:rPr lang="en-US" dirty="0" err="1" smtClean="0"/>
                        <a:t>plotOutput</a:t>
                      </a:r>
                      <a:r>
                        <a:rPr lang="en-US" dirty="0" smtClean="0"/>
                        <a:t>, </a:t>
                      </a:r>
                      <a:r>
                        <a:rPr lang="en-US" dirty="0" err="1" smtClean="0"/>
                        <a:t>renderPlot</a:t>
                      </a:r>
                      <a:endParaRPr lang="en-US" dirty="0"/>
                    </a:p>
                  </a:txBody>
                  <a:tcPr/>
                </a:tc>
              </a:tr>
              <a:tr h="370840">
                <a:tc>
                  <a:txBody>
                    <a:bodyPr/>
                    <a:lstStyle/>
                    <a:p>
                      <a:r>
                        <a:rPr lang="en-US" dirty="0" smtClean="0"/>
                        <a:t>Plotly</a:t>
                      </a:r>
                      <a:endParaRPr lang="en-US" dirty="0"/>
                    </a:p>
                  </a:txBody>
                  <a:tcPr/>
                </a:tc>
                <a:tc>
                  <a:txBody>
                    <a:bodyPr/>
                    <a:lstStyle/>
                    <a:p>
                      <a:r>
                        <a:rPr lang="en-US" dirty="0" smtClean="0"/>
                        <a:t>General purpose charting library</a:t>
                      </a:r>
                      <a:endParaRPr lang="en-US" dirty="0"/>
                    </a:p>
                  </a:txBody>
                  <a:tcPr/>
                </a:tc>
                <a:tc>
                  <a:txBody>
                    <a:bodyPr/>
                    <a:lstStyle/>
                    <a:p>
                      <a:r>
                        <a:rPr lang="en-US" dirty="0" err="1" smtClean="0"/>
                        <a:t>plotlyOutput</a:t>
                      </a:r>
                      <a:r>
                        <a:rPr lang="en-US" dirty="0" smtClean="0"/>
                        <a:t>, </a:t>
                      </a:r>
                      <a:r>
                        <a:rPr lang="en-US" dirty="0" err="1" smtClean="0"/>
                        <a:t>renderPlotly</a:t>
                      </a:r>
                      <a:endParaRPr lang="en-US" dirty="0"/>
                    </a:p>
                  </a:txBody>
                  <a:tcPr/>
                </a:tc>
              </a:tr>
              <a:tr h="370840">
                <a:tc>
                  <a:txBody>
                    <a:bodyPr/>
                    <a:lstStyle/>
                    <a:p>
                      <a:r>
                        <a:rPr lang="en-US" dirty="0" err="1" smtClean="0"/>
                        <a:t>Highcharts</a:t>
                      </a:r>
                      <a:endParaRPr lang="en-US" dirty="0"/>
                    </a:p>
                  </a:txBody>
                  <a:tcPr/>
                </a:tc>
                <a:tc>
                  <a:txBody>
                    <a:bodyPr/>
                    <a:lstStyle/>
                    <a:p>
                      <a:r>
                        <a:rPr lang="en-US" dirty="0" smtClean="0"/>
                        <a:t>General purpose charting library</a:t>
                      </a:r>
                      <a:endParaRPr lang="en-US" dirty="0"/>
                    </a:p>
                  </a:txBody>
                  <a:tcPr/>
                </a:tc>
                <a:tc>
                  <a:txBody>
                    <a:bodyPr/>
                    <a:lstStyle/>
                    <a:p>
                      <a:r>
                        <a:rPr lang="en-US" sz="1800" b="0" i="0" kern="1200" dirty="0" err="1" smtClean="0">
                          <a:solidFill>
                            <a:schemeClr val="dk1"/>
                          </a:solidFill>
                          <a:effectLst/>
                          <a:latin typeface="+mn-lt"/>
                          <a:ea typeface="+mn-ea"/>
                          <a:cs typeface="+mn-cs"/>
                        </a:rPr>
                        <a:t>highchartOutput</a:t>
                      </a:r>
                      <a:r>
                        <a:rPr lang="en-US" dirty="0" smtClean="0"/>
                        <a:t>, </a:t>
                      </a:r>
                      <a:r>
                        <a:rPr lang="en-US" dirty="0" err="1" smtClean="0"/>
                        <a:t>renderHighchart</a:t>
                      </a:r>
                      <a:endParaRPr lang="en-US" dirty="0" smtClean="0"/>
                    </a:p>
                    <a:p>
                      <a:r>
                        <a:rPr lang="en-US" sz="900" dirty="0" smtClean="0"/>
                        <a:t>https://github.com/rstudio/shiny-examples/tree/master/118-highcharter-births</a:t>
                      </a:r>
                      <a:endParaRPr lang="en-US" sz="900" dirty="0"/>
                    </a:p>
                  </a:txBody>
                  <a:tcPr/>
                </a:tc>
              </a:tr>
              <a:tr h="370840">
                <a:tc>
                  <a:txBody>
                    <a:bodyPr/>
                    <a:lstStyle/>
                    <a:p>
                      <a:r>
                        <a:rPr lang="en-US" dirty="0" smtClean="0"/>
                        <a:t>Data Table (DT)</a:t>
                      </a:r>
                      <a:endParaRPr lang="en-US" dirty="0"/>
                    </a:p>
                  </a:txBody>
                  <a:tcPr/>
                </a:tc>
                <a:tc>
                  <a:txBody>
                    <a:bodyPr/>
                    <a:lstStyle/>
                    <a:p>
                      <a:r>
                        <a:rPr lang="en-US" dirty="0" smtClean="0"/>
                        <a:t>Display nicely formatted, searchable, interactive tables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renderDT</a:t>
                      </a:r>
                      <a:r>
                        <a:rPr lang="en-US" dirty="0" smtClean="0"/>
                        <a:t>, </a:t>
                      </a:r>
                      <a:r>
                        <a:rPr lang="en-US" dirty="0" err="1" smtClean="0"/>
                        <a:t>DTOutput</a:t>
                      </a:r>
                      <a:endParaRPr lang="en-US" dirty="0" smtClean="0"/>
                    </a:p>
                    <a:p>
                      <a:r>
                        <a:rPr lang="en-US" sz="900" kern="1200" dirty="0" smtClean="0">
                          <a:solidFill>
                            <a:schemeClr val="dk1"/>
                          </a:solidFill>
                          <a:latin typeface="+mn-lt"/>
                          <a:ea typeface="+mn-ea"/>
                          <a:cs typeface="+mn-cs"/>
                          <a:hlinkClick r:id="rId2"/>
                        </a:rPr>
                        <a:t>https://shiny.rstudio.com/gallery/basic-datatable.html</a:t>
                      </a:r>
                      <a:endParaRPr lang="en-US" sz="900" kern="1200" dirty="0">
                        <a:solidFill>
                          <a:schemeClr val="dk1"/>
                        </a:solidFill>
                        <a:latin typeface="+mn-lt"/>
                        <a:ea typeface="+mn-ea"/>
                        <a:cs typeface="+mn-cs"/>
                      </a:endParaRPr>
                    </a:p>
                  </a:txBody>
                  <a:tcPr/>
                </a:tc>
              </a:tr>
              <a:tr h="370840">
                <a:tc>
                  <a:txBody>
                    <a:bodyPr/>
                    <a:lstStyle/>
                    <a:p>
                      <a:r>
                        <a:rPr lang="en-US" dirty="0" err="1" smtClean="0"/>
                        <a:t>Dygraphs</a:t>
                      </a:r>
                      <a:r>
                        <a:rPr lang="en-US" dirty="0" smtClean="0"/>
                        <a:t>,</a:t>
                      </a:r>
                      <a:r>
                        <a:rPr lang="en-US" baseline="0" dirty="0" smtClean="0"/>
                        <a:t> sunburst</a:t>
                      </a:r>
                      <a:endParaRPr lang="en-US" dirty="0"/>
                    </a:p>
                  </a:txBody>
                  <a:tcPr/>
                </a:tc>
                <a:tc>
                  <a:txBody>
                    <a:bodyPr/>
                    <a:lstStyle/>
                    <a:p>
                      <a:r>
                        <a:rPr lang="en-US" dirty="0" err="1" smtClean="0"/>
                        <a:t>Timeseries</a:t>
                      </a:r>
                      <a:endParaRPr lang="en-US" dirty="0"/>
                    </a:p>
                  </a:txBody>
                  <a:tcPr/>
                </a:tc>
                <a:tc>
                  <a:txBody>
                    <a:bodyPr/>
                    <a:lstStyle/>
                    <a:p>
                      <a:r>
                        <a:rPr lang="en-US" sz="900" kern="1200" dirty="0" err="1" smtClean="0">
                          <a:solidFill>
                            <a:schemeClr val="dk1"/>
                          </a:solidFill>
                          <a:latin typeface="+mn-lt"/>
                          <a:ea typeface="+mn-ea"/>
                          <a:cs typeface="+mn-cs"/>
                        </a:rPr>
                        <a:t>renderDygraph</a:t>
                      </a:r>
                      <a:r>
                        <a:rPr lang="en-US" sz="900" kern="1200" dirty="0" smtClean="0">
                          <a:solidFill>
                            <a:schemeClr val="dk1"/>
                          </a:solidFill>
                          <a:latin typeface="+mn-lt"/>
                          <a:ea typeface="+mn-ea"/>
                          <a:cs typeface="+mn-cs"/>
                        </a:rPr>
                        <a:t>, </a:t>
                      </a:r>
                      <a:r>
                        <a:rPr lang="en-US" sz="900" kern="1200" dirty="0" err="1" smtClean="0">
                          <a:solidFill>
                            <a:schemeClr val="dk1"/>
                          </a:solidFill>
                          <a:latin typeface="+mn-lt"/>
                          <a:ea typeface="+mn-ea"/>
                          <a:cs typeface="+mn-cs"/>
                        </a:rPr>
                        <a:t>dygraphOutput</a:t>
                      </a:r>
                      <a:endParaRPr lang="en-US" sz="900" kern="1200" dirty="0" smtClean="0">
                        <a:solidFill>
                          <a:schemeClr val="dk1"/>
                        </a:solidFill>
                        <a:latin typeface="+mn-lt"/>
                        <a:ea typeface="+mn-ea"/>
                        <a:cs typeface="+mn-cs"/>
                      </a:endParaRPr>
                    </a:p>
                    <a:p>
                      <a:r>
                        <a:rPr lang="en-US" sz="900" kern="1200" dirty="0" smtClean="0">
                          <a:solidFill>
                            <a:schemeClr val="dk1"/>
                          </a:solidFill>
                          <a:latin typeface="+mn-lt"/>
                          <a:ea typeface="+mn-ea"/>
                          <a:cs typeface="+mn-cs"/>
                        </a:rPr>
                        <a:t>https://rstudio.github.io/dygraphs/shiny.html</a:t>
                      </a:r>
                      <a:endParaRPr lang="en-US" sz="9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3755444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we will need for making anything of practical use…</a:t>
            </a:r>
            <a:endParaRPr lang="en-US" dirty="0"/>
          </a:p>
        </p:txBody>
      </p:sp>
      <p:sp>
        <p:nvSpPr>
          <p:cNvPr id="3" name="Content Placeholder 2"/>
          <p:cNvSpPr>
            <a:spLocks noGrp="1"/>
          </p:cNvSpPr>
          <p:nvPr>
            <p:ph idx="1"/>
          </p:nvPr>
        </p:nvSpPr>
        <p:spPr>
          <a:xfrm>
            <a:off x="1024127" y="1953202"/>
            <a:ext cx="9720073" cy="4023360"/>
          </a:xfrm>
        </p:spPr>
        <p:txBody>
          <a:bodyPr/>
          <a:lstStyle/>
          <a:p>
            <a:pPr marL="0" indent="0">
              <a:buNone/>
            </a:pPr>
            <a:endParaRPr lang="en-US" dirty="0"/>
          </a:p>
        </p:txBody>
      </p:sp>
      <p:sp>
        <p:nvSpPr>
          <p:cNvPr id="4" name="Rounded Rectangle 3"/>
          <p:cNvSpPr/>
          <p:nvPr/>
        </p:nvSpPr>
        <p:spPr>
          <a:xfrm>
            <a:off x="1965627" y="2314327"/>
            <a:ext cx="7366716" cy="1433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Reactive expressions, Observable events</a:t>
            </a:r>
          </a:p>
          <a:p>
            <a:pPr algn="ctr"/>
            <a:r>
              <a:rPr lang="en-US" dirty="0" smtClean="0"/>
              <a:t>(</a:t>
            </a:r>
            <a:r>
              <a:rPr lang="en-US" dirty="0"/>
              <a:t>see this link https://shiny.rstudio.com/tutorial/written-tutorial/lesson6/)</a:t>
            </a:r>
          </a:p>
        </p:txBody>
      </p:sp>
      <p:sp>
        <p:nvSpPr>
          <p:cNvPr id="5" name="Rounded Rectangle 4"/>
          <p:cNvSpPr/>
          <p:nvPr/>
        </p:nvSpPr>
        <p:spPr>
          <a:xfrm>
            <a:off x="1965627" y="4179617"/>
            <a:ext cx="7366716" cy="1433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OutputProxy</a:t>
            </a:r>
            <a:r>
              <a:rPr lang="en-US" dirty="0" smtClean="0"/>
              <a:t> </a:t>
            </a:r>
          </a:p>
          <a:p>
            <a:pPr algn="ctr"/>
            <a:r>
              <a:rPr lang="en-US" dirty="0"/>
              <a:t>(see </a:t>
            </a:r>
            <a:r>
              <a:rPr lang="en-US" dirty="0">
                <a:hlinkClick r:id="rId2"/>
              </a:rPr>
              <a:t>https://</a:t>
            </a:r>
            <a:r>
              <a:rPr lang="en-US" dirty="0" smtClean="0">
                <a:hlinkClick r:id="rId2"/>
              </a:rPr>
              <a:t>www.rdocumentation.org/packages/leaflet/versions/2.0.2/topics/leafletProxy</a:t>
            </a:r>
            <a:r>
              <a:rPr lang="en-US" dirty="0"/>
              <a:t> and </a:t>
            </a:r>
            <a:r>
              <a:rPr lang="en-US" dirty="0">
                <a:hlinkClick r:id="rId3"/>
              </a:rPr>
              <a:t>https://plot.ly/r/plotlyproxy</a:t>
            </a:r>
            <a:r>
              <a:rPr lang="en-US" dirty="0" smtClean="0">
                <a:hlinkClick r:id="rId3"/>
              </a:rPr>
              <a:t>/</a:t>
            </a:r>
            <a:r>
              <a:rPr lang="en-US" dirty="0" smtClean="0"/>
              <a:t> for examples)</a:t>
            </a:r>
            <a:endParaRPr lang="en-US" dirty="0"/>
          </a:p>
        </p:txBody>
      </p:sp>
    </p:spTree>
    <p:extLst>
      <p:ext uri="{BB962C8B-B14F-4D97-AF65-F5344CB8AC3E}">
        <p14:creationId xmlns:p14="http://schemas.microsoft.com/office/powerpoint/2010/main" val="17248295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751</TotalTime>
  <Words>511</Words>
  <Application>Microsoft Office PowerPoint</Application>
  <PresentationFormat>Widescreen</PresentationFormat>
  <Paragraphs>61</Paragraphs>
  <Slides>9</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Tw Cen MT</vt:lpstr>
      <vt:lpstr>Tw Cen MT Condensed</vt:lpstr>
      <vt:lpstr>Wingdings 3</vt:lpstr>
      <vt:lpstr>Integral</vt:lpstr>
      <vt:lpstr>Introduction to shiny</vt:lpstr>
      <vt:lpstr>Why do we need shiny (or something like that)</vt:lpstr>
      <vt:lpstr>But we do have interactive plots…</vt:lpstr>
      <vt:lpstr>Moving towards shiny…</vt:lpstr>
      <vt:lpstr>Shiny dashboards</vt:lpstr>
      <vt:lpstr>Absolutely must watch videos</vt:lpstr>
      <vt:lpstr>Live code</vt:lpstr>
      <vt:lpstr>Ideas we will need for making anything of practical use…</vt:lpstr>
      <vt:lpstr>Ideas we will need for making anything of practical use…</vt:lpstr>
    </vt:vector>
  </TitlesOfParts>
  <Company>Echostar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examples I wanted to share</dc:title>
  <dc:creator>Arora, Amit</dc:creator>
  <cp:lastModifiedBy>Arora, Amit</cp:lastModifiedBy>
  <cp:revision>20</cp:revision>
  <dcterms:created xsi:type="dcterms:W3CDTF">2017-11-13T17:24:16Z</dcterms:created>
  <dcterms:modified xsi:type="dcterms:W3CDTF">2018-10-04T14:48:34Z</dcterms:modified>
</cp:coreProperties>
</file>