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6" r:id="rId5"/>
    <p:sldId id="263" r:id="rId6"/>
    <p:sldId id="267" r:id="rId7"/>
    <p:sldId id="268" r:id="rId8"/>
    <p:sldId id="270" r:id="rId9"/>
    <p:sldId id="272"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3B3A1-9E92-4084-A594-136F1573C10B}"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D2260BB9-0787-432D-8422-C9043280A0B6}">
      <dgm:prSet phldrT="[Text]"/>
      <dgm:spPr/>
      <dgm:t>
        <a:bodyPr/>
        <a:lstStyle/>
        <a:p>
          <a:r>
            <a:rPr lang="en-US" dirty="0"/>
            <a:t>HTML5</a:t>
          </a:r>
        </a:p>
      </dgm:t>
    </dgm:pt>
    <dgm:pt modelId="{FACB1122-311B-4E73-9115-86779C565966}" type="parTrans" cxnId="{5EFAB68A-D8F9-4F3D-A849-271BF98349D6}">
      <dgm:prSet/>
      <dgm:spPr/>
      <dgm:t>
        <a:bodyPr/>
        <a:lstStyle/>
        <a:p>
          <a:endParaRPr lang="en-US"/>
        </a:p>
      </dgm:t>
    </dgm:pt>
    <dgm:pt modelId="{7A712D4B-8C43-4BCF-A737-668018B59380}" type="sibTrans" cxnId="{5EFAB68A-D8F9-4F3D-A849-271BF98349D6}">
      <dgm:prSet/>
      <dgm:spPr/>
      <dgm:t>
        <a:bodyPr/>
        <a:lstStyle/>
        <a:p>
          <a:endParaRPr lang="en-US"/>
        </a:p>
      </dgm:t>
    </dgm:pt>
    <dgm:pt modelId="{EA497652-16BF-42E1-8FF8-1285907FE675}">
      <dgm:prSet phldrT="[Text]"/>
      <dgm:spPr/>
      <dgm:t>
        <a:bodyPr/>
        <a:lstStyle/>
        <a:p>
          <a:r>
            <a:rPr lang="en-US" dirty="0"/>
            <a:t>Bootstrap</a:t>
          </a:r>
        </a:p>
      </dgm:t>
    </dgm:pt>
    <dgm:pt modelId="{77EBC673-0AA6-4FC3-8441-68C1AA79A688}" type="parTrans" cxnId="{8511B75B-159B-4B54-8816-49634B37D2BA}">
      <dgm:prSet/>
      <dgm:spPr/>
      <dgm:t>
        <a:bodyPr/>
        <a:lstStyle/>
        <a:p>
          <a:endParaRPr lang="en-US"/>
        </a:p>
      </dgm:t>
    </dgm:pt>
    <dgm:pt modelId="{8DC54D4B-86CB-4B83-BD9F-DD81DF429056}" type="sibTrans" cxnId="{8511B75B-159B-4B54-8816-49634B37D2BA}">
      <dgm:prSet/>
      <dgm:spPr/>
      <dgm:t>
        <a:bodyPr/>
        <a:lstStyle/>
        <a:p>
          <a:endParaRPr lang="en-US"/>
        </a:p>
      </dgm:t>
    </dgm:pt>
    <dgm:pt modelId="{55459996-D241-4A91-B98F-B5F393478C4D}">
      <dgm:prSet phldrT="[Text]"/>
      <dgm:spPr>
        <a:solidFill>
          <a:schemeClr val="accent4"/>
        </a:solidFill>
      </dgm:spPr>
      <dgm:t>
        <a:bodyPr/>
        <a:lstStyle/>
        <a:p>
          <a:r>
            <a:rPr lang="en-US" dirty="0"/>
            <a:t>Shiny dashboard</a:t>
          </a:r>
        </a:p>
      </dgm:t>
    </dgm:pt>
    <dgm:pt modelId="{25DC4473-467A-4255-B21C-54B5F3D89DF1}" type="parTrans" cxnId="{889A4443-7346-406F-B831-155A49357754}">
      <dgm:prSet/>
      <dgm:spPr/>
      <dgm:t>
        <a:bodyPr/>
        <a:lstStyle/>
        <a:p>
          <a:endParaRPr lang="en-US"/>
        </a:p>
      </dgm:t>
    </dgm:pt>
    <dgm:pt modelId="{51992218-64E7-4B4F-B91F-5AC7D2038885}" type="sibTrans" cxnId="{889A4443-7346-406F-B831-155A49357754}">
      <dgm:prSet/>
      <dgm:spPr/>
      <dgm:t>
        <a:bodyPr/>
        <a:lstStyle/>
        <a:p>
          <a:endParaRPr lang="en-US"/>
        </a:p>
      </dgm:t>
    </dgm:pt>
    <dgm:pt modelId="{E861ABBC-B377-469F-B543-07A0A7616CD9}">
      <dgm:prSet phldrT="[Text]"/>
      <dgm:spPr/>
      <dgm:t>
        <a:bodyPr/>
        <a:lstStyle/>
        <a:p>
          <a:r>
            <a:rPr lang="en-US" dirty="0"/>
            <a:t>Shiny runtime</a:t>
          </a:r>
        </a:p>
      </dgm:t>
    </dgm:pt>
    <dgm:pt modelId="{EFE19F0B-58A9-4C35-B56C-A0D386261372}" type="parTrans" cxnId="{B7BE8DF5-BBE7-4C56-8EB3-58041FE94968}">
      <dgm:prSet/>
      <dgm:spPr/>
      <dgm:t>
        <a:bodyPr/>
        <a:lstStyle/>
        <a:p>
          <a:endParaRPr lang="en-US"/>
        </a:p>
      </dgm:t>
    </dgm:pt>
    <dgm:pt modelId="{E60E5DB6-82D6-4DB9-9B3A-A2CF3C00F0AE}" type="sibTrans" cxnId="{B7BE8DF5-BBE7-4C56-8EB3-58041FE94968}">
      <dgm:prSet/>
      <dgm:spPr/>
      <dgm:t>
        <a:bodyPr/>
        <a:lstStyle/>
        <a:p>
          <a:endParaRPr lang="en-US"/>
        </a:p>
      </dgm:t>
    </dgm:pt>
    <dgm:pt modelId="{915471C4-FAB5-4603-950C-BC7A146E7CD7}">
      <dgm:prSet phldrT="[Text]"/>
      <dgm:spPr>
        <a:solidFill>
          <a:srgbClr val="FFC000"/>
        </a:solidFill>
      </dgm:spPr>
      <dgm:t>
        <a:bodyPr/>
        <a:lstStyle/>
        <a:p>
          <a:r>
            <a:rPr lang="en-US" dirty="0"/>
            <a:t>Flex Dashboard</a:t>
          </a:r>
        </a:p>
      </dgm:t>
    </dgm:pt>
    <dgm:pt modelId="{866F3226-E996-4079-A74C-BF740BC6A3C0}" type="parTrans" cxnId="{EA34A5F7-193F-46D2-9A73-69535FCE5A65}">
      <dgm:prSet/>
      <dgm:spPr/>
      <dgm:t>
        <a:bodyPr/>
        <a:lstStyle/>
        <a:p>
          <a:endParaRPr lang="en-US"/>
        </a:p>
      </dgm:t>
    </dgm:pt>
    <dgm:pt modelId="{2FE8957D-2BDD-40B9-86DD-1E7713061ED7}" type="sibTrans" cxnId="{EA34A5F7-193F-46D2-9A73-69535FCE5A65}">
      <dgm:prSet/>
      <dgm:spPr/>
      <dgm:t>
        <a:bodyPr/>
        <a:lstStyle/>
        <a:p>
          <a:endParaRPr lang="en-US"/>
        </a:p>
      </dgm:t>
    </dgm:pt>
    <dgm:pt modelId="{63025710-D90C-49FB-BFB8-81942972E70A}" type="pres">
      <dgm:prSet presAssocID="{6543B3A1-9E92-4084-A594-136F1573C10B}" presName="Name0" presStyleCnt="0">
        <dgm:presLayoutVars>
          <dgm:chPref val="1"/>
          <dgm:dir/>
          <dgm:animOne val="branch"/>
          <dgm:animLvl val="lvl"/>
          <dgm:resizeHandles/>
        </dgm:presLayoutVars>
      </dgm:prSet>
      <dgm:spPr/>
    </dgm:pt>
    <dgm:pt modelId="{1B8958DC-4EED-4B97-9145-61297E1E57C0}" type="pres">
      <dgm:prSet presAssocID="{D2260BB9-0787-432D-8422-C9043280A0B6}" presName="vertOne" presStyleCnt="0"/>
      <dgm:spPr/>
    </dgm:pt>
    <dgm:pt modelId="{AA61A9CD-D525-40DF-84EA-82BB04DB5D44}" type="pres">
      <dgm:prSet presAssocID="{D2260BB9-0787-432D-8422-C9043280A0B6}" presName="txOne" presStyleLbl="node0" presStyleIdx="0" presStyleCnt="1">
        <dgm:presLayoutVars>
          <dgm:chPref val="3"/>
        </dgm:presLayoutVars>
      </dgm:prSet>
      <dgm:spPr/>
    </dgm:pt>
    <dgm:pt modelId="{C64E9D36-E93A-482B-8604-BACA785CEBDF}" type="pres">
      <dgm:prSet presAssocID="{D2260BB9-0787-432D-8422-C9043280A0B6}" presName="parTransOne" presStyleCnt="0"/>
      <dgm:spPr/>
    </dgm:pt>
    <dgm:pt modelId="{244BB9DA-7141-499B-BD55-4204CE6DCEEF}" type="pres">
      <dgm:prSet presAssocID="{D2260BB9-0787-432D-8422-C9043280A0B6}" presName="horzOne" presStyleCnt="0"/>
      <dgm:spPr/>
    </dgm:pt>
    <dgm:pt modelId="{3C05571A-5F26-40C2-969C-BA664B5B9D85}" type="pres">
      <dgm:prSet presAssocID="{EA497652-16BF-42E1-8FF8-1285907FE675}" presName="vertTwo" presStyleCnt="0"/>
      <dgm:spPr/>
    </dgm:pt>
    <dgm:pt modelId="{C31DE520-8CB5-4689-84D0-17950786C4FA}" type="pres">
      <dgm:prSet presAssocID="{EA497652-16BF-42E1-8FF8-1285907FE675}" presName="txTwo" presStyleLbl="node2" presStyleIdx="0" presStyleCnt="1">
        <dgm:presLayoutVars>
          <dgm:chPref val="3"/>
        </dgm:presLayoutVars>
      </dgm:prSet>
      <dgm:spPr/>
    </dgm:pt>
    <dgm:pt modelId="{67D9CEEE-E966-4DB3-8A10-C7DC7DA83F95}" type="pres">
      <dgm:prSet presAssocID="{EA497652-16BF-42E1-8FF8-1285907FE675}" presName="parTransTwo" presStyleCnt="0"/>
      <dgm:spPr/>
    </dgm:pt>
    <dgm:pt modelId="{5E0CD238-754D-4616-8322-2FEE4C1B8ED5}" type="pres">
      <dgm:prSet presAssocID="{EA497652-16BF-42E1-8FF8-1285907FE675}" presName="horzTwo" presStyleCnt="0"/>
      <dgm:spPr/>
    </dgm:pt>
    <dgm:pt modelId="{BEF17564-0D2E-490F-BB85-A6EEB2513DF3}" type="pres">
      <dgm:prSet presAssocID="{E861ABBC-B377-469F-B543-07A0A7616CD9}" presName="vertThree" presStyleCnt="0"/>
      <dgm:spPr/>
    </dgm:pt>
    <dgm:pt modelId="{C6F783F1-0203-40C0-9D34-8239FD4500D5}" type="pres">
      <dgm:prSet presAssocID="{E861ABBC-B377-469F-B543-07A0A7616CD9}" presName="txThree" presStyleLbl="node3" presStyleIdx="0" presStyleCnt="1">
        <dgm:presLayoutVars>
          <dgm:chPref val="3"/>
        </dgm:presLayoutVars>
      </dgm:prSet>
      <dgm:spPr/>
    </dgm:pt>
    <dgm:pt modelId="{0EC3319C-D58C-490C-8B1D-9EE39AE61EA3}" type="pres">
      <dgm:prSet presAssocID="{E861ABBC-B377-469F-B543-07A0A7616CD9}" presName="parTransThree" presStyleCnt="0"/>
      <dgm:spPr/>
    </dgm:pt>
    <dgm:pt modelId="{92F5F7F2-D76F-4D1B-91D6-DE3CB61F13C6}" type="pres">
      <dgm:prSet presAssocID="{E861ABBC-B377-469F-B543-07A0A7616CD9}" presName="horzThree" presStyleCnt="0"/>
      <dgm:spPr/>
    </dgm:pt>
    <dgm:pt modelId="{2F6627C7-3D3F-4068-832D-85056FA9F4EE}" type="pres">
      <dgm:prSet presAssocID="{55459996-D241-4A91-B98F-B5F393478C4D}" presName="vertFour" presStyleCnt="0">
        <dgm:presLayoutVars>
          <dgm:chPref val="3"/>
        </dgm:presLayoutVars>
      </dgm:prSet>
      <dgm:spPr/>
    </dgm:pt>
    <dgm:pt modelId="{9B9C16C2-43D6-4ED0-92D7-B8D76C5A42C2}" type="pres">
      <dgm:prSet presAssocID="{55459996-D241-4A91-B98F-B5F393478C4D}" presName="txFour" presStyleLbl="node4" presStyleIdx="0" presStyleCnt="2">
        <dgm:presLayoutVars>
          <dgm:chPref val="3"/>
        </dgm:presLayoutVars>
      </dgm:prSet>
      <dgm:spPr/>
    </dgm:pt>
    <dgm:pt modelId="{600FF6D3-9284-4BE2-91AF-F656C3D392D1}" type="pres">
      <dgm:prSet presAssocID="{55459996-D241-4A91-B98F-B5F393478C4D}" presName="horzFour" presStyleCnt="0"/>
      <dgm:spPr/>
    </dgm:pt>
    <dgm:pt modelId="{C9D17FD7-26DE-4708-B5DF-00EE9DDAC351}" type="pres">
      <dgm:prSet presAssocID="{51992218-64E7-4B4F-B91F-5AC7D2038885}" presName="sibSpaceFour" presStyleCnt="0"/>
      <dgm:spPr/>
    </dgm:pt>
    <dgm:pt modelId="{2C14DB62-21C9-4318-B551-34C21D14B951}" type="pres">
      <dgm:prSet presAssocID="{915471C4-FAB5-4603-950C-BC7A146E7CD7}" presName="vertFour" presStyleCnt="0">
        <dgm:presLayoutVars>
          <dgm:chPref val="3"/>
        </dgm:presLayoutVars>
      </dgm:prSet>
      <dgm:spPr/>
    </dgm:pt>
    <dgm:pt modelId="{C233095F-D859-466B-9259-910BCA285247}" type="pres">
      <dgm:prSet presAssocID="{915471C4-FAB5-4603-950C-BC7A146E7CD7}" presName="txFour" presStyleLbl="node4" presStyleIdx="1" presStyleCnt="2">
        <dgm:presLayoutVars>
          <dgm:chPref val="3"/>
        </dgm:presLayoutVars>
      </dgm:prSet>
      <dgm:spPr/>
    </dgm:pt>
    <dgm:pt modelId="{365E59D6-608D-4E09-8368-6AE1D3F3E549}" type="pres">
      <dgm:prSet presAssocID="{915471C4-FAB5-4603-950C-BC7A146E7CD7}" presName="horzFour" presStyleCnt="0"/>
      <dgm:spPr/>
    </dgm:pt>
  </dgm:ptLst>
  <dgm:cxnLst>
    <dgm:cxn modelId="{BF293517-6BB4-4582-ACBD-FA7B43514D2D}" type="presOf" srcId="{915471C4-FAB5-4603-950C-BC7A146E7CD7}" destId="{C233095F-D859-466B-9259-910BCA285247}" srcOrd="0" destOrd="0" presId="urn:microsoft.com/office/officeart/2005/8/layout/architecture"/>
    <dgm:cxn modelId="{8511B75B-159B-4B54-8816-49634B37D2BA}" srcId="{D2260BB9-0787-432D-8422-C9043280A0B6}" destId="{EA497652-16BF-42E1-8FF8-1285907FE675}" srcOrd="0" destOrd="0" parTransId="{77EBC673-0AA6-4FC3-8441-68C1AA79A688}" sibTransId="{8DC54D4B-86CB-4B83-BD9F-DD81DF429056}"/>
    <dgm:cxn modelId="{889A4443-7346-406F-B831-155A49357754}" srcId="{E861ABBC-B377-469F-B543-07A0A7616CD9}" destId="{55459996-D241-4A91-B98F-B5F393478C4D}" srcOrd="0" destOrd="0" parTransId="{25DC4473-467A-4255-B21C-54B5F3D89DF1}" sibTransId="{51992218-64E7-4B4F-B91F-5AC7D2038885}"/>
    <dgm:cxn modelId="{90BB5A74-B8D1-4A7D-A881-4D546D323B9E}" type="presOf" srcId="{EA497652-16BF-42E1-8FF8-1285907FE675}" destId="{C31DE520-8CB5-4689-84D0-17950786C4FA}" srcOrd="0" destOrd="0" presId="urn:microsoft.com/office/officeart/2005/8/layout/architecture"/>
    <dgm:cxn modelId="{B3F05486-66D6-4CA4-A4E1-7159F1B571D1}" type="presOf" srcId="{E861ABBC-B377-469F-B543-07A0A7616CD9}" destId="{C6F783F1-0203-40C0-9D34-8239FD4500D5}" srcOrd="0" destOrd="0" presId="urn:microsoft.com/office/officeart/2005/8/layout/architecture"/>
    <dgm:cxn modelId="{144D9588-639C-4F04-99D5-FBB48D538A5D}" type="presOf" srcId="{6543B3A1-9E92-4084-A594-136F1573C10B}" destId="{63025710-D90C-49FB-BFB8-81942972E70A}" srcOrd="0" destOrd="0" presId="urn:microsoft.com/office/officeart/2005/8/layout/architecture"/>
    <dgm:cxn modelId="{5EFAB68A-D8F9-4F3D-A849-271BF98349D6}" srcId="{6543B3A1-9E92-4084-A594-136F1573C10B}" destId="{D2260BB9-0787-432D-8422-C9043280A0B6}" srcOrd="0" destOrd="0" parTransId="{FACB1122-311B-4E73-9115-86779C565966}" sibTransId="{7A712D4B-8C43-4BCF-A737-668018B59380}"/>
    <dgm:cxn modelId="{E1E6CAAC-665C-4D51-AAA0-8419A6EE4E70}" type="presOf" srcId="{55459996-D241-4A91-B98F-B5F393478C4D}" destId="{9B9C16C2-43D6-4ED0-92D7-B8D76C5A42C2}" srcOrd="0" destOrd="0" presId="urn:microsoft.com/office/officeart/2005/8/layout/architecture"/>
    <dgm:cxn modelId="{EF2C57B2-E76F-4141-A3E3-0B7D62688E43}" type="presOf" srcId="{D2260BB9-0787-432D-8422-C9043280A0B6}" destId="{AA61A9CD-D525-40DF-84EA-82BB04DB5D44}" srcOrd="0" destOrd="0" presId="urn:microsoft.com/office/officeart/2005/8/layout/architecture"/>
    <dgm:cxn modelId="{B7BE8DF5-BBE7-4C56-8EB3-58041FE94968}" srcId="{EA497652-16BF-42E1-8FF8-1285907FE675}" destId="{E861ABBC-B377-469F-B543-07A0A7616CD9}" srcOrd="0" destOrd="0" parTransId="{EFE19F0B-58A9-4C35-B56C-A0D386261372}" sibTransId="{E60E5DB6-82D6-4DB9-9B3A-A2CF3C00F0AE}"/>
    <dgm:cxn modelId="{EA34A5F7-193F-46D2-9A73-69535FCE5A65}" srcId="{E861ABBC-B377-469F-B543-07A0A7616CD9}" destId="{915471C4-FAB5-4603-950C-BC7A146E7CD7}" srcOrd="1" destOrd="0" parTransId="{866F3226-E996-4079-A74C-BF740BC6A3C0}" sibTransId="{2FE8957D-2BDD-40B9-86DD-1E7713061ED7}"/>
    <dgm:cxn modelId="{8082B91F-F5BA-4309-A9DD-F48EDD17A2F0}" type="presParOf" srcId="{63025710-D90C-49FB-BFB8-81942972E70A}" destId="{1B8958DC-4EED-4B97-9145-61297E1E57C0}" srcOrd="0" destOrd="0" presId="urn:microsoft.com/office/officeart/2005/8/layout/architecture"/>
    <dgm:cxn modelId="{502D0E70-3181-45BB-98B2-D87F3DB99DB6}" type="presParOf" srcId="{1B8958DC-4EED-4B97-9145-61297E1E57C0}" destId="{AA61A9CD-D525-40DF-84EA-82BB04DB5D44}" srcOrd="0" destOrd="0" presId="urn:microsoft.com/office/officeart/2005/8/layout/architecture"/>
    <dgm:cxn modelId="{ECB8C09A-98B7-4057-93F8-530E75223EE5}" type="presParOf" srcId="{1B8958DC-4EED-4B97-9145-61297E1E57C0}" destId="{C64E9D36-E93A-482B-8604-BACA785CEBDF}" srcOrd="1" destOrd="0" presId="urn:microsoft.com/office/officeart/2005/8/layout/architecture"/>
    <dgm:cxn modelId="{4EDE3CE0-A32D-4A0A-96EB-DD9762B26F97}" type="presParOf" srcId="{1B8958DC-4EED-4B97-9145-61297E1E57C0}" destId="{244BB9DA-7141-499B-BD55-4204CE6DCEEF}" srcOrd="2" destOrd="0" presId="urn:microsoft.com/office/officeart/2005/8/layout/architecture"/>
    <dgm:cxn modelId="{3200370A-FD3A-4CBC-B0A5-11AF6FFEF433}" type="presParOf" srcId="{244BB9DA-7141-499B-BD55-4204CE6DCEEF}" destId="{3C05571A-5F26-40C2-969C-BA664B5B9D85}" srcOrd="0" destOrd="0" presId="urn:microsoft.com/office/officeart/2005/8/layout/architecture"/>
    <dgm:cxn modelId="{1BA84A38-89D8-4829-8D59-C7A33C16B70A}" type="presParOf" srcId="{3C05571A-5F26-40C2-969C-BA664B5B9D85}" destId="{C31DE520-8CB5-4689-84D0-17950786C4FA}" srcOrd="0" destOrd="0" presId="urn:microsoft.com/office/officeart/2005/8/layout/architecture"/>
    <dgm:cxn modelId="{7133E8F6-B0F1-495C-8763-1E873ACAC7B8}" type="presParOf" srcId="{3C05571A-5F26-40C2-969C-BA664B5B9D85}" destId="{67D9CEEE-E966-4DB3-8A10-C7DC7DA83F95}" srcOrd="1" destOrd="0" presId="urn:microsoft.com/office/officeart/2005/8/layout/architecture"/>
    <dgm:cxn modelId="{B339FF3F-CA8F-4833-B743-3A5D6EF5EC39}" type="presParOf" srcId="{3C05571A-5F26-40C2-969C-BA664B5B9D85}" destId="{5E0CD238-754D-4616-8322-2FEE4C1B8ED5}" srcOrd="2" destOrd="0" presId="urn:microsoft.com/office/officeart/2005/8/layout/architecture"/>
    <dgm:cxn modelId="{5F9D321E-640D-468A-BCCD-4661F697211B}" type="presParOf" srcId="{5E0CD238-754D-4616-8322-2FEE4C1B8ED5}" destId="{BEF17564-0D2E-490F-BB85-A6EEB2513DF3}" srcOrd="0" destOrd="0" presId="urn:microsoft.com/office/officeart/2005/8/layout/architecture"/>
    <dgm:cxn modelId="{07AF6F2B-63AC-464A-9137-DBC8ADC9EEE7}" type="presParOf" srcId="{BEF17564-0D2E-490F-BB85-A6EEB2513DF3}" destId="{C6F783F1-0203-40C0-9D34-8239FD4500D5}" srcOrd="0" destOrd="0" presId="urn:microsoft.com/office/officeart/2005/8/layout/architecture"/>
    <dgm:cxn modelId="{ECB3BBC8-F13D-4710-B9E2-B303D9A3A68C}" type="presParOf" srcId="{BEF17564-0D2E-490F-BB85-A6EEB2513DF3}" destId="{0EC3319C-D58C-490C-8B1D-9EE39AE61EA3}" srcOrd="1" destOrd="0" presId="urn:microsoft.com/office/officeart/2005/8/layout/architecture"/>
    <dgm:cxn modelId="{18BE78C6-D004-4816-83C9-9DB8758B5AEF}" type="presParOf" srcId="{BEF17564-0D2E-490F-BB85-A6EEB2513DF3}" destId="{92F5F7F2-D76F-4D1B-91D6-DE3CB61F13C6}" srcOrd="2" destOrd="0" presId="urn:microsoft.com/office/officeart/2005/8/layout/architecture"/>
    <dgm:cxn modelId="{66C405DF-10EB-4165-89F2-19C42D60856D}" type="presParOf" srcId="{92F5F7F2-D76F-4D1B-91D6-DE3CB61F13C6}" destId="{2F6627C7-3D3F-4068-832D-85056FA9F4EE}" srcOrd="0" destOrd="0" presId="urn:microsoft.com/office/officeart/2005/8/layout/architecture"/>
    <dgm:cxn modelId="{CF78824A-59F1-4362-883A-D2D834262C63}" type="presParOf" srcId="{2F6627C7-3D3F-4068-832D-85056FA9F4EE}" destId="{9B9C16C2-43D6-4ED0-92D7-B8D76C5A42C2}" srcOrd="0" destOrd="0" presId="urn:microsoft.com/office/officeart/2005/8/layout/architecture"/>
    <dgm:cxn modelId="{39664107-AD3E-4178-B9A4-29CE7CD715C7}" type="presParOf" srcId="{2F6627C7-3D3F-4068-832D-85056FA9F4EE}" destId="{600FF6D3-9284-4BE2-91AF-F656C3D392D1}" srcOrd="1" destOrd="0" presId="urn:microsoft.com/office/officeart/2005/8/layout/architecture"/>
    <dgm:cxn modelId="{69A64947-4322-4BA4-9C19-F51F8A92A968}" type="presParOf" srcId="{92F5F7F2-D76F-4D1B-91D6-DE3CB61F13C6}" destId="{C9D17FD7-26DE-4708-B5DF-00EE9DDAC351}" srcOrd="1" destOrd="0" presId="urn:microsoft.com/office/officeart/2005/8/layout/architecture"/>
    <dgm:cxn modelId="{02CE7AE2-A079-445B-9D8F-283320BDEF40}" type="presParOf" srcId="{92F5F7F2-D76F-4D1B-91D6-DE3CB61F13C6}" destId="{2C14DB62-21C9-4318-B551-34C21D14B951}" srcOrd="2" destOrd="0" presId="urn:microsoft.com/office/officeart/2005/8/layout/architecture"/>
    <dgm:cxn modelId="{3BE79898-2245-4783-8359-3897D789EE1A}" type="presParOf" srcId="{2C14DB62-21C9-4318-B551-34C21D14B951}" destId="{C233095F-D859-466B-9259-910BCA285247}" srcOrd="0" destOrd="0" presId="urn:microsoft.com/office/officeart/2005/8/layout/architecture"/>
    <dgm:cxn modelId="{C5DF42E6-B762-4DE9-AA2F-B7AF0017C791}" type="presParOf" srcId="{2C14DB62-21C9-4318-B551-34C21D14B951}" destId="{365E59D6-608D-4E09-8368-6AE1D3F3E54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A9CD-D525-40DF-84EA-82BB04DB5D44}">
      <dsp:nvSpPr>
        <dsp:cNvPr id="0" name=""/>
        <dsp:cNvSpPr/>
      </dsp:nvSpPr>
      <dsp:spPr>
        <a:xfrm>
          <a:off x="1464" y="2897703"/>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HTML5</a:t>
          </a:r>
        </a:p>
      </dsp:txBody>
      <dsp:txXfrm>
        <a:off x="26648" y="2922887"/>
        <a:ext cx="8195554" cy="809473"/>
      </dsp:txXfrm>
    </dsp:sp>
    <dsp:sp modelId="{C31DE520-8CB5-4689-84D0-17950786C4FA}">
      <dsp:nvSpPr>
        <dsp:cNvPr id="0" name=""/>
        <dsp:cNvSpPr/>
      </dsp:nvSpPr>
      <dsp:spPr>
        <a:xfrm>
          <a:off x="1464" y="1932190"/>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Bootstrap</a:t>
          </a:r>
        </a:p>
      </dsp:txBody>
      <dsp:txXfrm>
        <a:off x="26648" y="1957374"/>
        <a:ext cx="8195554" cy="809473"/>
      </dsp:txXfrm>
    </dsp:sp>
    <dsp:sp modelId="{C6F783F1-0203-40C0-9D34-8239FD4500D5}">
      <dsp:nvSpPr>
        <dsp:cNvPr id="0" name=""/>
        <dsp:cNvSpPr/>
      </dsp:nvSpPr>
      <dsp:spPr>
        <a:xfrm>
          <a:off x="1464" y="966676"/>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runtime</a:t>
          </a:r>
        </a:p>
      </dsp:txBody>
      <dsp:txXfrm>
        <a:off x="26648" y="991860"/>
        <a:ext cx="8195554" cy="809473"/>
      </dsp:txXfrm>
    </dsp:sp>
    <dsp:sp modelId="{9B9C16C2-43D6-4ED0-92D7-B8D76C5A42C2}">
      <dsp:nvSpPr>
        <dsp:cNvPr id="0" name=""/>
        <dsp:cNvSpPr/>
      </dsp:nvSpPr>
      <dsp:spPr>
        <a:xfrm>
          <a:off x="1464" y="1163"/>
          <a:ext cx="4080120" cy="859841"/>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dashboard</a:t>
          </a:r>
        </a:p>
      </dsp:txBody>
      <dsp:txXfrm>
        <a:off x="26648" y="26347"/>
        <a:ext cx="4029752" cy="809473"/>
      </dsp:txXfrm>
    </dsp:sp>
    <dsp:sp modelId="{C233095F-D859-466B-9259-910BCA285247}">
      <dsp:nvSpPr>
        <dsp:cNvPr id="0" name=""/>
        <dsp:cNvSpPr/>
      </dsp:nvSpPr>
      <dsp:spPr>
        <a:xfrm>
          <a:off x="4167266" y="1163"/>
          <a:ext cx="4080120" cy="859841"/>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Flex Dashboard</a:t>
          </a:r>
        </a:p>
      </dsp:txBody>
      <dsp:txXfrm>
        <a:off x="4192450" y="26347"/>
        <a:ext cx="4029752" cy="80947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2/13/2022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r/plotlyproxy/" TargetMode="External"/><Relationship Id="rId2" Type="http://schemas.openxmlformats.org/officeDocument/2006/relationships/hyperlink" Target="https://www.rdocumentation.org/packages/leaflet/versions/2.0.2/topics/leafletProx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rcelonar.org/presentations/BarcelonaR_Building_Production_Grade_Shiny_Apps_with_golem.pdf" TargetMode="External"/><Relationship Id="rId2" Type="http://schemas.openxmlformats.org/officeDocument/2006/relationships/hyperlink" Target="https://engineering-shiny.org/" TargetMode="External"/><Relationship Id="rId1" Type="http://schemas.openxmlformats.org/officeDocument/2006/relationships/slideLayout" Target="../slideLayouts/slideLayout2.xml"/><Relationship Id="rId5" Type="http://schemas.openxmlformats.org/officeDocument/2006/relationships/hyperlink" Target="https://shiny.rstudio.com/gallery/" TargetMode="External"/><Relationship Id="rId4" Type="http://schemas.openxmlformats.org/officeDocument/2006/relationships/hyperlink" Target="https://www.youtube.com/watch?v=YljErMnQqm0&amp;feature=youtu.b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aa1603.shinyapps.io/Starbucks_leaflet/?_ga=2.51699563.317892718.1596664805-106616195.1596664805"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htmlwidgets.org/" TargetMode="External"/><Relationship Id="rId2" Type="http://schemas.openxmlformats.org/officeDocument/2006/relationships/hyperlink" Target="https://plot.ly/r/#controls" TargetMode="External"/><Relationship Id="rId1" Type="http://schemas.openxmlformats.org/officeDocument/2006/relationships/slideLayout" Target="../slideLayouts/slideLayout2.xml"/><Relationship Id="rId4" Type="http://schemas.openxmlformats.org/officeDocument/2006/relationships/hyperlink" Target="https://rstudio.github.io/crossta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mastering-shiny.org/" TargetMode="External"/><Relationship Id="rId2" Type="http://schemas.openxmlformats.org/officeDocument/2006/relationships/slideLayout" Target="../slideLayouts/slideLayout2.xml"/><Relationship Id="rId1" Type="http://schemas.openxmlformats.org/officeDocument/2006/relationships/video" Target="https://www.youtube.com/embed/Ido56dwDTg8" TargetMode="External"/><Relationship Id="rId5" Type="http://schemas.openxmlformats.org/officeDocument/2006/relationships/image" Target="../media/image5.jpeg"/><Relationship Id="rId4" Type="http://schemas.openxmlformats.org/officeDocument/2006/relationships/hyperlink" Target="https://rmarkdown.rstudio.com/flexdashboar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iny.rstudio.com/gallery/basic-datatab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hiny.rstudio.com/articles/progres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shiny</a:t>
            </a:r>
          </a:p>
        </p:txBody>
      </p:sp>
      <p:sp>
        <p:nvSpPr>
          <p:cNvPr id="3" name="Subtitle 2"/>
          <p:cNvSpPr>
            <a:spLocks noGrp="1"/>
          </p:cNvSpPr>
          <p:nvPr>
            <p:ph type="subTitle" idx="1"/>
          </p:nvPr>
        </p:nvSpPr>
        <p:spPr/>
        <p:txBody>
          <a:bodyPr/>
          <a:lstStyle/>
          <a:p>
            <a:r>
              <a:rPr lang="en-US" dirty="0"/>
              <a:t>Amit Arora</a:t>
            </a:r>
          </a:p>
        </p:txBody>
      </p:sp>
    </p:spTree>
    <p:extLst>
      <p:ext uri="{BB962C8B-B14F-4D97-AF65-F5344CB8AC3E}">
        <p14:creationId xmlns:p14="http://schemas.microsoft.com/office/powerpoint/2010/main" val="206739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Reactive expressions, Observable events</a:t>
            </a:r>
          </a:p>
          <a:p>
            <a:pPr algn="ctr"/>
            <a:r>
              <a:rPr lang="en-US" dirty="0"/>
              <a:t>(see this link https://shiny.rstudio.com/tutorial/written-tutorial/lesson6/)</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OutputProxy</a:t>
            </a:r>
            <a:r>
              <a:rPr lang="en-US" dirty="0"/>
              <a:t> </a:t>
            </a:r>
          </a:p>
          <a:p>
            <a:pPr algn="ctr"/>
            <a:r>
              <a:rPr lang="en-US" dirty="0"/>
              <a:t>(see </a:t>
            </a:r>
            <a:r>
              <a:rPr lang="en-US" dirty="0">
                <a:hlinkClick r:id="rId2"/>
              </a:rPr>
              <a:t>https://www.rdocumentation.org/packages/leaflet/versions/2.0.2/topics/leafletProxy</a:t>
            </a:r>
            <a:r>
              <a:rPr lang="en-US" dirty="0"/>
              <a:t> and </a:t>
            </a:r>
            <a:r>
              <a:rPr lang="en-US" dirty="0">
                <a:hlinkClick r:id="rId3"/>
              </a:rPr>
              <a:t>https://plot.ly/r/plotlyproxy/</a:t>
            </a:r>
            <a:r>
              <a:rPr lang="en-US" dirty="0"/>
              <a:t> for examples)</a:t>
            </a:r>
          </a:p>
        </p:txBody>
      </p:sp>
    </p:spTree>
    <p:extLst>
      <p:ext uri="{BB962C8B-B14F-4D97-AF65-F5344CB8AC3E}">
        <p14:creationId xmlns:p14="http://schemas.microsoft.com/office/powerpoint/2010/main" val="172482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1C99-DD43-46EA-B453-40152261484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6EB7BD77-1750-4224-8224-9538DDDE5FBA}"/>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6DAAF08-B616-4981-A3A6-15C84BF17E17}"/>
              </a:ext>
            </a:extLst>
          </p:cNvPr>
          <p:cNvGraphicFramePr>
            <a:graphicFrameLocks noGrp="1"/>
          </p:cNvGraphicFramePr>
          <p:nvPr>
            <p:extLst>
              <p:ext uri="{D42A27DB-BD31-4B8C-83A1-F6EECF244321}">
                <p14:modId xmlns:p14="http://schemas.microsoft.com/office/powerpoint/2010/main" val="3284691251"/>
              </p:ext>
            </p:extLst>
          </p:nvPr>
        </p:nvGraphicFramePr>
        <p:xfrm>
          <a:off x="369116" y="1711071"/>
          <a:ext cx="11518084" cy="5070715"/>
        </p:xfrm>
        <a:graphic>
          <a:graphicData uri="http://schemas.openxmlformats.org/drawingml/2006/table">
            <a:tbl>
              <a:tblPr firstRow="1" bandRow="1">
                <a:tableStyleId>{5C22544A-7EE6-4342-B048-85BDC9FD1C3A}</a:tableStyleId>
              </a:tblPr>
              <a:tblGrid>
                <a:gridCol w="2803525">
                  <a:extLst>
                    <a:ext uri="{9D8B030D-6E8A-4147-A177-3AD203B41FA5}">
                      <a16:colId xmlns:a16="http://schemas.microsoft.com/office/drawing/2014/main" val="1722150710"/>
                    </a:ext>
                  </a:extLst>
                </a:gridCol>
                <a:gridCol w="5457603">
                  <a:extLst>
                    <a:ext uri="{9D8B030D-6E8A-4147-A177-3AD203B41FA5}">
                      <a16:colId xmlns:a16="http://schemas.microsoft.com/office/drawing/2014/main" val="2569811400"/>
                    </a:ext>
                  </a:extLst>
                </a:gridCol>
                <a:gridCol w="3256956">
                  <a:extLst>
                    <a:ext uri="{9D8B030D-6E8A-4147-A177-3AD203B41FA5}">
                      <a16:colId xmlns:a16="http://schemas.microsoft.com/office/drawing/2014/main" val="2128555796"/>
                    </a:ext>
                  </a:extLst>
                </a:gridCol>
              </a:tblGrid>
              <a:tr h="306065">
                <a:tc>
                  <a:txBody>
                    <a:bodyPr/>
                    <a:lstStyle/>
                    <a:p>
                      <a:r>
                        <a:rPr lang="en-US" dirty="0"/>
                        <a:t>Title</a:t>
                      </a:r>
                    </a:p>
                  </a:txBody>
                  <a:tcPr/>
                </a:tc>
                <a:tc>
                  <a:txBody>
                    <a:bodyPr/>
                    <a:lstStyle/>
                    <a:p>
                      <a:r>
                        <a:rPr lang="en-US" dirty="0"/>
                        <a:t>Link</a:t>
                      </a:r>
                    </a:p>
                  </a:txBody>
                  <a:tcPr/>
                </a:tc>
                <a:tc>
                  <a:txBody>
                    <a:bodyPr/>
                    <a:lstStyle/>
                    <a:p>
                      <a:r>
                        <a:rPr lang="en-US" dirty="0"/>
                        <a:t>Notes</a:t>
                      </a:r>
                    </a:p>
                  </a:txBody>
                  <a:tcPr/>
                </a:tc>
                <a:extLst>
                  <a:ext uri="{0D108BD9-81ED-4DB2-BD59-A6C34878D82A}">
                    <a16:rowId xmlns:a16="http://schemas.microsoft.com/office/drawing/2014/main" val="3486384741"/>
                  </a:ext>
                </a:extLst>
              </a:tr>
              <a:tr h="1912904">
                <a:tc>
                  <a:txBody>
                    <a:bodyPr/>
                    <a:lstStyle/>
                    <a:p>
                      <a:r>
                        <a:rPr lang="en-US" dirty="0"/>
                        <a:t>Shiny in production (golem package)</a:t>
                      </a:r>
                    </a:p>
                  </a:txBody>
                  <a:tcPr/>
                </a:tc>
                <a:tc>
                  <a:txBody>
                    <a:bodyPr/>
                    <a:lstStyle/>
                    <a:p>
                      <a:r>
                        <a:rPr lang="en-US" dirty="0">
                          <a:hlinkClick r:id="rId2"/>
                        </a:rPr>
                        <a:t>https://engineering-shiny.org</a:t>
                      </a:r>
                      <a:endParaRPr lang="en-US" dirty="0"/>
                    </a:p>
                    <a:p>
                      <a:endParaRPr lang="en-US" dirty="0"/>
                    </a:p>
                    <a:p>
                      <a:r>
                        <a:rPr lang="en-US" dirty="0">
                          <a:hlinkClick r:id="rId3"/>
                        </a:rPr>
                        <a:t>https://www.barcelonar.org/presentations/BarcelonaR_Building_Production_Grade_Shiny_Apps_with_golem.pdf</a:t>
                      </a:r>
                      <a:endParaRPr lang="en-US" dirty="0"/>
                    </a:p>
                    <a:p>
                      <a:endParaRPr lang="en-US" dirty="0"/>
                    </a:p>
                    <a:p>
                      <a:r>
                        <a:rPr lang="en-US" dirty="0">
                          <a:hlinkClick r:id="rId4"/>
                        </a:rPr>
                        <a:t>https://www.youtube.com/watch?v=YljErMnQqm0&amp;feature=youtu.be</a:t>
                      </a:r>
                      <a:r>
                        <a:rPr lang="en-US" dirty="0"/>
                        <a:t> (EARL 2020 conference)</a:t>
                      </a:r>
                    </a:p>
                  </a:txBody>
                  <a:tcPr/>
                </a:tc>
                <a:tc>
                  <a:txBody>
                    <a:bodyPr/>
                    <a:lstStyle/>
                    <a:p>
                      <a:r>
                        <a:rPr lang="en-US" dirty="0"/>
                        <a:t>Online book. </a:t>
                      </a:r>
                    </a:p>
                    <a:p>
                      <a:endParaRPr lang="en-US" dirty="0"/>
                    </a:p>
                    <a:p>
                      <a:r>
                        <a:rPr lang="en-US" dirty="0"/>
                        <a:t>Not an entry level book but must read if you intend to build enterprise grade Shiny apps.</a:t>
                      </a:r>
                    </a:p>
                  </a:txBody>
                  <a:tcPr/>
                </a:tc>
                <a:extLst>
                  <a:ext uri="{0D108BD9-81ED-4DB2-BD59-A6C34878D82A}">
                    <a16:rowId xmlns:a16="http://schemas.microsoft.com/office/drawing/2014/main" val="1965202367"/>
                  </a:ext>
                </a:extLst>
              </a:tr>
              <a:tr h="994710">
                <a:tc>
                  <a:txBody>
                    <a:bodyPr/>
                    <a:lstStyle/>
                    <a:p>
                      <a:r>
                        <a:rPr lang="en-US" dirty="0"/>
                        <a:t>Awesome Shiny Extensions</a:t>
                      </a:r>
                    </a:p>
                  </a:txBody>
                  <a:tcPr/>
                </a:tc>
                <a:tc>
                  <a:txBody>
                    <a:bodyPr/>
                    <a:lstStyle/>
                    <a:p>
                      <a:r>
                        <a:rPr lang="en-US" dirty="0"/>
                        <a:t>https://github.com/nanxstats/awesome-shiny-extensions</a:t>
                      </a:r>
                    </a:p>
                  </a:txBody>
                  <a:tcPr/>
                </a:tc>
                <a:tc>
                  <a:txBody>
                    <a:bodyPr/>
                    <a:lstStyle/>
                    <a:p>
                      <a:r>
                        <a:rPr lang="en-US" dirty="0"/>
                        <a:t>How to build, deploy, test, UI, backend etc.). </a:t>
                      </a:r>
                    </a:p>
                    <a:p>
                      <a:r>
                        <a:rPr lang="en-US" dirty="0"/>
                        <a:t>Not updated for 2 years though.</a:t>
                      </a:r>
                    </a:p>
                  </a:txBody>
                  <a:tcPr/>
                </a:tc>
                <a:extLst>
                  <a:ext uri="{0D108BD9-81ED-4DB2-BD59-A6C34878D82A}">
                    <a16:rowId xmlns:a16="http://schemas.microsoft.com/office/drawing/2014/main" val="248706846"/>
                  </a:ext>
                </a:extLst>
              </a:tr>
              <a:tr h="784165">
                <a:tc>
                  <a:txBody>
                    <a:bodyPr/>
                    <a:lstStyle/>
                    <a:p>
                      <a:r>
                        <a:rPr lang="en-US" dirty="0"/>
                        <a:t>Shiny Gallery</a:t>
                      </a:r>
                    </a:p>
                  </a:txBody>
                  <a:tcPr/>
                </a:tc>
                <a:tc>
                  <a:txBody>
                    <a:bodyPr/>
                    <a:lstStyle/>
                    <a:p>
                      <a:r>
                        <a:rPr lang="en-US" dirty="0">
                          <a:hlinkClick r:id="rId5"/>
                        </a:rPr>
                        <a:t>https://shiny.rstudio.com/gallery/</a:t>
                      </a:r>
                      <a:endParaRPr lang="en-US" dirty="0"/>
                    </a:p>
                    <a:p>
                      <a:r>
                        <a:rPr lang="en-US" dirty="0"/>
                        <a:t>https://blog.rstudio.com/2020/07/13/winners-of-the-2nd-shiny-contest/</a:t>
                      </a:r>
                    </a:p>
                  </a:txBody>
                  <a:tcPr/>
                </a:tc>
                <a:tc>
                  <a:txBody>
                    <a:bodyPr/>
                    <a:lstStyle/>
                    <a:p>
                      <a:r>
                        <a:rPr lang="en-US" dirty="0"/>
                        <a:t>If you are looking for examples of what is possible with Shiny, look no further!</a:t>
                      </a:r>
                    </a:p>
                  </a:txBody>
                  <a:tcPr/>
                </a:tc>
                <a:extLst>
                  <a:ext uri="{0D108BD9-81ED-4DB2-BD59-A6C34878D82A}">
                    <a16:rowId xmlns:a16="http://schemas.microsoft.com/office/drawing/2014/main" val="3091215845"/>
                  </a:ext>
                </a:extLst>
              </a:tr>
              <a:tr h="784165">
                <a:tc>
                  <a:txBody>
                    <a:bodyPr/>
                    <a:lstStyle/>
                    <a:p>
                      <a:r>
                        <a:rPr lang="en-US" dirty="0"/>
                        <a:t>Shiny app on Google Cloud Run</a:t>
                      </a:r>
                    </a:p>
                  </a:txBody>
                  <a:tcPr/>
                </a:tc>
                <a:tc>
                  <a:txBody>
                    <a:bodyPr/>
                    <a:lstStyle/>
                    <a:p>
                      <a:r>
                        <a:rPr lang="en-US" dirty="0"/>
                        <a:t>https://code.markedmondson.me/shiny-cloudrun/</a:t>
                      </a:r>
                    </a:p>
                  </a:txBody>
                  <a:tcPr/>
                </a:tc>
                <a:tc>
                  <a:txBody>
                    <a:bodyPr/>
                    <a:lstStyle/>
                    <a:p>
                      <a:r>
                        <a:rPr lang="en-US" dirty="0"/>
                        <a:t>Cloud hosted Shiny App without </a:t>
                      </a:r>
                      <a:r>
                        <a:rPr lang="en-US" dirty="0" err="1"/>
                        <a:t>Rstudio</a:t>
                      </a:r>
                      <a:r>
                        <a:rPr lang="en-US" dirty="0"/>
                        <a:t> Connect</a:t>
                      </a:r>
                    </a:p>
                  </a:txBody>
                  <a:tcPr/>
                </a:tc>
                <a:extLst>
                  <a:ext uri="{0D108BD9-81ED-4DB2-BD59-A6C34878D82A}">
                    <a16:rowId xmlns:a16="http://schemas.microsoft.com/office/drawing/2014/main" val="4115257588"/>
                  </a:ext>
                </a:extLst>
              </a:tr>
            </a:tbl>
          </a:graphicData>
        </a:graphic>
      </p:graphicFrame>
    </p:spTree>
    <p:extLst>
      <p:ext uri="{BB962C8B-B14F-4D97-AF65-F5344CB8AC3E}">
        <p14:creationId xmlns:p14="http://schemas.microsoft.com/office/powerpoint/2010/main" val="95686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shiny (or something like that)</a:t>
            </a:r>
          </a:p>
        </p:txBody>
      </p:sp>
      <p:pic>
        <p:nvPicPr>
          <p:cNvPr id="4" name="Content Placeholder 3"/>
          <p:cNvPicPr>
            <a:picLocks noGrp="1" noChangeAspect="1"/>
          </p:cNvPicPr>
          <p:nvPr>
            <p:ph idx="1"/>
          </p:nvPr>
        </p:nvPicPr>
        <p:blipFill>
          <a:blip r:embed="rId2"/>
          <a:stretch>
            <a:fillRect/>
          </a:stretch>
        </p:blipFill>
        <p:spPr>
          <a:xfrm>
            <a:off x="676138" y="2661796"/>
            <a:ext cx="2225904" cy="2193456"/>
          </a:xfrm>
          <a:prstGeom prst="rect">
            <a:avLst/>
          </a:prstGeom>
        </p:spPr>
      </p:pic>
      <p:pic>
        <p:nvPicPr>
          <p:cNvPr id="6" name="Picture 5"/>
          <p:cNvPicPr>
            <a:picLocks noChangeAspect="1"/>
          </p:cNvPicPr>
          <p:nvPr/>
        </p:nvPicPr>
        <p:blipFill>
          <a:blip r:embed="rId3"/>
          <a:stretch>
            <a:fillRect/>
          </a:stretch>
        </p:blipFill>
        <p:spPr>
          <a:xfrm>
            <a:off x="3930740" y="2661796"/>
            <a:ext cx="2561824" cy="2441158"/>
          </a:xfrm>
          <a:prstGeom prst="rect">
            <a:avLst/>
          </a:prstGeom>
        </p:spPr>
      </p:pic>
      <p:pic>
        <p:nvPicPr>
          <p:cNvPr id="7" name="Picture 6"/>
          <p:cNvPicPr>
            <a:picLocks noChangeAspect="1"/>
          </p:cNvPicPr>
          <p:nvPr/>
        </p:nvPicPr>
        <p:blipFill>
          <a:blip r:embed="rId4"/>
          <a:stretch>
            <a:fillRect/>
          </a:stretch>
        </p:blipFill>
        <p:spPr>
          <a:xfrm>
            <a:off x="7521262" y="2661796"/>
            <a:ext cx="4387024" cy="2466497"/>
          </a:xfrm>
          <a:prstGeom prst="rect">
            <a:avLst/>
          </a:prstGeom>
        </p:spPr>
      </p:pic>
      <p:sp>
        <p:nvSpPr>
          <p:cNvPr id="8" name="TextBox 7"/>
          <p:cNvSpPr txBox="1"/>
          <p:nvPr/>
        </p:nvSpPr>
        <p:spPr>
          <a:xfrm>
            <a:off x="901521" y="5344732"/>
            <a:ext cx="1532586" cy="369332"/>
          </a:xfrm>
          <a:prstGeom prst="rect">
            <a:avLst/>
          </a:prstGeom>
          <a:noFill/>
        </p:spPr>
        <p:txBody>
          <a:bodyPr wrap="square" rtlCol="0">
            <a:spAutoFit/>
          </a:bodyPr>
          <a:lstStyle/>
          <a:p>
            <a:r>
              <a:rPr lang="en-US" dirty="0"/>
              <a:t>Simple Plot</a:t>
            </a:r>
          </a:p>
        </p:txBody>
      </p:sp>
      <p:sp>
        <p:nvSpPr>
          <p:cNvPr id="9" name="TextBox 8"/>
          <p:cNvSpPr txBox="1"/>
          <p:nvPr/>
        </p:nvSpPr>
        <p:spPr>
          <a:xfrm>
            <a:off x="4351578" y="5349093"/>
            <a:ext cx="1532586" cy="369332"/>
          </a:xfrm>
          <a:prstGeom prst="rect">
            <a:avLst/>
          </a:prstGeom>
          <a:noFill/>
        </p:spPr>
        <p:txBody>
          <a:bodyPr wrap="square" rtlCol="0">
            <a:spAutoFit/>
          </a:bodyPr>
          <a:lstStyle/>
          <a:p>
            <a:r>
              <a:rPr lang="en-US" dirty="0"/>
              <a:t>Infographic</a:t>
            </a:r>
          </a:p>
        </p:txBody>
      </p:sp>
      <p:sp>
        <p:nvSpPr>
          <p:cNvPr id="10" name="TextBox 9"/>
          <p:cNvSpPr txBox="1"/>
          <p:nvPr/>
        </p:nvSpPr>
        <p:spPr>
          <a:xfrm>
            <a:off x="7908325" y="5387730"/>
            <a:ext cx="2835876" cy="369332"/>
          </a:xfrm>
          <a:prstGeom prst="rect">
            <a:avLst/>
          </a:prstGeom>
          <a:noFill/>
        </p:spPr>
        <p:txBody>
          <a:bodyPr wrap="square" rtlCol="0">
            <a:spAutoFit/>
          </a:bodyPr>
          <a:lstStyle/>
          <a:p>
            <a:r>
              <a:rPr lang="en-US" dirty="0"/>
              <a:t>Interactive Dashboard (</a:t>
            </a:r>
            <a:r>
              <a:rPr lang="en-US" dirty="0">
                <a:hlinkClick r:id="rId5"/>
              </a:rPr>
              <a:t>link</a:t>
            </a:r>
            <a:r>
              <a:rPr lang="en-US" dirty="0"/>
              <a:t>)</a:t>
            </a:r>
          </a:p>
        </p:txBody>
      </p:sp>
      <p:sp>
        <p:nvSpPr>
          <p:cNvPr id="13" name="Rounded Rectangle 12"/>
          <p:cNvSpPr/>
          <p:nvPr/>
        </p:nvSpPr>
        <p:spPr>
          <a:xfrm>
            <a:off x="7521262" y="5870825"/>
            <a:ext cx="4108361" cy="748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only do we want interactivity, we want coordinated interactivity!!!</a:t>
            </a:r>
          </a:p>
        </p:txBody>
      </p:sp>
    </p:spTree>
    <p:extLst>
      <p:ext uri="{BB962C8B-B14F-4D97-AF65-F5344CB8AC3E}">
        <p14:creationId xmlns:p14="http://schemas.microsoft.com/office/powerpoint/2010/main" val="20237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we do have interactive plots…</a:t>
            </a:r>
          </a:p>
        </p:txBody>
      </p:sp>
      <p:sp>
        <p:nvSpPr>
          <p:cNvPr id="3" name="Content Placeholder 2"/>
          <p:cNvSpPr>
            <a:spLocks noGrp="1"/>
          </p:cNvSpPr>
          <p:nvPr>
            <p:ph idx="1"/>
          </p:nvPr>
        </p:nvSpPr>
        <p:spPr>
          <a:xfrm>
            <a:off x="788949" y="2314327"/>
            <a:ext cx="9720073" cy="4023360"/>
          </a:xfrm>
        </p:spPr>
        <p:txBody>
          <a:bodyPr>
            <a:normAutofit fontScale="92500"/>
          </a:bodyPr>
          <a:lstStyle/>
          <a:p>
            <a:r>
              <a:rPr lang="en-US" dirty="0"/>
              <a:t>Is it possible to make something that allows as much use interaction but does not require shiny?</a:t>
            </a:r>
          </a:p>
          <a:p>
            <a:r>
              <a:rPr lang="en-US" dirty="0"/>
              <a:t>For example what if a charting library which is anyway </a:t>
            </a:r>
            <a:r>
              <a:rPr lang="en-US" dirty="0" err="1"/>
              <a:t>Javascript</a:t>
            </a:r>
            <a:r>
              <a:rPr lang="en-US" dirty="0"/>
              <a:t> based (all of them are) can use some more </a:t>
            </a:r>
            <a:r>
              <a:rPr lang="en-US" dirty="0" err="1"/>
              <a:t>Javascript</a:t>
            </a:r>
            <a:r>
              <a:rPr lang="en-US" dirty="0"/>
              <a:t> to provide common UI features like buttons and sliders.</a:t>
            </a:r>
          </a:p>
          <a:p>
            <a:r>
              <a:rPr lang="en-US" dirty="0"/>
              <a:t>Answer is, it depends. For simple applications it is possible and it is probably the right choice there, but for anything as feature rich as typically shiny apps are, this wont work.</a:t>
            </a:r>
          </a:p>
          <a:p>
            <a:pPr lvl="1"/>
            <a:r>
              <a:rPr lang="en-US" dirty="0"/>
              <a:t>Plotly provides custom controls </a:t>
            </a:r>
            <a:r>
              <a:rPr lang="en-US" dirty="0">
                <a:hlinkClick r:id="rId2"/>
              </a:rPr>
              <a:t>https://plot.ly/r/#controls</a:t>
            </a:r>
            <a:r>
              <a:rPr lang="en-US" dirty="0"/>
              <a:t>, along with </a:t>
            </a:r>
            <a:r>
              <a:rPr lang="en-US" dirty="0" err="1"/>
              <a:t>htmlwidgets</a:t>
            </a:r>
            <a:r>
              <a:rPr lang="en-US" dirty="0"/>
              <a:t> (</a:t>
            </a:r>
            <a:r>
              <a:rPr lang="en-US" dirty="0">
                <a:hlinkClick r:id="rId3"/>
              </a:rPr>
              <a:t>link</a:t>
            </a:r>
            <a:r>
              <a:rPr lang="en-US" dirty="0"/>
              <a:t>) and crosstalk (</a:t>
            </a:r>
            <a:r>
              <a:rPr lang="en-US" dirty="0">
                <a:hlinkClick r:id="rId4"/>
              </a:rPr>
              <a:t>link</a:t>
            </a:r>
            <a:r>
              <a:rPr lang="en-US" dirty="0"/>
              <a:t>) we could make simple apps. Advantage is that these are completely client side which makes them faster. The output is an html file so you could email it, host it on a web server, but it does not require an R environment to live.</a:t>
            </a:r>
          </a:p>
          <a:p>
            <a:pPr lvl="1"/>
            <a:r>
              <a:rPr lang="en-US" dirty="0"/>
              <a:t>Shiny on the other hand addresses coordination between individual plots by allowing the programmer to define those interactions in R code.</a:t>
            </a:r>
          </a:p>
          <a:p>
            <a:pPr lvl="1"/>
            <a:r>
              <a:rPr lang="en-US" dirty="0"/>
              <a:t>What happens if the application needs to actually to download data from a data source (web server, database), what happens if the data needs to be periodically refreshed? We do need Shiny there.</a:t>
            </a:r>
          </a:p>
        </p:txBody>
      </p:sp>
    </p:spTree>
    <p:extLst>
      <p:ext uri="{BB962C8B-B14F-4D97-AF65-F5344CB8AC3E}">
        <p14:creationId xmlns:p14="http://schemas.microsoft.com/office/powerpoint/2010/main" val="28385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towards shiny…</a:t>
            </a:r>
          </a:p>
        </p:txBody>
      </p:sp>
      <p:sp>
        <p:nvSpPr>
          <p:cNvPr id="3" name="Content Placeholder 2"/>
          <p:cNvSpPr>
            <a:spLocks noGrp="1"/>
          </p:cNvSpPr>
          <p:nvPr>
            <p:ph idx="1"/>
          </p:nvPr>
        </p:nvSpPr>
        <p:spPr>
          <a:xfrm>
            <a:off x="788949" y="2314327"/>
            <a:ext cx="9720073" cy="4023360"/>
          </a:xfrm>
        </p:spPr>
        <p:txBody>
          <a:bodyPr>
            <a:normAutofit/>
          </a:bodyPr>
          <a:lstStyle/>
          <a:p>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just say Shiny is an R package that allows us to build dashboards from super simple to super advanced with complex user interactions without having to know any </a:t>
            </a:r>
            <a:r>
              <a:rPr lang="en-US" dirty="0" err="1"/>
              <a:t>javascript</a:t>
            </a:r>
            <a:r>
              <a:rPr lang="en-US" dirty="0"/>
              <a:t>, </a:t>
            </a:r>
            <a:r>
              <a:rPr lang="en-US" dirty="0" err="1"/>
              <a:t>css</a:t>
            </a:r>
            <a:r>
              <a:rPr lang="en-US" dirty="0"/>
              <a:t> or html*</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Follows a client (UI) server model where UI defines the user interface elements and server defines the backend server code except that both UI and Server code is just regular R code. </a:t>
            </a:r>
          </a:p>
        </p:txBody>
      </p:sp>
    </p:spTree>
    <p:extLst>
      <p:ext uri="{BB962C8B-B14F-4D97-AF65-F5344CB8AC3E}">
        <p14:creationId xmlns:p14="http://schemas.microsoft.com/office/powerpoint/2010/main" val="176753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636401"/>
              </p:ext>
            </p:extLst>
          </p:nvPr>
        </p:nvGraphicFramePr>
        <p:xfrm>
          <a:off x="1759738" y="2448008"/>
          <a:ext cx="8248851" cy="375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008589" y="2448008"/>
            <a:ext cx="1712685" cy="738664"/>
          </a:xfrm>
          <a:prstGeom prst="rect">
            <a:avLst/>
          </a:prstGeom>
          <a:noFill/>
        </p:spPr>
        <p:txBody>
          <a:bodyPr wrap="square" rtlCol="0">
            <a:spAutoFit/>
          </a:bodyPr>
          <a:lstStyle/>
          <a:p>
            <a:r>
              <a:rPr lang="en-US" sz="1400" dirty="0"/>
              <a:t>Very little HTML awareness required (Uses R Markdown)</a:t>
            </a:r>
          </a:p>
        </p:txBody>
      </p:sp>
      <p:sp>
        <p:nvSpPr>
          <p:cNvPr id="7" name="TextBox 6"/>
          <p:cNvSpPr txBox="1"/>
          <p:nvPr/>
        </p:nvSpPr>
        <p:spPr>
          <a:xfrm>
            <a:off x="683161" y="2448008"/>
            <a:ext cx="1712685" cy="738664"/>
          </a:xfrm>
          <a:prstGeom prst="rect">
            <a:avLst/>
          </a:prstGeom>
          <a:noFill/>
        </p:spPr>
        <p:txBody>
          <a:bodyPr wrap="square" rtlCol="0">
            <a:spAutoFit/>
          </a:bodyPr>
          <a:lstStyle/>
          <a:p>
            <a:r>
              <a:rPr lang="en-US" sz="1400" dirty="0"/>
              <a:t>HTML </a:t>
            </a:r>
          </a:p>
          <a:p>
            <a:r>
              <a:rPr lang="en-US" sz="1400" dirty="0"/>
              <a:t>Awareness </a:t>
            </a:r>
          </a:p>
          <a:p>
            <a:r>
              <a:rPr lang="en-US" sz="1400" dirty="0"/>
              <a:t>required</a:t>
            </a:r>
          </a:p>
        </p:txBody>
      </p:sp>
    </p:spTree>
    <p:extLst>
      <p:ext uri="{BB962C8B-B14F-4D97-AF65-F5344CB8AC3E}">
        <p14:creationId xmlns:p14="http://schemas.microsoft.com/office/powerpoint/2010/main" val="49866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a:t>
            </a:r>
          </a:p>
        </p:txBody>
      </p:sp>
      <p:graphicFrame>
        <p:nvGraphicFramePr>
          <p:cNvPr id="4" name="Table 3">
            <a:extLst>
              <a:ext uri="{FF2B5EF4-FFF2-40B4-BE49-F238E27FC236}">
                <a16:creationId xmlns:a16="http://schemas.microsoft.com/office/drawing/2014/main" id="{37EB140B-7F6A-4AFF-AE17-1538840E96B5}"/>
              </a:ext>
            </a:extLst>
          </p:cNvPr>
          <p:cNvGraphicFramePr>
            <a:graphicFrameLocks noGrp="1"/>
          </p:cNvGraphicFramePr>
          <p:nvPr>
            <p:extLst>
              <p:ext uri="{D42A27DB-BD31-4B8C-83A1-F6EECF244321}">
                <p14:modId xmlns:p14="http://schemas.microsoft.com/office/powerpoint/2010/main" val="1576929039"/>
              </p:ext>
            </p:extLst>
          </p:nvPr>
        </p:nvGraphicFramePr>
        <p:xfrm>
          <a:off x="1171480" y="2201990"/>
          <a:ext cx="9372952" cy="3189110"/>
        </p:xfrm>
        <a:graphic>
          <a:graphicData uri="http://schemas.openxmlformats.org/drawingml/2006/table">
            <a:tbl>
              <a:tblPr firstRow="1" bandRow="1">
                <a:tableStyleId>{5C22544A-7EE6-4342-B048-85BDC9FD1C3A}</a:tableStyleId>
              </a:tblPr>
              <a:tblGrid>
                <a:gridCol w="4686476">
                  <a:extLst>
                    <a:ext uri="{9D8B030D-6E8A-4147-A177-3AD203B41FA5}">
                      <a16:colId xmlns:a16="http://schemas.microsoft.com/office/drawing/2014/main" val="1467391411"/>
                    </a:ext>
                  </a:extLst>
                </a:gridCol>
                <a:gridCol w="4686476">
                  <a:extLst>
                    <a:ext uri="{9D8B030D-6E8A-4147-A177-3AD203B41FA5}">
                      <a16:colId xmlns:a16="http://schemas.microsoft.com/office/drawing/2014/main" val="116995556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6181430"/>
                  </a:ext>
                </a:extLst>
              </a:tr>
              <a:tr h="1065670">
                <a:tc>
                  <a:txBody>
                    <a:bodyPr/>
                    <a:lstStyle/>
                    <a:p>
                      <a:r>
                        <a:rPr lang="en-US" dirty="0"/>
                        <a:t>Introductory Video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Introduction to Shiny from the person who designed it</a:t>
                      </a:r>
                    </a:p>
                    <a:p>
                      <a:endParaRPr lang="en-US" dirty="0"/>
                    </a:p>
                  </a:txBody>
                  <a:tcPr/>
                </a:tc>
                <a:extLst>
                  <a:ext uri="{0D108BD9-81ED-4DB2-BD59-A6C34878D82A}">
                    <a16:rowId xmlns:a16="http://schemas.microsoft.com/office/drawing/2014/main" val="45713180"/>
                  </a:ext>
                </a:extLst>
              </a:tr>
              <a:tr h="370840">
                <a:tc>
                  <a:txBody>
                    <a:bodyPr/>
                    <a:lstStyle/>
                    <a:p>
                      <a:r>
                        <a:rPr lang="en-US" dirty="0"/>
                        <a:t>Reference 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https://mastering-shiny.org/</a:t>
                      </a:r>
                      <a:endParaRPr lang="en-US" dirty="0"/>
                    </a:p>
                  </a:txBody>
                  <a:tcPr/>
                </a:tc>
                <a:extLst>
                  <a:ext uri="{0D108BD9-81ED-4DB2-BD59-A6C34878D82A}">
                    <a16:rowId xmlns:a16="http://schemas.microsoft.com/office/drawing/2014/main" val="4210221400"/>
                  </a:ext>
                </a:extLst>
              </a:tr>
              <a:tr h="370840">
                <a:tc>
                  <a:txBody>
                    <a:bodyPr/>
                    <a:lstStyle/>
                    <a:p>
                      <a:r>
                        <a:rPr lang="en-US" dirty="0"/>
                        <a:t>Crosstalk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https://www.rstudio.com/resources/videos/linking-html-widgets-with-crosstalk/</a:t>
                      </a:r>
                    </a:p>
                  </a:txBody>
                  <a:tcPr/>
                </a:tc>
                <a:extLst>
                  <a:ext uri="{0D108BD9-81ED-4DB2-BD59-A6C34878D82A}">
                    <a16:rowId xmlns:a16="http://schemas.microsoft.com/office/drawing/2014/main" val="1297557304"/>
                  </a:ext>
                </a:extLst>
              </a:tr>
              <a:tr h="370840">
                <a:tc>
                  <a:txBody>
                    <a:bodyPr/>
                    <a:lstStyle/>
                    <a:p>
                      <a:r>
                        <a:rPr lang="en-US" dirty="0" err="1"/>
                        <a:t>Flexdashboard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https://rmarkdown.rstudio.com/flexdashboard/</a:t>
                      </a:r>
                      <a:endParaRPr lang="en-US" dirty="0"/>
                    </a:p>
                  </a:txBody>
                  <a:tcPr/>
                </a:tc>
                <a:extLst>
                  <a:ext uri="{0D108BD9-81ED-4DB2-BD59-A6C34878D82A}">
                    <a16:rowId xmlns:a16="http://schemas.microsoft.com/office/drawing/2014/main" val="284392709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013699899"/>
                  </a:ext>
                </a:extLst>
              </a:tr>
            </a:tbl>
          </a:graphicData>
        </a:graphic>
      </p:graphicFrame>
      <p:pic>
        <p:nvPicPr>
          <p:cNvPr id="10" name="Ido56dwDTg8">
            <a:extLst>
              <a:ext uri="{FF2B5EF4-FFF2-40B4-BE49-F238E27FC236}">
                <a16:creationId xmlns:a16="http://schemas.microsoft.com/office/drawing/2014/main" id="{5B56EA49-AA64-408C-8687-9B86B20F077E}"/>
              </a:ext>
            </a:extLst>
          </p:cNvPr>
          <p:cNvPicPr>
            <a:picLocks noRot="1" noChangeAspect="1"/>
          </p:cNvPicPr>
          <p:nvPr>
            <a:videoFile r:link="rId1"/>
          </p:nvPr>
        </p:nvPicPr>
        <p:blipFill>
          <a:blip r:embed="rId5"/>
          <a:stretch>
            <a:fillRect/>
          </a:stretch>
        </p:blipFill>
        <p:spPr>
          <a:xfrm>
            <a:off x="7119262" y="2936722"/>
            <a:ext cx="1050902" cy="591132"/>
          </a:xfrm>
          <a:prstGeom prst="rect">
            <a:avLst/>
          </a:prstGeom>
        </p:spPr>
      </p:pic>
    </p:spTree>
    <p:extLst>
      <p:ext uri="{BB962C8B-B14F-4D97-AF65-F5344CB8AC3E}">
        <p14:creationId xmlns:p14="http://schemas.microsoft.com/office/powerpoint/2010/main" val="389894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code</a:t>
            </a:r>
          </a:p>
        </p:txBody>
      </p:sp>
      <p:sp>
        <p:nvSpPr>
          <p:cNvPr id="3" name="Content Placeholder 2"/>
          <p:cNvSpPr>
            <a:spLocks noGrp="1"/>
          </p:cNvSpPr>
          <p:nvPr>
            <p:ph idx="1"/>
          </p:nvPr>
        </p:nvSpPr>
        <p:spPr>
          <a:xfrm>
            <a:off x="1024127" y="1953202"/>
            <a:ext cx="9720073" cy="4023360"/>
          </a:xfrm>
        </p:spPr>
        <p:txBody>
          <a:bodyPr/>
          <a:lstStyle/>
          <a:p>
            <a:r>
              <a:rPr lang="en-US" dirty="0"/>
              <a:t>We will do a simple Shiny code demo first and then a </a:t>
            </a:r>
            <a:r>
              <a:rPr lang="en-US" dirty="0" err="1"/>
              <a:t>Flexdashboard</a:t>
            </a:r>
            <a:r>
              <a:rPr lang="en-US" dirty="0"/>
              <a:t> demo.</a:t>
            </a:r>
          </a:p>
          <a:p>
            <a:r>
              <a:rPr lang="en-US" dirty="0"/>
              <a:t>Combine </a:t>
            </a:r>
            <a:r>
              <a:rPr lang="en-US" dirty="0" err="1"/>
              <a:t>flexdashboard</a:t>
            </a:r>
            <a:r>
              <a:rPr lang="en-US" dirty="0"/>
              <a:t> and Shiny.</a:t>
            </a:r>
          </a:p>
        </p:txBody>
      </p:sp>
    </p:spTree>
    <p:extLst>
      <p:ext uri="{BB962C8B-B14F-4D97-AF65-F5344CB8AC3E}">
        <p14:creationId xmlns:p14="http://schemas.microsoft.com/office/powerpoint/2010/main" val="124148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r>
              <a:rPr lang="en-US" dirty="0"/>
              <a:t>Some packages that we almost always would use in a Shiny dashboard</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0743700"/>
              </p:ext>
            </p:extLst>
          </p:nvPr>
        </p:nvGraphicFramePr>
        <p:xfrm>
          <a:off x="1135647" y="2837224"/>
          <a:ext cx="8778375" cy="3576320"/>
        </p:xfrm>
        <a:graphic>
          <a:graphicData uri="http://schemas.openxmlformats.org/drawingml/2006/table">
            <a:tbl>
              <a:tblPr firstRow="1" bandRow="1">
                <a:tableStyleId>{5C22544A-7EE6-4342-B048-85BDC9FD1C3A}</a:tableStyleId>
              </a:tblPr>
              <a:tblGrid>
                <a:gridCol w="2926125">
                  <a:extLst>
                    <a:ext uri="{9D8B030D-6E8A-4147-A177-3AD203B41FA5}">
                      <a16:colId xmlns:a16="http://schemas.microsoft.com/office/drawing/2014/main" val="20000"/>
                    </a:ext>
                  </a:extLst>
                </a:gridCol>
                <a:gridCol w="2926125">
                  <a:extLst>
                    <a:ext uri="{9D8B030D-6E8A-4147-A177-3AD203B41FA5}">
                      <a16:colId xmlns:a16="http://schemas.microsoft.com/office/drawing/2014/main" val="20001"/>
                    </a:ext>
                  </a:extLst>
                </a:gridCol>
                <a:gridCol w="2926125">
                  <a:extLst>
                    <a:ext uri="{9D8B030D-6E8A-4147-A177-3AD203B41FA5}">
                      <a16:colId xmlns:a16="http://schemas.microsoft.com/office/drawing/2014/main" val="20002"/>
                    </a:ext>
                  </a:extLst>
                </a:gridCol>
              </a:tblGrid>
              <a:tr h="370840">
                <a:tc>
                  <a:txBody>
                    <a:bodyPr/>
                    <a:lstStyle/>
                    <a:p>
                      <a:r>
                        <a:rPr lang="en-US" dirty="0"/>
                        <a:t>Package</a:t>
                      </a:r>
                    </a:p>
                  </a:txBody>
                  <a:tcPr/>
                </a:tc>
                <a:tc>
                  <a:txBody>
                    <a:bodyPr/>
                    <a:lstStyle/>
                    <a:p>
                      <a:r>
                        <a:rPr lang="en-US" dirty="0"/>
                        <a:t>Purpose</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ggplot2</a:t>
                      </a:r>
                    </a:p>
                  </a:txBody>
                  <a:tcPr/>
                </a:tc>
                <a:tc>
                  <a:txBody>
                    <a:bodyPr/>
                    <a:lstStyle/>
                    <a:p>
                      <a:r>
                        <a:rPr lang="en-US" dirty="0"/>
                        <a:t>General purpose charting library (non-interactive)</a:t>
                      </a:r>
                    </a:p>
                  </a:txBody>
                  <a:tcPr/>
                </a:tc>
                <a:tc>
                  <a:txBody>
                    <a:bodyPr/>
                    <a:lstStyle/>
                    <a:p>
                      <a:r>
                        <a:rPr lang="en-US" dirty="0" err="1"/>
                        <a:t>plotOutput</a:t>
                      </a:r>
                      <a:r>
                        <a:rPr lang="en-US" dirty="0"/>
                        <a:t>, </a:t>
                      </a:r>
                      <a:r>
                        <a:rPr lang="en-US" dirty="0" err="1"/>
                        <a:t>renderPlot</a:t>
                      </a:r>
                      <a:endParaRPr lang="en-US" dirty="0"/>
                    </a:p>
                  </a:txBody>
                  <a:tcPr/>
                </a:tc>
                <a:extLst>
                  <a:ext uri="{0D108BD9-81ED-4DB2-BD59-A6C34878D82A}">
                    <a16:rowId xmlns:a16="http://schemas.microsoft.com/office/drawing/2014/main" val="10001"/>
                  </a:ext>
                </a:extLst>
              </a:tr>
              <a:tr h="370840">
                <a:tc>
                  <a:txBody>
                    <a:bodyPr/>
                    <a:lstStyle/>
                    <a:p>
                      <a:r>
                        <a:rPr lang="en-US" dirty="0"/>
                        <a:t>Plotly</a:t>
                      </a:r>
                    </a:p>
                  </a:txBody>
                  <a:tcPr/>
                </a:tc>
                <a:tc>
                  <a:txBody>
                    <a:bodyPr/>
                    <a:lstStyle/>
                    <a:p>
                      <a:r>
                        <a:rPr lang="en-US" dirty="0"/>
                        <a:t>General purpose charting library</a:t>
                      </a:r>
                    </a:p>
                  </a:txBody>
                  <a:tcPr/>
                </a:tc>
                <a:tc>
                  <a:txBody>
                    <a:bodyPr/>
                    <a:lstStyle/>
                    <a:p>
                      <a:r>
                        <a:rPr lang="en-US" dirty="0" err="1"/>
                        <a:t>plotlyOutput</a:t>
                      </a:r>
                      <a:r>
                        <a:rPr lang="en-US" dirty="0"/>
                        <a:t>, </a:t>
                      </a:r>
                      <a:r>
                        <a:rPr lang="en-US" dirty="0" err="1"/>
                        <a:t>renderPlotly</a:t>
                      </a:r>
                      <a:endParaRPr lang="en-US" dirty="0"/>
                    </a:p>
                  </a:txBody>
                  <a:tcPr/>
                </a:tc>
                <a:extLst>
                  <a:ext uri="{0D108BD9-81ED-4DB2-BD59-A6C34878D82A}">
                    <a16:rowId xmlns:a16="http://schemas.microsoft.com/office/drawing/2014/main" val="10002"/>
                  </a:ext>
                </a:extLst>
              </a:tr>
              <a:tr h="370840">
                <a:tc>
                  <a:txBody>
                    <a:bodyPr/>
                    <a:lstStyle/>
                    <a:p>
                      <a:r>
                        <a:rPr lang="en-US" dirty="0" err="1"/>
                        <a:t>Highcharts</a:t>
                      </a:r>
                      <a:endParaRPr lang="en-US" dirty="0"/>
                    </a:p>
                  </a:txBody>
                  <a:tcPr/>
                </a:tc>
                <a:tc>
                  <a:txBody>
                    <a:bodyPr/>
                    <a:lstStyle/>
                    <a:p>
                      <a:r>
                        <a:rPr lang="en-US" dirty="0"/>
                        <a:t>General purpose charting library</a:t>
                      </a:r>
                    </a:p>
                  </a:txBody>
                  <a:tcPr/>
                </a:tc>
                <a:tc>
                  <a:txBody>
                    <a:bodyPr/>
                    <a:lstStyle/>
                    <a:p>
                      <a:r>
                        <a:rPr lang="en-US" sz="1800" b="0" i="0" kern="1200" dirty="0" err="1">
                          <a:solidFill>
                            <a:schemeClr val="dk1"/>
                          </a:solidFill>
                          <a:effectLst/>
                          <a:latin typeface="+mn-lt"/>
                          <a:ea typeface="+mn-ea"/>
                          <a:cs typeface="+mn-cs"/>
                        </a:rPr>
                        <a:t>highchartOutput</a:t>
                      </a:r>
                      <a:r>
                        <a:rPr lang="en-US" dirty="0"/>
                        <a:t>, </a:t>
                      </a:r>
                      <a:r>
                        <a:rPr lang="en-US" dirty="0" err="1"/>
                        <a:t>renderHighchart</a:t>
                      </a:r>
                      <a:endParaRPr lang="en-US" dirty="0"/>
                    </a:p>
                    <a:p>
                      <a:r>
                        <a:rPr lang="en-US" sz="900" dirty="0"/>
                        <a:t>https://github.com/rstudio/shiny-examples/tree/master/118-highcharter-births</a:t>
                      </a:r>
                    </a:p>
                  </a:txBody>
                  <a:tcPr/>
                </a:tc>
                <a:extLst>
                  <a:ext uri="{0D108BD9-81ED-4DB2-BD59-A6C34878D82A}">
                    <a16:rowId xmlns:a16="http://schemas.microsoft.com/office/drawing/2014/main" val="10003"/>
                  </a:ext>
                </a:extLst>
              </a:tr>
              <a:tr h="370840">
                <a:tc>
                  <a:txBody>
                    <a:bodyPr/>
                    <a:lstStyle/>
                    <a:p>
                      <a:r>
                        <a:rPr lang="en-US" dirty="0"/>
                        <a:t>Data Table (DT),</a:t>
                      </a:r>
                    </a:p>
                    <a:p>
                      <a:r>
                        <a:rPr lang="en-US" dirty="0"/>
                        <a:t>Also look at “</a:t>
                      </a:r>
                      <a:r>
                        <a:rPr lang="en-US" dirty="0" err="1"/>
                        <a:t>gt</a:t>
                      </a:r>
                      <a:r>
                        <a:rPr lang="en-US" dirty="0"/>
                        <a:t>”</a:t>
                      </a:r>
                    </a:p>
                  </a:txBody>
                  <a:tcPr/>
                </a:tc>
                <a:tc>
                  <a:txBody>
                    <a:bodyPr/>
                    <a:lstStyle/>
                    <a:p>
                      <a:r>
                        <a:rPr lang="en-US" dirty="0"/>
                        <a:t>Display nicely formatted, searchable, interactive 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renderDT</a:t>
                      </a:r>
                      <a:r>
                        <a:rPr lang="en-US" dirty="0"/>
                        <a:t>, </a:t>
                      </a:r>
                      <a:r>
                        <a:rPr lang="en-US" dirty="0" err="1"/>
                        <a:t>DTOutput</a:t>
                      </a:r>
                      <a:endParaRPr lang="en-US" dirty="0"/>
                    </a:p>
                    <a:p>
                      <a:r>
                        <a:rPr lang="en-US" sz="900" kern="1200" dirty="0">
                          <a:solidFill>
                            <a:schemeClr val="dk1"/>
                          </a:solidFill>
                          <a:latin typeface="+mn-lt"/>
                          <a:ea typeface="+mn-ea"/>
                          <a:cs typeface="+mn-cs"/>
                          <a:hlinkClick r:id="rId2"/>
                        </a:rPr>
                        <a:t>https://shiny.rstudio.com/gallery/basic-datatable.html</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dirty="0" err="1"/>
                        <a:t>Dygraphs</a:t>
                      </a:r>
                      <a:endParaRPr lang="en-US" dirty="0"/>
                    </a:p>
                  </a:txBody>
                  <a:tcPr/>
                </a:tc>
                <a:tc>
                  <a:txBody>
                    <a:bodyPr/>
                    <a:lstStyle/>
                    <a:p>
                      <a:r>
                        <a:rPr lang="en-US" dirty="0" err="1"/>
                        <a:t>Timeseries</a:t>
                      </a:r>
                      <a:endParaRPr lang="en-US" dirty="0"/>
                    </a:p>
                  </a:txBody>
                  <a:tcPr/>
                </a:tc>
                <a:tc>
                  <a:txBody>
                    <a:bodyPr/>
                    <a:lstStyle/>
                    <a:p>
                      <a:r>
                        <a:rPr lang="en-US" sz="900" kern="1200" dirty="0" err="1">
                          <a:solidFill>
                            <a:schemeClr val="dk1"/>
                          </a:solidFill>
                          <a:latin typeface="+mn-lt"/>
                          <a:ea typeface="+mn-ea"/>
                          <a:cs typeface="+mn-cs"/>
                        </a:rPr>
                        <a:t>renderDygraph</a:t>
                      </a:r>
                      <a:r>
                        <a:rPr lang="en-US" sz="900" kern="1200" dirty="0">
                          <a:solidFill>
                            <a:schemeClr val="dk1"/>
                          </a:solidFill>
                          <a:latin typeface="+mn-lt"/>
                          <a:ea typeface="+mn-ea"/>
                          <a:cs typeface="+mn-cs"/>
                        </a:rPr>
                        <a:t>, </a:t>
                      </a:r>
                      <a:r>
                        <a:rPr lang="en-US" sz="900" kern="1200" dirty="0" err="1">
                          <a:solidFill>
                            <a:schemeClr val="dk1"/>
                          </a:solidFill>
                          <a:latin typeface="+mn-lt"/>
                          <a:ea typeface="+mn-ea"/>
                          <a:cs typeface="+mn-cs"/>
                        </a:rPr>
                        <a:t>dygraphOutput</a:t>
                      </a:r>
                      <a:endParaRPr lang="en-US" sz="900" kern="1200" dirty="0">
                        <a:solidFill>
                          <a:schemeClr val="dk1"/>
                        </a:solidFill>
                        <a:latin typeface="+mn-lt"/>
                        <a:ea typeface="+mn-ea"/>
                        <a:cs typeface="+mn-cs"/>
                      </a:endParaRPr>
                    </a:p>
                    <a:p>
                      <a:r>
                        <a:rPr lang="en-US" sz="900" kern="1200" dirty="0">
                          <a:solidFill>
                            <a:schemeClr val="dk1"/>
                          </a:solidFill>
                          <a:latin typeface="+mn-lt"/>
                          <a:ea typeface="+mn-ea"/>
                          <a:cs typeface="+mn-cs"/>
                        </a:rPr>
                        <a:t>https://rstudio.github.io/dygraphs/shiny.html</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544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list of recipes I use all the time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56727925"/>
              </p:ext>
            </p:extLst>
          </p:nvPr>
        </p:nvGraphicFramePr>
        <p:xfrm>
          <a:off x="1024126" y="1953202"/>
          <a:ext cx="10241637" cy="4851400"/>
        </p:xfrm>
        <a:graphic>
          <a:graphicData uri="http://schemas.openxmlformats.org/drawingml/2006/table">
            <a:tbl>
              <a:tblPr firstRow="1" bandRow="1">
                <a:tableStyleId>{5C22544A-7EE6-4342-B048-85BDC9FD1C3A}</a:tableStyleId>
              </a:tblPr>
              <a:tblGrid>
                <a:gridCol w="3413879">
                  <a:extLst>
                    <a:ext uri="{9D8B030D-6E8A-4147-A177-3AD203B41FA5}">
                      <a16:colId xmlns:a16="http://schemas.microsoft.com/office/drawing/2014/main" val="20000"/>
                    </a:ext>
                  </a:extLst>
                </a:gridCol>
                <a:gridCol w="3413879">
                  <a:extLst>
                    <a:ext uri="{9D8B030D-6E8A-4147-A177-3AD203B41FA5}">
                      <a16:colId xmlns:a16="http://schemas.microsoft.com/office/drawing/2014/main" val="20001"/>
                    </a:ext>
                  </a:extLst>
                </a:gridCol>
                <a:gridCol w="3413879">
                  <a:extLst>
                    <a:ext uri="{9D8B030D-6E8A-4147-A177-3AD203B41FA5}">
                      <a16:colId xmlns:a16="http://schemas.microsoft.com/office/drawing/2014/main" val="20002"/>
                    </a:ext>
                  </a:extLst>
                </a:gridCol>
              </a:tblGrid>
              <a:tr h="370840">
                <a:tc>
                  <a:txBody>
                    <a:bodyPr/>
                    <a:lstStyle/>
                    <a:p>
                      <a:r>
                        <a:rPr lang="en-US" dirty="0"/>
                        <a:t>Task</a:t>
                      </a:r>
                    </a:p>
                  </a:txBody>
                  <a:tcPr/>
                </a:tc>
                <a:tc>
                  <a:txBody>
                    <a:bodyPr/>
                    <a:lstStyle/>
                    <a:p>
                      <a:r>
                        <a:rPr lang="en-US" dirty="0"/>
                        <a:t>Why is it typically needed?</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How to upload a file in your Shiny app</a:t>
                      </a:r>
                    </a:p>
                  </a:txBody>
                  <a:tcPr/>
                </a:tc>
                <a:tc>
                  <a:txBody>
                    <a:bodyPr/>
                    <a:lstStyle/>
                    <a:p>
                      <a:r>
                        <a:rPr lang="en-US" dirty="0"/>
                        <a:t>Allow user to input data in bulk and then provide it to a model or render it on the UI</a:t>
                      </a:r>
                    </a:p>
                  </a:txBody>
                  <a:tcPr/>
                </a:tc>
                <a:tc>
                  <a:txBody>
                    <a:bodyPr/>
                    <a:lstStyle/>
                    <a:p>
                      <a:r>
                        <a:rPr lang="en-US" dirty="0"/>
                        <a:t>https://shiny.rstudio.com/articles/upload.html</a:t>
                      </a:r>
                    </a:p>
                  </a:txBody>
                  <a:tcPr/>
                </a:tc>
                <a:extLst>
                  <a:ext uri="{0D108BD9-81ED-4DB2-BD59-A6C34878D82A}">
                    <a16:rowId xmlns:a16="http://schemas.microsoft.com/office/drawing/2014/main" val="10001"/>
                  </a:ext>
                </a:extLst>
              </a:tr>
              <a:tr h="370840">
                <a:tc>
                  <a:txBody>
                    <a:bodyPr/>
                    <a:lstStyle/>
                    <a:p>
                      <a:r>
                        <a:rPr lang="en-US" dirty="0"/>
                        <a:t>How to download a file</a:t>
                      </a:r>
                    </a:p>
                  </a:txBody>
                  <a:tcPr/>
                </a:tc>
                <a:tc>
                  <a:txBody>
                    <a:bodyPr/>
                    <a:lstStyle/>
                    <a:p>
                      <a:r>
                        <a:rPr lang="en-US" dirty="0"/>
                        <a:t>Once the model runs and provides data or other backend processing is done or the user simply wants to download data being shown on the UI.</a:t>
                      </a:r>
                    </a:p>
                  </a:txBody>
                  <a:tcPr/>
                </a:tc>
                <a:tc>
                  <a:txBody>
                    <a:bodyPr/>
                    <a:lstStyle/>
                    <a:p>
                      <a:r>
                        <a:rPr lang="en-US" dirty="0"/>
                        <a:t>https://shiny.rstudio.com/articles/download.html</a:t>
                      </a:r>
                    </a:p>
                  </a:txBody>
                  <a:tcPr/>
                </a:tc>
                <a:extLst>
                  <a:ext uri="{0D108BD9-81ED-4DB2-BD59-A6C34878D82A}">
                    <a16:rowId xmlns:a16="http://schemas.microsoft.com/office/drawing/2014/main" val="10002"/>
                  </a:ext>
                </a:extLst>
              </a:tr>
              <a:tr h="370840">
                <a:tc>
                  <a:txBody>
                    <a:bodyPr/>
                    <a:lstStyle/>
                    <a:p>
                      <a:r>
                        <a:rPr lang="en-US" dirty="0"/>
                        <a:t>How to get a progress bar(s) in your Shiny app</a:t>
                      </a:r>
                    </a:p>
                  </a:txBody>
                  <a:tcPr/>
                </a:tc>
                <a:tc>
                  <a:txBody>
                    <a:bodyPr/>
                    <a:lstStyle/>
                    <a:p>
                      <a:r>
                        <a:rPr lang="en-US" dirty="0"/>
                        <a:t>When the app is processing data or waiting for output from the model, need a progress bar to indicate something is happening.</a:t>
                      </a:r>
                    </a:p>
                  </a:txBody>
                  <a:tcPr/>
                </a:tc>
                <a:tc>
                  <a:txBody>
                    <a:bodyPr/>
                    <a:lstStyle/>
                    <a:p>
                      <a:r>
                        <a:rPr lang="en-US" dirty="0">
                          <a:hlinkClick r:id="rId2"/>
                        </a:rPr>
                        <a:t>https://shiny.rstudio.com/articles/progress.html</a:t>
                      </a:r>
                      <a:endParaRPr lang="en-US" dirty="0"/>
                    </a:p>
                    <a:p>
                      <a:r>
                        <a:rPr lang="en-US" dirty="0"/>
                        <a:t>https://shiny.rstudio.com/gallery/progress-bar-example.html</a:t>
                      </a:r>
                    </a:p>
                  </a:txBody>
                  <a:tcPr/>
                </a:tc>
                <a:extLst>
                  <a:ext uri="{0D108BD9-81ED-4DB2-BD59-A6C34878D82A}">
                    <a16:rowId xmlns:a16="http://schemas.microsoft.com/office/drawing/2014/main" val="10003"/>
                  </a:ext>
                </a:extLst>
              </a:tr>
              <a:tr h="370840">
                <a:tc>
                  <a:txBody>
                    <a:bodyPr/>
                    <a:lstStyle/>
                    <a:p>
                      <a:r>
                        <a:rPr lang="en-US" dirty="0"/>
                        <a:t>Maps in a Shiny App</a:t>
                      </a:r>
                    </a:p>
                  </a:txBody>
                  <a:tcPr/>
                </a:tc>
                <a:tc>
                  <a:txBody>
                    <a:bodyPr/>
                    <a:lstStyle/>
                    <a:p>
                      <a:r>
                        <a:rPr lang="en-US" dirty="0"/>
                        <a:t>Use maps all the time for everything</a:t>
                      </a:r>
                    </a:p>
                  </a:txBody>
                  <a:tcPr/>
                </a:tc>
                <a:tc>
                  <a:txBody>
                    <a:bodyPr/>
                    <a:lstStyle/>
                    <a:p>
                      <a:r>
                        <a:rPr lang="en-US" dirty="0"/>
                        <a:t>Leaflet for R</a:t>
                      </a:r>
                    </a:p>
                    <a:p>
                      <a:r>
                        <a:rPr lang="en-US" dirty="0"/>
                        <a:t>https://rstudio.github.io/leaflet/shiny.html</a:t>
                      </a:r>
                    </a:p>
                  </a:txBody>
                  <a:tcPr/>
                </a:tc>
                <a:extLst>
                  <a:ext uri="{0D108BD9-81ED-4DB2-BD59-A6C34878D82A}">
                    <a16:rowId xmlns:a16="http://schemas.microsoft.com/office/drawing/2014/main" val="3078005893"/>
                  </a:ext>
                </a:extLst>
              </a:tr>
            </a:tbl>
          </a:graphicData>
        </a:graphic>
      </p:graphicFrame>
    </p:spTree>
    <p:extLst>
      <p:ext uri="{BB962C8B-B14F-4D97-AF65-F5344CB8AC3E}">
        <p14:creationId xmlns:p14="http://schemas.microsoft.com/office/powerpoint/2010/main" val="334306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840</TotalTime>
  <Words>1002</Words>
  <Application>Microsoft Office PowerPoint</Application>
  <PresentationFormat>Widescreen</PresentationFormat>
  <Paragraphs>110</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Introduction to shiny</vt:lpstr>
      <vt:lpstr>Why do we need shiny (or something like that)</vt:lpstr>
      <vt:lpstr>But we do have interactive plots…</vt:lpstr>
      <vt:lpstr>Moving towards shiny…</vt:lpstr>
      <vt:lpstr>Shiny dashboards</vt:lpstr>
      <vt:lpstr>Reference Material</vt:lpstr>
      <vt:lpstr>Live code</vt:lpstr>
      <vt:lpstr>Ideas we will need for making anything of practical use…</vt:lpstr>
      <vt:lpstr>A list of recipes I use all the time</vt:lpstr>
      <vt:lpstr>Ideas we will need for making anything of practical use…</vt:lpstr>
      <vt:lpstr>Additional Resources</vt:lpstr>
    </vt:vector>
  </TitlesOfParts>
  <Company>Echostar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29</cp:revision>
  <dcterms:created xsi:type="dcterms:W3CDTF">2017-11-13T17:24:16Z</dcterms:created>
  <dcterms:modified xsi:type="dcterms:W3CDTF">2022-02-13T22:54:23Z</dcterms:modified>
</cp:coreProperties>
</file>