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"/>
  </p:sldMasterIdLst>
  <p:notesMasterIdLst>
    <p:notesMasterId r:id="rId60"/>
  </p:notesMasterIdLst>
  <p:handoutMasterIdLst>
    <p:handoutMasterId r:id="rId61"/>
  </p:handoutMasterIdLst>
  <p:sldIdLst>
    <p:sldId id="686" r:id="rId14"/>
    <p:sldId id="714" r:id="rId15"/>
    <p:sldId id="716" r:id="rId16"/>
    <p:sldId id="782" r:id="rId17"/>
    <p:sldId id="727" r:id="rId18"/>
    <p:sldId id="813" r:id="rId19"/>
    <p:sldId id="814" r:id="rId20"/>
    <p:sldId id="816" r:id="rId21"/>
    <p:sldId id="817" r:id="rId22"/>
    <p:sldId id="781" r:id="rId23"/>
    <p:sldId id="818" r:id="rId24"/>
    <p:sldId id="780" r:id="rId25"/>
    <p:sldId id="779" r:id="rId26"/>
    <p:sldId id="783" r:id="rId27"/>
    <p:sldId id="741" r:id="rId28"/>
    <p:sldId id="786" r:id="rId29"/>
    <p:sldId id="793" r:id="rId30"/>
    <p:sldId id="787" r:id="rId31"/>
    <p:sldId id="789" r:id="rId32"/>
    <p:sldId id="790" r:id="rId33"/>
    <p:sldId id="792" r:id="rId34"/>
    <p:sldId id="805" r:id="rId35"/>
    <p:sldId id="806" r:id="rId36"/>
    <p:sldId id="807" r:id="rId37"/>
    <p:sldId id="808" r:id="rId38"/>
    <p:sldId id="809" r:id="rId39"/>
    <p:sldId id="810" r:id="rId40"/>
    <p:sldId id="796" r:id="rId41"/>
    <p:sldId id="797" r:id="rId42"/>
    <p:sldId id="798" r:id="rId43"/>
    <p:sldId id="799" r:id="rId44"/>
    <p:sldId id="791" r:id="rId45"/>
    <p:sldId id="801" r:id="rId46"/>
    <p:sldId id="802" r:id="rId47"/>
    <p:sldId id="803" r:id="rId48"/>
    <p:sldId id="804" r:id="rId49"/>
    <p:sldId id="800" r:id="rId50"/>
    <p:sldId id="812" r:id="rId51"/>
    <p:sldId id="795" r:id="rId52"/>
    <p:sldId id="730" r:id="rId53"/>
    <p:sldId id="732" r:id="rId54"/>
    <p:sldId id="731" r:id="rId55"/>
    <p:sldId id="733" r:id="rId56"/>
    <p:sldId id="735" r:id="rId57"/>
    <p:sldId id="740" r:id="rId58"/>
    <p:sldId id="419" r:id="rId5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 Garcia" initials="SG" lastIdx="1" clrIdx="0">
    <p:extLst>
      <p:ext uri="{19B8F6BF-5375-455C-9EA6-DF929625EA0E}">
        <p15:presenceInfo xmlns:p15="http://schemas.microsoft.com/office/powerpoint/2012/main" userId="eab7d0de3e6e2102" providerId="Windows Live"/>
      </p:ext>
    </p:extLst>
  </p:cmAuthor>
  <p:cmAuthor id="2" name="Silvia Garcia" initials="SG [2]" lastIdx="10" clrIdx="1">
    <p:extLst>
      <p:ext uri="{19B8F6BF-5375-455C-9EA6-DF929625EA0E}">
        <p15:presenceInfo xmlns:p15="http://schemas.microsoft.com/office/powerpoint/2012/main" userId="S-1-5-21-3438781547-1220615320-937130124-9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287"/>
    <a:srgbClr val="5B9BD5"/>
    <a:srgbClr val="FF8C53"/>
    <a:srgbClr val="FFA071"/>
    <a:srgbClr val="969696"/>
    <a:srgbClr val="C9C9C9"/>
    <a:srgbClr val="FFBF9F"/>
    <a:srgbClr val="FF5B07"/>
    <a:srgbClr val="FF650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88849" autoAdjust="0"/>
  </p:normalViewPr>
  <p:slideViewPr>
    <p:cSldViewPr snapToGrid="0">
      <p:cViewPr varScale="1">
        <p:scale>
          <a:sx n="73" d="100"/>
          <a:sy n="73" d="100"/>
        </p:scale>
        <p:origin x="1747" y="62"/>
      </p:cViewPr>
      <p:guideLst>
        <p:guide orient="horz" pos="2112"/>
        <p:guide pos="2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customXml" Target="../customXml/item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/>
            </a:lvl1pPr>
          </a:lstStyle>
          <a:p>
            <a:fld id="{76916F61-E867-4A1E-8F86-24BD0C6C37B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7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/>
            </a:lvl1pPr>
          </a:lstStyle>
          <a:p>
            <a:fld id="{D8EA0B89-4D11-4B73-BDDF-B779BC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/>
            </a:lvl1pPr>
          </a:lstStyle>
          <a:p>
            <a:fld id="{2361E000-0D23-4815-B7C5-60FECC2DD67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8" rIns="93177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8" rIns="93177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/>
            </a:lvl1pPr>
          </a:lstStyle>
          <a:p>
            <a:fld id="{1FCFF5F4-071B-48F2-B18B-E3BC4BF3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6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2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5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3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1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5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9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7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3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1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8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3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6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7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5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8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3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F5F4-071B-48F2-B18B-E3BC4BF38A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gif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gif"/><Relationship Id="rId5" Type="http://schemas.openxmlformats.org/officeDocument/2006/relationships/image" Target="../media/image4.gif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gif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41909"/>
              </p:ext>
            </p:extLst>
          </p:nvPr>
        </p:nvGraphicFramePr>
        <p:xfrm>
          <a:off x="0" y="994833"/>
          <a:ext cx="9144000" cy="586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" name="Image" r:id="rId3" imgW="7315200" imgH="3517200" progId="Photoshop.Image.16">
                  <p:embed/>
                </p:oleObj>
              </mc:Choice>
              <mc:Fallback>
                <p:oleObj name="Image" r:id="rId3" imgW="7315200" imgH="3517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94833"/>
                        <a:ext cx="9144000" cy="586316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  <a:alpha val="56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9296" y="4095208"/>
            <a:ext cx="4544704" cy="724866"/>
          </a:xfrm>
          <a:solidFill>
            <a:srgbClr val="8A1D04"/>
          </a:solidFill>
        </p:spPr>
        <p:txBody>
          <a:bodyPr anchor="b">
            <a:normAutofit/>
          </a:bodyPr>
          <a:lstStyle>
            <a:lvl1pPr algn="ctr">
              <a:defRPr sz="3375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9296" y="4808697"/>
            <a:ext cx="4544704" cy="377453"/>
          </a:xfrm>
          <a:solidFill>
            <a:schemeClr val="tx1">
              <a:alpha val="55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9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Sample Subtitle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8892" y="322729"/>
            <a:ext cx="5464390" cy="25925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8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558744"/>
              </p:ext>
            </p:extLst>
          </p:nvPr>
        </p:nvGraphicFramePr>
        <p:xfrm>
          <a:off x="6594" y="1"/>
          <a:ext cx="9144000" cy="84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" name="Image" r:id="rId3" imgW="7315200" imgH="490680" progId="Photoshop.Image.16">
                  <p:embed/>
                </p:oleObj>
              </mc:Choice>
              <mc:Fallback>
                <p:oleObj name="Image" r:id="rId3" imgW="7315200" imgH="49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" y="1"/>
                        <a:ext cx="9144000" cy="84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787542"/>
            <a:ext cx="9145379" cy="87923"/>
          </a:xfrm>
          <a:prstGeom prst="rect">
            <a:avLst/>
          </a:prstGeom>
          <a:solidFill>
            <a:srgbClr val="8A1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343" y="90808"/>
            <a:ext cx="8438589" cy="683407"/>
          </a:xfrm>
        </p:spPr>
        <p:txBody>
          <a:bodyPr>
            <a:noAutofit/>
          </a:bodyPr>
          <a:lstStyle>
            <a:lvl1pPr marL="0" indent="0">
              <a:buNone/>
              <a:defRPr lang="en-US" sz="3300" kern="1200" baseline="0" dirty="0" smtClean="0">
                <a:solidFill>
                  <a:srgbClr val="8A1D04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Header 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50344" y="1032599"/>
            <a:ext cx="8438590" cy="5002441"/>
          </a:xfrm>
        </p:spPr>
        <p:txBody>
          <a:bodyPr/>
          <a:lstStyle>
            <a:lvl1pPr marL="342900" indent="-342900" algn="l" defTabSz="685800" rtl="0" eaLnBrk="0" fontAlgn="base" latinLnBrk="0" hangingPunct="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SzPct val="160000"/>
              <a:buFont typeface="Arial" panose="020B0604020202020204" pitchFamily="34" charset="0"/>
              <a:buBlip>
                <a:blip r:embed="rId5"/>
              </a:buBlip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buClr>
                <a:srgbClr val="E95A1C"/>
              </a:buClr>
              <a:buSzPct val="105000"/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b="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05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FontTx/>
              <a:buBlip>
                <a:blip r:embed="rId5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7062" y="6133595"/>
            <a:ext cx="1556938" cy="738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0" y="6643688"/>
            <a:ext cx="7702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anose="02020603050405020304" pitchFamily="18" charset="0"/>
              <a:buNone/>
              <a:defRPr/>
            </a:pP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© Copyright 2018 CTIS                                                                                                                                                                            </a:t>
            </a:r>
            <a:r>
              <a:rPr lang="en-US" altLang="en-US" sz="900" i="1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CTIS</a:t>
            </a: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Confidential  &amp; Proprietary     </a:t>
            </a:r>
            <a:fld id="{278554AC-4586-4A59-A853-557764F8FC02}" type="slidenum">
              <a:rPr lang="en-US" altLang="en-US" sz="900" i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lnSpc>
                  <a:spcPct val="75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bg1"/>
                </a:buClr>
                <a:buFont typeface="Times" panose="02020603050405020304" pitchFamily="18" charset="0"/>
                <a:buNone/>
                <a:defRPr/>
              </a:pPr>
              <a:t>‹#›</a:t>
            </a:fld>
            <a:endParaRPr lang="en-US" altLang="en-US" sz="900" i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594" y="6592551"/>
            <a:ext cx="7589520" cy="18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74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689" y="1030749"/>
            <a:ext cx="4114800" cy="5001596"/>
          </a:xfrm>
        </p:spPr>
        <p:txBody>
          <a:bodyPr/>
          <a:lstStyle>
            <a:lvl1pPr marL="0" indent="0">
              <a:buNone/>
              <a:defRPr b="0" i="1" u="none">
                <a:solidFill>
                  <a:srgbClr val="002060"/>
                </a:solidFill>
                <a:latin typeface="Gill Sans MT" panose="020B0502020104020203" pitchFamily="34" charset="0"/>
              </a:defRPr>
            </a:lvl1pPr>
            <a:lvl2pPr>
              <a:defRPr b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b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sz="105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48866" y="1029290"/>
            <a:ext cx="3429000" cy="500305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19413"/>
              </p:ext>
            </p:extLst>
          </p:nvPr>
        </p:nvGraphicFramePr>
        <p:xfrm>
          <a:off x="6594" y="1"/>
          <a:ext cx="9144000" cy="84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" name="Image" r:id="rId3" imgW="7315200" imgH="490680" progId="Photoshop.Image.16">
                  <p:embed/>
                </p:oleObj>
              </mc:Choice>
              <mc:Fallback>
                <p:oleObj name="Image" r:id="rId3" imgW="7315200" imgH="49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" y="1"/>
                        <a:ext cx="9144000" cy="84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0" y="787542"/>
            <a:ext cx="9145379" cy="87923"/>
          </a:xfrm>
          <a:prstGeom prst="rect">
            <a:avLst/>
          </a:prstGeom>
          <a:solidFill>
            <a:srgbClr val="8A1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343" y="90808"/>
            <a:ext cx="8437145" cy="683407"/>
          </a:xfrm>
        </p:spPr>
        <p:txBody>
          <a:bodyPr>
            <a:noAutofit/>
          </a:bodyPr>
          <a:lstStyle>
            <a:lvl1pPr marL="0" indent="0">
              <a:buNone/>
              <a:defRPr sz="3000" baseline="0">
                <a:solidFill>
                  <a:srgbClr val="8A1D04"/>
                </a:solidFill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dirty="0"/>
              <a:t>Header Title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7062" y="6133595"/>
            <a:ext cx="1556938" cy="738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8"/>
          <p:cNvSpPr txBox="1">
            <a:spLocks noChangeArrowheads="1"/>
          </p:cNvSpPr>
          <p:nvPr userDrawn="1"/>
        </p:nvSpPr>
        <p:spPr bwMode="auto">
          <a:xfrm>
            <a:off x="0" y="6643688"/>
            <a:ext cx="7702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anose="02020603050405020304" pitchFamily="18" charset="0"/>
              <a:buNone/>
              <a:defRPr/>
            </a:pP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© Copyright 2018 CTIS                                                                                                                                                                            </a:t>
            </a:r>
            <a:r>
              <a:rPr lang="en-US" altLang="en-US" sz="900" i="1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CTIS</a:t>
            </a: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Confidential  &amp; Proprietary     </a:t>
            </a:r>
            <a:fld id="{278554AC-4586-4A59-A853-557764F8FC02}" type="slidenum">
              <a:rPr lang="en-US" altLang="en-US" sz="900" i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lnSpc>
                  <a:spcPct val="75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bg1"/>
                </a:buClr>
                <a:buFont typeface="Times" panose="02020603050405020304" pitchFamily="18" charset="0"/>
                <a:buNone/>
                <a:defRPr/>
              </a:pPr>
              <a:t>‹#›</a:t>
            </a:fld>
            <a:endParaRPr lang="en-US" altLang="en-US" sz="900" i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594" y="6592551"/>
            <a:ext cx="7589520" cy="18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370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EFDFD"/>
              </a:clrFrom>
              <a:clrTo>
                <a:srgbClr val="FE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21030" r="-47" b="-7590"/>
          <a:stretch/>
        </p:blipFill>
        <p:spPr>
          <a:xfrm>
            <a:off x="0" y="0"/>
            <a:ext cx="9144000" cy="567728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7062" y="6133595"/>
            <a:ext cx="1556938" cy="738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0" y="6643688"/>
            <a:ext cx="7702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anose="02020603050405020304" pitchFamily="18" charset="0"/>
              <a:buNone/>
              <a:defRPr/>
            </a:pP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© Copyright 2018 CTIS                                                                                                                                                                            </a:t>
            </a:r>
            <a:r>
              <a:rPr lang="en-US" altLang="en-US" sz="900" i="1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CTIS</a:t>
            </a:r>
            <a:r>
              <a:rPr lang="en-US" altLang="en-US" sz="900" i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Confidential  &amp; Proprietary     </a:t>
            </a:r>
            <a:fld id="{278554AC-4586-4A59-A853-557764F8FC02}" type="slidenum">
              <a:rPr lang="en-US" altLang="en-US" sz="900" i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lnSpc>
                  <a:spcPct val="75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bg1"/>
                </a:buClr>
                <a:buFont typeface="Times" panose="02020603050405020304" pitchFamily="18" charset="0"/>
                <a:buNone/>
                <a:defRPr/>
              </a:pPr>
              <a:t>‹#›</a:t>
            </a:fld>
            <a:endParaRPr lang="en-US" altLang="en-US" sz="900" i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594" y="6592551"/>
            <a:ext cx="7589520" cy="18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4236" y="3289109"/>
            <a:ext cx="9148236" cy="586855"/>
          </a:xfrm>
          <a:solidFill>
            <a:schemeClr val="tx1">
              <a:alpha val="55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3380" baseline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Sample Subtitle</a:t>
            </a:r>
          </a:p>
        </p:txBody>
      </p:sp>
    </p:spTree>
    <p:extLst>
      <p:ext uri="{BB962C8B-B14F-4D97-AF65-F5344CB8AC3E}">
        <p14:creationId xmlns:p14="http://schemas.microsoft.com/office/powerpoint/2010/main" val="30134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BA2A-9929-43A2-9236-7855B03F31DB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F003-D068-4211-9091-581F52E7C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png"/><Relationship Id="rId26" Type="http://schemas.openxmlformats.org/officeDocument/2006/relationships/image" Target="../media/image19.png"/><Relationship Id="rId3" Type="http://schemas.openxmlformats.org/officeDocument/2006/relationships/customXml" Target="../../customXml/item10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4.xml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17.png"/><Relationship Id="rId5" Type="http://schemas.openxmlformats.org/officeDocument/2006/relationships/customXml" Target="../../customXml/item3.xml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10" Type="http://schemas.openxmlformats.org/officeDocument/2006/relationships/customXml" Target="../../customXml/item7.xml"/><Relationship Id="rId19" Type="http://schemas.openxmlformats.org/officeDocument/2006/relationships/image" Target="../media/image13.png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.xml"/><Relationship Id="rId14" Type="http://schemas.openxmlformats.org/officeDocument/2006/relationships/notesSlide" Target="../notesSlides/notesSlide37.xml"/><Relationship Id="rId2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isinc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3370" y="4196614"/>
            <a:ext cx="7950632" cy="623459"/>
          </a:xfrm>
          <a:prstGeom prst="rect">
            <a:avLst/>
          </a:prstGeom>
          <a:solidFill>
            <a:srgbClr val="781F1C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b="0" kern="120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Hepatitis C Database &amp; Electronic Data Capture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93369" y="4808697"/>
            <a:ext cx="7950631" cy="414232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73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2" y="90808"/>
            <a:ext cx="8503920" cy="683407"/>
          </a:xfrm>
        </p:spPr>
        <p:txBody>
          <a:bodyPr/>
          <a:lstStyle/>
          <a:p>
            <a:r>
              <a:rPr lang="en-US" dirty="0" err="1"/>
              <a:t>eCRFs</a:t>
            </a:r>
            <a:r>
              <a:rPr lang="en-US" dirty="0"/>
              <a:t> (Enrollment pending patient added to list)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690813" y="2596042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5277B-920B-4DE4-865A-65A7E09B2191}"/>
              </a:ext>
            </a:extLst>
          </p:cNvPr>
          <p:cNvSpPr/>
          <p:nvPr/>
        </p:nvSpPr>
        <p:spPr>
          <a:xfrm>
            <a:off x="7068113" y="2641415"/>
            <a:ext cx="1438219" cy="210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last edited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8FD6AAC-F728-479E-BB33-ECA5D3664698}"/>
              </a:ext>
            </a:extLst>
          </p:cNvPr>
          <p:cNvSpPr>
            <a:spLocks noChangeAspect="1"/>
          </p:cNvSpPr>
          <p:nvPr/>
        </p:nvSpPr>
        <p:spPr>
          <a:xfrm rot="10800000">
            <a:off x="8393483" y="2743867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5EE2F-490F-4B09-B805-D980FFBBC66D}"/>
              </a:ext>
            </a:extLst>
          </p:cNvPr>
          <p:cNvGrpSpPr/>
          <p:nvPr/>
        </p:nvGrpSpPr>
        <p:grpSpPr>
          <a:xfrm>
            <a:off x="4504993" y="2677991"/>
            <a:ext cx="303153" cy="137160"/>
            <a:chOff x="4076368" y="2848425"/>
            <a:chExt cx="303153" cy="137160"/>
          </a:xfrm>
        </p:grpSpPr>
        <p:pic>
          <p:nvPicPr>
            <p:cNvPr id="4104" name="Picture 8" descr="Image result for listview icon">
              <a:extLst>
                <a:ext uri="{FF2B5EF4-FFF2-40B4-BE49-F238E27FC236}">
                  <a16:creationId xmlns:a16="http://schemas.microsoft.com/office/drawing/2014/main" id="{2C9F4CF6-DE28-43C3-96EC-BA428C27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361" y="2848425"/>
              <a:ext cx="13716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grid icon">
              <a:extLst>
                <a:ext uri="{FF2B5EF4-FFF2-40B4-BE49-F238E27FC236}">
                  <a16:creationId xmlns:a16="http://schemas.microsoft.com/office/drawing/2014/main" id="{1F07DD51-E88E-464E-ACF7-08882C5B2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68" y="2848425"/>
              <a:ext cx="1371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25338-FD83-4BFB-A36B-37A52C54D9DF}"/>
              </a:ext>
            </a:extLst>
          </p:cNvPr>
          <p:cNvGrpSpPr/>
          <p:nvPr/>
        </p:nvGrpSpPr>
        <p:grpSpPr>
          <a:xfrm>
            <a:off x="762000" y="2641415"/>
            <a:ext cx="1605034" cy="210312"/>
            <a:chOff x="5706266" y="5471805"/>
            <a:chExt cx="1605034" cy="210312"/>
          </a:xfrm>
        </p:grpSpPr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6BBE990C-39FD-427E-A039-466F09E43578}"/>
                </a:ext>
              </a:extLst>
            </p:cNvPr>
            <p:cNvSpPr/>
            <p:nvPr/>
          </p:nvSpPr>
          <p:spPr>
            <a:xfrm>
              <a:off x="5706266" y="5471805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Patients</a:t>
              </a:r>
            </a:p>
          </p:txBody>
        </p:sp>
        <p:pic>
          <p:nvPicPr>
            <p:cNvPr id="411" name="Picture 2" descr="Image result for search icon">
              <a:extLst>
                <a:ext uri="{FF2B5EF4-FFF2-40B4-BE49-F238E27FC236}">
                  <a16:creationId xmlns:a16="http://schemas.microsoft.com/office/drawing/2014/main" id="{F48D03A2-61F3-4EDE-B199-0291339DA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849" y="5513016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0227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eCRFs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282042" y="1812032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77488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1437" y="2047517"/>
              <a:ext cx="4572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4" y="2298923"/>
              <a:ext cx="22926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&gt;&gt; </a:t>
              </a:r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&gt;&gt; Find Patient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38052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BFAB6-894B-4CB1-A398-88AD2126A79F}"/>
              </a:ext>
            </a:extLst>
          </p:cNvPr>
          <p:cNvSpPr txBox="1"/>
          <p:nvPr/>
        </p:nvSpPr>
        <p:spPr>
          <a:xfrm>
            <a:off x="3426873" y="181203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6BE27F7-F28A-4096-BACE-5721EC6A6593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E2EE035-24A0-49AC-9600-DF704D1341B5}"/>
              </a:ext>
            </a:extLst>
          </p:cNvPr>
          <p:cNvSpPr/>
          <p:nvPr/>
        </p:nvSpPr>
        <p:spPr>
          <a:xfrm>
            <a:off x="756389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1EB810C-CC03-483A-958A-BDC15AC85EBD}"/>
              </a:ext>
            </a:extLst>
          </p:cNvPr>
          <p:cNvSpPr txBox="1"/>
          <p:nvPr/>
        </p:nvSpPr>
        <p:spPr>
          <a:xfrm>
            <a:off x="771750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523661E-7D2F-4840-9465-312A504DD2C5}"/>
              </a:ext>
            </a:extLst>
          </p:cNvPr>
          <p:cNvSpPr txBox="1"/>
          <p:nvPr/>
        </p:nvSpPr>
        <p:spPr>
          <a:xfrm>
            <a:off x="752600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0B595DF-B690-4E74-ADCB-3EBAA3F5B354}"/>
              </a:ext>
            </a:extLst>
          </p:cNvPr>
          <p:cNvSpPr txBox="1"/>
          <p:nvPr/>
        </p:nvSpPr>
        <p:spPr>
          <a:xfrm>
            <a:off x="774124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070779E-97EE-447D-AA3A-D438DB9889DE}"/>
              </a:ext>
            </a:extLst>
          </p:cNvPr>
          <p:cNvSpPr txBox="1"/>
          <p:nvPr/>
        </p:nvSpPr>
        <p:spPr>
          <a:xfrm>
            <a:off x="1577963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38314BAE-C625-418E-BD98-FE123E7AD784}"/>
              </a:ext>
            </a:extLst>
          </p:cNvPr>
          <p:cNvSpPr txBox="1"/>
          <p:nvPr/>
        </p:nvSpPr>
        <p:spPr>
          <a:xfrm>
            <a:off x="1578063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4FA6E2-CD26-435B-B7E8-88DF6A121488}"/>
              </a:ext>
            </a:extLst>
          </p:cNvPr>
          <p:cNvSpPr/>
          <p:nvPr/>
        </p:nvSpPr>
        <p:spPr>
          <a:xfrm>
            <a:off x="2734570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5F434A97-8D43-403F-A81D-C7E26560FE7B}"/>
              </a:ext>
            </a:extLst>
          </p:cNvPr>
          <p:cNvSpPr txBox="1"/>
          <p:nvPr/>
        </p:nvSpPr>
        <p:spPr>
          <a:xfrm>
            <a:off x="2749931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D8C2D36-BFC4-46E1-99DB-0D00D65AEA5A}"/>
              </a:ext>
            </a:extLst>
          </p:cNvPr>
          <p:cNvSpPr txBox="1"/>
          <p:nvPr/>
        </p:nvSpPr>
        <p:spPr>
          <a:xfrm>
            <a:off x="2730781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C7DEFC4-2952-42D0-A408-E033D6DF41FC}"/>
              </a:ext>
            </a:extLst>
          </p:cNvPr>
          <p:cNvSpPr txBox="1"/>
          <p:nvPr/>
        </p:nvSpPr>
        <p:spPr>
          <a:xfrm>
            <a:off x="2752305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23B9DF-46BC-4026-8137-81F1046EDAB5}"/>
              </a:ext>
            </a:extLst>
          </p:cNvPr>
          <p:cNvSpPr txBox="1"/>
          <p:nvPr/>
        </p:nvSpPr>
        <p:spPr>
          <a:xfrm>
            <a:off x="3556144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10F4A7A-90D1-4CE8-8EB3-EB5207C788C6}"/>
              </a:ext>
            </a:extLst>
          </p:cNvPr>
          <p:cNvSpPr txBox="1"/>
          <p:nvPr/>
        </p:nvSpPr>
        <p:spPr>
          <a:xfrm>
            <a:off x="3556244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AE2E20C-C5E4-4916-B881-8AE1D2BA3055}"/>
              </a:ext>
            </a:extLst>
          </p:cNvPr>
          <p:cNvSpPr/>
          <p:nvPr/>
        </p:nvSpPr>
        <p:spPr>
          <a:xfrm>
            <a:off x="4708617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38" name="Picture 4" descr="Related image">
            <a:extLst>
              <a:ext uri="{FF2B5EF4-FFF2-40B4-BE49-F238E27FC236}">
                <a16:creationId xmlns:a16="http://schemas.microsoft.com/office/drawing/2014/main" id="{7D2D100D-C556-46A5-A3ED-DF1B08C2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9" name="Group 538">
            <a:extLst>
              <a:ext uri="{FF2B5EF4-FFF2-40B4-BE49-F238E27FC236}">
                <a16:creationId xmlns:a16="http://schemas.microsoft.com/office/drawing/2014/main" id="{D4870FD0-C236-4090-AEB1-63ED26237A4A}"/>
              </a:ext>
            </a:extLst>
          </p:cNvPr>
          <p:cNvGrpSpPr/>
          <p:nvPr/>
        </p:nvGrpSpPr>
        <p:grpSpPr>
          <a:xfrm>
            <a:off x="4704828" y="4493607"/>
            <a:ext cx="835485" cy="349629"/>
            <a:chOff x="1646096" y="3224836"/>
            <a:chExt cx="835485" cy="349629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A0AAA64-87A7-4A4C-B48E-15818EF2DA23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414E177-C11A-415B-87A1-AC34ACC7E88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610F7DE-02F7-43BC-A318-D1C9831AF70A}"/>
              </a:ext>
            </a:extLst>
          </p:cNvPr>
          <p:cNvSpPr/>
          <p:nvPr/>
        </p:nvSpPr>
        <p:spPr>
          <a:xfrm>
            <a:off x="6386229" y="4230488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EF7141A-A727-4DE2-8FDA-29221FFBB4DE}"/>
              </a:ext>
            </a:extLst>
          </p:cNvPr>
          <p:cNvSpPr txBox="1"/>
          <p:nvPr/>
        </p:nvSpPr>
        <p:spPr>
          <a:xfrm>
            <a:off x="4726352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7981BEC-64FF-4797-9382-3F9C91886DA9}"/>
              </a:ext>
            </a:extLst>
          </p:cNvPr>
          <p:cNvGrpSpPr/>
          <p:nvPr/>
        </p:nvGrpSpPr>
        <p:grpSpPr>
          <a:xfrm>
            <a:off x="5530191" y="4483727"/>
            <a:ext cx="835585" cy="349629"/>
            <a:chOff x="1645996" y="3224836"/>
            <a:chExt cx="835585" cy="349629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09BA101-87AB-448C-B4F7-475977784E8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A81556D-7919-4C1A-B155-8E3538C7F99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D44F52D-B20C-426B-8154-18DB79BACAD9}"/>
              </a:ext>
            </a:extLst>
          </p:cNvPr>
          <p:cNvSpPr/>
          <p:nvPr/>
        </p:nvSpPr>
        <p:spPr>
          <a:xfrm>
            <a:off x="6682664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D93DA02-3985-42C2-95BE-7F5F5DBA364D}"/>
              </a:ext>
            </a:extLst>
          </p:cNvPr>
          <p:cNvSpPr txBox="1"/>
          <p:nvPr/>
        </p:nvSpPr>
        <p:spPr>
          <a:xfrm>
            <a:off x="6698025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BA02D45-0392-4281-B44F-A316E3D4BB92}"/>
              </a:ext>
            </a:extLst>
          </p:cNvPr>
          <p:cNvSpPr txBox="1"/>
          <p:nvPr/>
        </p:nvSpPr>
        <p:spPr>
          <a:xfrm>
            <a:off x="6678875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3621FE7-9F55-47E7-BF0D-249AFB248426}"/>
              </a:ext>
            </a:extLst>
          </p:cNvPr>
          <p:cNvSpPr txBox="1"/>
          <p:nvPr/>
        </p:nvSpPr>
        <p:spPr>
          <a:xfrm>
            <a:off x="6700399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8ABDFA75-A9E8-44E3-83E6-E24EDAA244CF}"/>
              </a:ext>
            </a:extLst>
          </p:cNvPr>
          <p:cNvSpPr txBox="1"/>
          <p:nvPr/>
        </p:nvSpPr>
        <p:spPr>
          <a:xfrm>
            <a:off x="7504238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B2AC5110-FB10-40DD-80C0-F8124995114D}"/>
              </a:ext>
            </a:extLst>
          </p:cNvPr>
          <p:cNvSpPr txBox="1"/>
          <p:nvPr/>
        </p:nvSpPr>
        <p:spPr>
          <a:xfrm>
            <a:off x="7504338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2017-11-05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DB7860B0-560A-4EC5-8F49-105D84D0ED0E}"/>
              </a:ext>
            </a:extLst>
          </p:cNvPr>
          <p:cNvSpPr/>
          <p:nvPr/>
        </p:nvSpPr>
        <p:spPr>
          <a:xfrm>
            <a:off x="756389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4AB9963-1E9C-4EFE-93F5-06013BC6D8A6}"/>
              </a:ext>
            </a:extLst>
          </p:cNvPr>
          <p:cNvSpPr txBox="1"/>
          <p:nvPr/>
        </p:nvSpPr>
        <p:spPr>
          <a:xfrm>
            <a:off x="771750" y="5653946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ED024C2-59E8-42ED-AF08-89B1F42513F7}"/>
              </a:ext>
            </a:extLst>
          </p:cNvPr>
          <p:cNvSpPr txBox="1"/>
          <p:nvPr/>
        </p:nvSpPr>
        <p:spPr>
          <a:xfrm>
            <a:off x="752600" y="57573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3FF5D82-CF57-4EDF-804B-D38FEDD0584B}"/>
              </a:ext>
            </a:extLst>
          </p:cNvPr>
          <p:cNvSpPr txBox="1"/>
          <p:nvPr/>
        </p:nvSpPr>
        <p:spPr>
          <a:xfrm>
            <a:off x="774124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33154E10-83CC-4CFC-AEAD-0B2A12F49C00}"/>
              </a:ext>
            </a:extLst>
          </p:cNvPr>
          <p:cNvSpPr txBox="1"/>
          <p:nvPr/>
        </p:nvSpPr>
        <p:spPr>
          <a:xfrm>
            <a:off x="1577963" y="5644066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9D282CBA-ED47-4404-93BC-6FE8B384F403}"/>
              </a:ext>
            </a:extLst>
          </p:cNvPr>
          <p:cNvSpPr txBox="1"/>
          <p:nvPr/>
        </p:nvSpPr>
        <p:spPr>
          <a:xfrm>
            <a:off x="1578063" y="574747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2017-11-01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775783C6-A4D7-4184-9EB8-8D4908EDF994}"/>
              </a:ext>
            </a:extLst>
          </p:cNvPr>
          <p:cNvSpPr/>
          <p:nvPr/>
        </p:nvSpPr>
        <p:spPr>
          <a:xfrm>
            <a:off x="2734570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40" name="Picture 4" descr="Related image">
            <a:extLst>
              <a:ext uri="{FF2B5EF4-FFF2-40B4-BE49-F238E27FC236}">
                <a16:creationId xmlns:a16="http://schemas.microsoft.com/office/drawing/2014/main" id="{D88E3BE7-5AA8-4220-80AD-C5856A68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1" name="Group 640">
            <a:extLst>
              <a:ext uri="{FF2B5EF4-FFF2-40B4-BE49-F238E27FC236}">
                <a16:creationId xmlns:a16="http://schemas.microsoft.com/office/drawing/2014/main" id="{1C7AE85B-100D-4151-8E95-6155A3738667}"/>
              </a:ext>
            </a:extLst>
          </p:cNvPr>
          <p:cNvGrpSpPr/>
          <p:nvPr/>
        </p:nvGrpSpPr>
        <p:grpSpPr>
          <a:xfrm>
            <a:off x="2730781" y="5653946"/>
            <a:ext cx="835485" cy="349629"/>
            <a:chOff x="1646096" y="3224836"/>
            <a:chExt cx="835485" cy="349629"/>
          </a:xfrm>
        </p:grpSpPr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0A3A9C92-98B6-4B1C-BAD3-1869DE110588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89AF050-DB01-47A0-9040-F0E16566402A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8267D66-15E3-4CEB-BADD-B5E9E0706FA7}"/>
              </a:ext>
            </a:extLst>
          </p:cNvPr>
          <p:cNvSpPr/>
          <p:nvPr/>
        </p:nvSpPr>
        <p:spPr>
          <a:xfrm>
            <a:off x="4412182" y="5390827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DA285527-CA94-4A5E-863B-FAE8C33FB5F0}"/>
              </a:ext>
            </a:extLst>
          </p:cNvPr>
          <p:cNvSpPr txBox="1"/>
          <p:nvPr/>
        </p:nvSpPr>
        <p:spPr>
          <a:xfrm>
            <a:off x="2752305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3115237D-A753-428A-9FAF-9CDE8623C46C}"/>
              </a:ext>
            </a:extLst>
          </p:cNvPr>
          <p:cNvGrpSpPr/>
          <p:nvPr/>
        </p:nvGrpSpPr>
        <p:grpSpPr>
          <a:xfrm>
            <a:off x="3556144" y="5644066"/>
            <a:ext cx="835585" cy="349629"/>
            <a:chOff x="1645996" y="3224836"/>
            <a:chExt cx="835585" cy="349629"/>
          </a:xfrm>
        </p:grpSpPr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4BB2A3EE-E24B-4C06-B39C-069FABC09EF7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4446BC72-238D-4927-978E-BC5DE2D8286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2" name="Picture 6" descr="Related image">
            <a:extLst>
              <a:ext uri="{FF2B5EF4-FFF2-40B4-BE49-F238E27FC236}">
                <a16:creationId xmlns:a16="http://schemas.microsoft.com/office/drawing/2014/main" id="{0C6C1D38-2C88-417E-9C56-104F7955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6" descr="Related image">
            <a:extLst>
              <a:ext uri="{FF2B5EF4-FFF2-40B4-BE49-F238E27FC236}">
                <a16:creationId xmlns:a16="http://schemas.microsoft.com/office/drawing/2014/main" id="{72345985-1276-4F5C-A46B-C882002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6" descr="Related image">
            <a:extLst>
              <a:ext uri="{FF2B5EF4-FFF2-40B4-BE49-F238E27FC236}">
                <a16:creationId xmlns:a16="http://schemas.microsoft.com/office/drawing/2014/main" id="{3702EE7F-137F-4FCE-9612-A53C6523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6" descr="Related image">
            <a:extLst>
              <a:ext uri="{FF2B5EF4-FFF2-40B4-BE49-F238E27FC236}">
                <a16:creationId xmlns:a16="http://schemas.microsoft.com/office/drawing/2014/main" id="{45F66CE1-2BCD-46CC-93C8-D63E225B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user icon">
            <a:extLst>
              <a:ext uri="{FF2B5EF4-FFF2-40B4-BE49-F238E27FC236}">
                <a16:creationId xmlns:a16="http://schemas.microsoft.com/office/drawing/2014/main" id="{DA3667E1-47D3-4530-8B87-75EB754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22" y="31953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2" name="Rectangle 451">
            <a:extLst>
              <a:ext uri="{FF2B5EF4-FFF2-40B4-BE49-F238E27FC236}">
                <a16:creationId xmlns:a16="http://schemas.microsoft.com/office/drawing/2014/main" id="{42E9BAA1-F3AF-4A07-8EE8-62811E8F435B}"/>
              </a:ext>
            </a:extLst>
          </p:cNvPr>
          <p:cNvSpPr/>
          <p:nvPr/>
        </p:nvSpPr>
        <p:spPr>
          <a:xfrm>
            <a:off x="4708617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53" name="Picture 4" descr="Related image">
            <a:extLst>
              <a:ext uri="{FF2B5EF4-FFF2-40B4-BE49-F238E27FC236}">
                <a16:creationId xmlns:a16="http://schemas.microsoft.com/office/drawing/2014/main" id="{738B6D13-DB41-48BE-B3DA-5F1AC566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4431E07-D70E-455E-A2AB-411A8157E81C}"/>
              </a:ext>
            </a:extLst>
          </p:cNvPr>
          <p:cNvGrpSpPr/>
          <p:nvPr/>
        </p:nvGrpSpPr>
        <p:grpSpPr>
          <a:xfrm>
            <a:off x="4704828" y="3333064"/>
            <a:ext cx="835485" cy="349629"/>
            <a:chOff x="1646096" y="3224836"/>
            <a:chExt cx="835485" cy="349629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A01ACB-B404-438E-A48F-27436EFF05AF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33609E2E-9B2B-4F3D-A573-717E7C130F01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F766F51-9CD6-4BA6-A3EF-C5AC2D7F2A9C}"/>
              </a:ext>
            </a:extLst>
          </p:cNvPr>
          <p:cNvSpPr/>
          <p:nvPr/>
        </p:nvSpPr>
        <p:spPr>
          <a:xfrm>
            <a:off x="6386229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F55EB93-CC30-4D7A-A87F-D20A157A24D3}"/>
              </a:ext>
            </a:extLst>
          </p:cNvPr>
          <p:cNvSpPr txBox="1"/>
          <p:nvPr/>
        </p:nvSpPr>
        <p:spPr>
          <a:xfrm>
            <a:off x="4726352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F1F4D7B3-3567-4B49-9A52-238E809DB2DC}"/>
              </a:ext>
            </a:extLst>
          </p:cNvPr>
          <p:cNvGrpSpPr/>
          <p:nvPr/>
        </p:nvGrpSpPr>
        <p:grpSpPr>
          <a:xfrm>
            <a:off x="5530191" y="3323184"/>
            <a:ext cx="835585" cy="349629"/>
            <a:chOff x="1645996" y="3224836"/>
            <a:chExt cx="835585" cy="349629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EE16616-24C1-4C17-8870-A0A7C1E26C33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E59E096-0DE1-4FDC-B91A-A65D768F4AE8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4100" name="Picture 4" descr="Image result for add new icon">
            <a:extLst>
              <a:ext uri="{FF2B5EF4-FFF2-40B4-BE49-F238E27FC236}">
                <a16:creationId xmlns:a16="http://schemas.microsoft.com/office/drawing/2014/main" id="{205F4A4F-3CF0-49AD-BF7E-0459B1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5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Image result for add new icon">
            <a:extLst>
              <a:ext uri="{FF2B5EF4-FFF2-40B4-BE49-F238E27FC236}">
                <a16:creationId xmlns:a16="http://schemas.microsoft.com/office/drawing/2014/main" id="{BB406D7F-6F07-4F80-830A-3BDCF6C1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3" y="33916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Image result for add new icon">
            <a:extLst>
              <a:ext uri="{FF2B5EF4-FFF2-40B4-BE49-F238E27FC236}">
                <a16:creationId xmlns:a16="http://schemas.microsoft.com/office/drawing/2014/main" id="{A1B43CC1-5E67-4442-B437-27BA5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42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Image result for add new icon">
            <a:extLst>
              <a:ext uri="{FF2B5EF4-FFF2-40B4-BE49-F238E27FC236}">
                <a16:creationId xmlns:a16="http://schemas.microsoft.com/office/drawing/2014/main" id="{85B9960E-D8F3-4878-B0AF-2DE36A8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Rectangle 485">
            <a:extLst>
              <a:ext uri="{FF2B5EF4-FFF2-40B4-BE49-F238E27FC236}">
                <a16:creationId xmlns:a16="http://schemas.microsoft.com/office/drawing/2014/main" id="{76140F8D-46F5-4213-BD14-FF138678D50D}"/>
              </a:ext>
            </a:extLst>
          </p:cNvPr>
          <p:cNvSpPr/>
          <p:nvPr/>
        </p:nvSpPr>
        <p:spPr>
          <a:xfrm>
            <a:off x="6682664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D12613B-95BE-41A1-BA5A-D158F04CDAB6}"/>
              </a:ext>
            </a:extLst>
          </p:cNvPr>
          <p:cNvGrpSpPr/>
          <p:nvPr/>
        </p:nvGrpSpPr>
        <p:grpSpPr>
          <a:xfrm>
            <a:off x="6678875" y="3333064"/>
            <a:ext cx="835485" cy="349629"/>
            <a:chOff x="1646096" y="3224836"/>
            <a:chExt cx="835485" cy="349629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A4736172-13D1-469E-BB79-1442542D2DA7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85741EB-DD31-47CC-80C3-861A9E18B949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6999844-6EEB-473C-9B57-F521FD3134D1}"/>
              </a:ext>
            </a:extLst>
          </p:cNvPr>
          <p:cNvSpPr/>
          <p:nvPr/>
        </p:nvSpPr>
        <p:spPr>
          <a:xfrm>
            <a:off x="8360276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195B525-31D0-4A93-BA7A-A67F861B1B6E}"/>
              </a:ext>
            </a:extLst>
          </p:cNvPr>
          <p:cNvSpPr txBox="1"/>
          <p:nvPr/>
        </p:nvSpPr>
        <p:spPr>
          <a:xfrm>
            <a:off x="6700399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00FB9346-E345-4BC5-BF75-74210810C0F1}"/>
              </a:ext>
            </a:extLst>
          </p:cNvPr>
          <p:cNvGrpSpPr/>
          <p:nvPr/>
        </p:nvGrpSpPr>
        <p:grpSpPr>
          <a:xfrm>
            <a:off x="7504238" y="3323184"/>
            <a:ext cx="835585" cy="349629"/>
            <a:chOff x="1645996" y="3224836"/>
            <a:chExt cx="835585" cy="349629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EE6891BC-05D6-4297-B10F-72E1E1AED5B6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A5452B48-2F3D-4C72-B531-CEAACAB56B7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3" name="Picture 6" descr="Related image">
            <a:extLst>
              <a:ext uri="{FF2B5EF4-FFF2-40B4-BE49-F238E27FC236}">
                <a16:creationId xmlns:a16="http://schemas.microsoft.com/office/drawing/2014/main" id="{F672A68E-25CC-4560-881F-BB99C14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4" descr="Image result for add new icon">
            <a:extLst>
              <a:ext uri="{FF2B5EF4-FFF2-40B4-BE49-F238E27FC236}">
                <a16:creationId xmlns:a16="http://schemas.microsoft.com/office/drawing/2014/main" id="{BEB92E1A-26FF-43C8-9C33-7DE8AEB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Rectangle 468">
            <a:extLst>
              <a:ext uri="{FF2B5EF4-FFF2-40B4-BE49-F238E27FC236}">
                <a16:creationId xmlns:a16="http://schemas.microsoft.com/office/drawing/2014/main" id="{5CB93FAF-B600-4EE3-A608-95DDBA21C083}"/>
              </a:ext>
            </a:extLst>
          </p:cNvPr>
          <p:cNvSpPr/>
          <p:nvPr/>
        </p:nvSpPr>
        <p:spPr>
          <a:xfrm>
            <a:off x="2734570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TEMP-009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B28F325-1277-48E2-95DA-D747BB2EF3F5}"/>
              </a:ext>
            </a:extLst>
          </p:cNvPr>
          <p:cNvGrpSpPr/>
          <p:nvPr/>
        </p:nvGrpSpPr>
        <p:grpSpPr>
          <a:xfrm>
            <a:off x="2730781" y="3333064"/>
            <a:ext cx="835485" cy="349629"/>
            <a:chOff x="1646096" y="3224836"/>
            <a:chExt cx="835485" cy="349629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B44FD20D-C675-4ABC-B12D-411B5F95D30B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FB1DBAE-0F19-40FA-B88A-45097E91498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1970-01-10</a:t>
              </a: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2E8AAA4A-1D82-4B4B-9AC0-F08566CB56F0}"/>
              </a:ext>
            </a:extLst>
          </p:cNvPr>
          <p:cNvSpPr txBox="1"/>
          <p:nvPr/>
        </p:nvSpPr>
        <p:spPr>
          <a:xfrm>
            <a:off x="2752305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456913E-09BB-4AA6-969B-2E47AC3D19DB}"/>
              </a:ext>
            </a:extLst>
          </p:cNvPr>
          <p:cNvGrpSpPr/>
          <p:nvPr/>
        </p:nvGrpSpPr>
        <p:grpSpPr>
          <a:xfrm>
            <a:off x="3556144" y="3323184"/>
            <a:ext cx="805029" cy="349629"/>
            <a:chOff x="1645996" y="3224836"/>
            <a:chExt cx="805029" cy="349629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4527439-852E-4666-BB30-DCFE7E74603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96586E8-1933-4740-867F-4810D15CE1AD}"/>
                </a:ext>
              </a:extLst>
            </p:cNvPr>
            <p:cNvSpPr txBox="1"/>
            <p:nvPr/>
          </p:nvSpPr>
          <p:spPr>
            <a:xfrm>
              <a:off x="1646096" y="3328244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cap="sm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Pending</a:t>
              </a:r>
            </a:p>
          </p:txBody>
        </p:sp>
      </p:grpSp>
      <p:pic>
        <p:nvPicPr>
          <p:cNvPr id="661" name="Picture 6" descr="Related image">
            <a:extLst>
              <a:ext uri="{FF2B5EF4-FFF2-40B4-BE49-F238E27FC236}">
                <a16:creationId xmlns:a16="http://schemas.microsoft.com/office/drawing/2014/main" id="{976C84B3-0544-4072-A63D-19A6F0B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Image result for add new icon">
            <a:extLst>
              <a:ext uri="{FF2B5EF4-FFF2-40B4-BE49-F238E27FC236}">
                <a16:creationId xmlns:a16="http://schemas.microsoft.com/office/drawing/2014/main" id="{4AA6BC9E-8FC6-4864-9B80-9FF9D48C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9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Image result for add new icon">
            <a:extLst>
              <a:ext uri="{FF2B5EF4-FFF2-40B4-BE49-F238E27FC236}">
                <a16:creationId xmlns:a16="http://schemas.microsoft.com/office/drawing/2014/main" id="{7D31D6B0-AC21-409B-B4B6-E07DFFDC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Image result for add new icon">
            <a:extLst>
              <a:ext uri="{FF2B5EF4-FFF2-40B4-BE49-F238E27FC236}">
                <a16:creationId xmlns:a16="http://schemas.microsoft.com/office/drawing/2014/main" id="{584F0249-C814-48EE-B34B-0AEB38FF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add new icon">
            <a:extLst>
              <a:ext uri="{FF2B5EF4-FFF2-40B4-BE49-F238E27FC236}">
                <a16:creationId xmlns:a16="http://schemas.microsoft.com/office/drawing/2014/main" id="{29926D1A-0E15-4EB6-9099-DF1BC3A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add new icon">
            <a:extLst>
              <a:ext uri="{FF2B5EF4-FFF2-40B4-BE49-F238E27FC236}">
                <a16:creationId xmlns:a16="http://schemas.microsoft.com/office/drawing/2014/main" id="{BF2E7C5E-7D7E-4622-846B-937473C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85254A3-3680-4A3E-947D-83C304B4195A}"/>
              </a:ext>
            </a:extLst>
          </p:cNvPr>
          <p:cNvGrpSpPr/>
          <p:nvPr/>
        </p:nvGrpSpPr>
        <p:grpSpPr>
          <a:xfrm>
            <a:off x="2840158" y="3845388"/>
            <a:ext cx="916941" cy="182880"/>
            <a:chOff x="2897308" y="3934288"/>
            <a:chExt cx="916941" cy="18288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B7A1709-6C50-41D9-BC26-441A517C5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D68422A-D7F2-47C7-A5F5-6E9CFCACB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65E1A23-8AF8-432C-99C7-761995EF4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ABD1BFA-3A93-4917-B192-E8106E026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0596815-99D4-4EE6-8EA8-FAC82B5CC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3FA1542-8EFF-4313-854B-1C805F8C8164}"/>
              </a:ext>
            </a:extLst>
          </p:cNvPr>
          <p:cNvGrpSpPr/>
          <p:nvPr/>
        </p:nvGrpSpPr>
        <p:grpSpPr>
          <a:xfrm>
            <a:off x="4810728" y="3845388"/>
            <a:ext cx="916941" cy="182880"/>
            <a:chOff x="2897308" y="3934288"/>
            <a:chExt cx="916941" cy="18288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0213983-DC95-4C2A-971D-4A27204D5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276AD88-19F7-44B3-B53D-68FCFB9E0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39C76A1-F6E5-4A48-8A5B-24966B8C9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859951D-FB31-47A7-B381-31E5A4DC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E7433FA-6A15-4BDF-BE7E-872D656D9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BF06829-172C-479F-BAE1-B1F60E3B6FF1}"/>
              </a:ext>
            </a:extLst>
          </p:cNvPr>
          <p:cNvGrpSpPr/>
          <p:nvPr/>
        </p:nvGrpSpPr>
        <p:grpSpPr>
          <a:xfrm>
            <a:off x="6784775" y="3845388"/>
            <a:ext cx="916941" cy="182880"/>
            <a:chOff x="2897308" y="3934288"/>
            <a:chExt cx="916941" cy="18288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43D47B1-5AED-4399-B768-81A803C11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61C8427-36E3-4E41-8C8A-635126494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90F5B3B-00F9-45E2-8734-04EA2EA30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8A151F-F843-4C4F-8A3E-37A001C66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A4C0EE6-C1AC-4822-8D73-B829E5CB9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F93C714-C4F4-4FBC-B8BB-2E19ED4F0731}"/>
              </a:ext>
            </a:extLst>
          </p:cNvPr>
          <p:cNvGrpSpPr/>
          <p:nvPr/>
        </p:nvGrpSpPr>
        <p:grpSpPr>
          <a:xfrm>
            <a:off x="858500" y="5005931"/>
            <a:ext cx="916941" cy="182880"/>
            <a:chOff x="2897308" y="3934288"/>
            <a:chExt cx="916941" cy="18288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31BDE9A-CADC-4AB0-BBB7-0D8339A369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30914FF-4B3D-4687-82B4-4D8FE16C5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D0E7372-5B30-4D97-AA56-6CC6CCD67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34E0B1C-240E-4EAE-91C4-BAC25F857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0D07332-6949-40A7-83EE-0B8811C30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CE7723A-6140-44E9-96D0-564F58AC0D4A}"/>
              </a:ext>
            </a:extLst>
          </p:cNvPr>
          <p:cNvGrpSpPr/>
          <p:nvPr/>
        </p:nvGrpSpPr>
        <p:grpSpPr>
          <a:xfrm>
            <a:off x="2836681" y="5005931"/>
            <a:ext cx="916941" cy="182880"/>
            <a:chOff x="2897308" y="3934288"/>
            <a:chExt cx="916941" cy="18288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213257B-519F-44EF-8059-E699CE336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D9F22AE-E358-47F1-83B5-07B06D8D4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F93417B-B8C2-4C3E-91AB-0369E099D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8A49573-0B61-42D4-A7A1-69F044A45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757639B-DEE8-4A01-BADB-CBD6374F6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7F72E7B-26B1-46B2-90BB-E95F53C4B86D}"/>
              </a:ext>
            </a:extLst>
          </p:cNvPr>
          <p:cNvGrpSpPr/>
          <p:nvPr/>
        </p:nvGrpSpPr>
        <p:grpSpPr>
          <a:xfrm>
            <a:off x="4810728" y="5005931"/>
            <a:ext cx="916941" cy="182880"/>
            <a:chOff x="2897308" y="3934288"/>
            <a:chExt cx="916941" cy="18288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F521AA3-FC36-46ED-8A61-965B64F83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E35FBF8-1EE1-4FA9-895D-6E57C82B0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B5E12DE-C4CA-44E3-A155-080639DE0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403DDDB-CDFC-4F89-912C-329D74009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CD6E0C6-C6BB-4251-A540-116CEEC66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9F97AC2-4957-4719-93F1-2F013E7F7529}"/>
              </a:ext>
            </a:extLst>
          </p:cNvPr>
          <p:cNvGrpSpPr/>
          <p:nvPr/>
        </p:nvGrpSpPr>
        <p:grpSpPr>
          <a:xfrm>
            <a:off x="6784775" y="5005931"/>
            <a:ext cx="916941" cy="182880"/>
            <a:chOff x="2897308" y="3934288"/>
            <a:chExt cx="916941" cy="18288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DC43C05-6754-4827-A8BB-288195BFF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07ADF6-10C4-42DA-B545-48C328B3D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939DE00-AC81-496B-B34B-F5AF0960D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B954DA3-ABC1-4232-AF7B-11BFA1C78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7002C83-B08B-4E00-9F6B-E46B61044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E0AB6E8-33AB-4860-B2FA-34FD89EE99F2}"/>
              </a:ext>
            </a:extLst>
          </p:cNvPr>
          <p:cNvSpPr/>
          <p:nvPr/>
        </p:nvSpPr>
        <p:spPr>
          <a:xfrm>
            <a:off x="4412182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3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Screening Visit – Enroll Patient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 Patient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3532576" y="2047517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5750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TEMP-009,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408470" y="2063895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531126" y="2116640"/>
            <a:ext cx="2372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Screening Visit (01-Dec-2017)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New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Eligibility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319965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296860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435673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032617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4996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26366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654452C-F5C2-4571-AA34-22032A1A95CE}"/>
              </a:ext>
            </a:extLst>
          </p:cNvPr>
          <p:cNvSpPr/>
          <p:nvPr/>
        </p:nvSpPr>
        <p:spPr>
          <a:xfrm>
            <a:off x="2033573" y="2740286"/>
            <a:ext cx="5533919" cy="39087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rgbClr val="92D050"/>
                </a:solidFill>
              </a:rPr>
              <a:t>Patient is eligible for enrollment, Proceed to enroll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366E7E-D2B3-43DD-8832-9A413B6070BC}"/>
              </a:ext>
            </a:extLst>
          </p:cNvPr>
          <p:cNvGrpSpPr/>
          <p:nvPr/>
        </p:nvGrpSpPr>
        <p:grpSpPr>
          <a:xfrm>
            <a:off x="2068071" y="3313388"/>
            <a:ext cx="1927393" cy="429652"/>
            <a:chOff x="848116" y="2794351"/>
            <a:chExt cx="1927393" cy="42965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FD022-E54A-43CC-A8CC-9B35428F415A}"/>
                </a:ext>
              </a:extLst>
            </p:cNvPr>
            <p:cNvSpPr txBox="1"/>
            <p:nvPr/>
          </p:nvSpPr>
          <p:spPr>
            <a:xfrm>
              <a:off x="848116" y="2794351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 Date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AA69ACF-925B-4D24-9C93-742850064C44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0F8C245-297B-409A-BAB3-033DD6CB4628}"/>
              </a:ext>
            </a:extLst>
          </p:cNvPr>
          <p:cNvSpPr/>
          <p:nvPr/>
        </p:nvSpPr>
        <p:spPr>
          <a:xfrm>
            <a:off x="2198421" y="3909594"/>
            <a:ext cx="91440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Enroll Patient</a:t>
            </a:r>
          </a:p>
        </p:txBody>
      </p:sp>
    </p:spTree>
    <p:extLst>
      <p:ext uri="{BB962C8B-B14F-4D97-AF65-F5344CB8AC3E}">
        <p14:creationId xmlns:p14="http://schemas.microsoft.com/office/powerpoint/2010/main" val="136427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eCRFs (List Patients to select one)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690813" y="2596042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5277B-920B-4DE4-865A-65A7E09B2191}"/>
              </a:ext>
            </a:extLst>
          </p:cNvPr>
          <p:cNvSpPr/>
          <p:nvPr/>
        </p:nvSpPr>
        <p:spPr>
          <a:xfrm>
            <a:off x="7068113" y="2641415"/>
            <a:ext cx="1438219" cy="210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last edited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8FD6AAC-F728-479E-BB33-ECA5D3664698}"/>
              </a:ext>
            </a:extLst>
          </p:cNvPr>
          <p:cNvSpPr>
            <a:spLocks noChangeAspect="1"/>
          </p:cNvSpPr>
          <p:nvPr/>
        </p:nvSpPr>
        <p:spPr>
          <a:xfrm rot="10800000">
            <a:off x="8393483" y="2743867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5EE2F-490F-4B09-B805-D980FFBBC66D}"/>
              </a:ext>
            </a:extLst>
          </p:cNvPr>
          <p:cNvGrpSpPr/>
          <p:nvPr/>
        </p:nvGrpSpPr>
        <p:grpSpPr>
          <a:xfrm>
            <a:off x="4504993" y="2677991"/>
            <a:ext cx="303153" cy="137160"/>
            <a:chOff x="4076368" y="2848425"/>
            <a:chExt cx="303153" cy="137160"/>
          </a:xfrm>
        </p:grpSpPr>
        <p:pic>
          <p:nvPicPr>
            <p:cNvPr id="4104" name="Picture 8" descr="Image result for listview icon">
              <a:extLst>
                <a:ext uri="{FF2B5EF4-FFF2-40B4-BE49-F238E27FC236}">
                  <a16:creationId xmlns:a16="http://schemas.microsoft.com/office/drawing/2014/main" id="{2C9F4CF6-DE28-43C3-96EC-BA428C27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361" y="2848425"/>
              <a:ext cx="13716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grid icon">
              <a:extLst>
                <a:ext uri="{FF2B5EF4-FFF2-40B4-BE49-F238E27FC236}">
                  <a16:creationId xmlns:a16="http://schemas.microsoft.com/office/drawing/2014/main" id="{1F07DD51-E88E-464E-ACF7-08882C5B2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68" y="2848425"/>
              <a:ext cx="1371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25338-FD83-4BFB-A36B-37A52C54D9DF}"/>
              </a:ext>
            </a:extLst>
          </p:cNvPr>
          <p:cNvGrpSpPr/>
          <p:nvPr/>
        </p:nvGrpSpPr>
        <p:grpSpPr>
          <a:xfrm>
            <a:off x="762000" y="2641415"/>
            <a:ext cx="1605034" cy="210312"/>
            <a:chOff x="5706266" y="5471805"/>
            <a:chExt cx="1605034" cy="210312"/>
          </a:xfrm>
        </p:grpSpPr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6BBE990C-39FD-427E-A039-466F09E43578}"/>
                </a:ext>
              </a:extLst>
            </p:cNvPr>
            <p:cNvSpPr/>
            <p:nvPr/>
          </p:nvSpPr>
          <p:spPr>
            <a:xfrm>
              <a:off x="5706266" y="5471805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Patients</a:t>
              </a:r>
            </a:p>
          </p:txBody>
        </p:sp>
        <p:pic>
          <p:nvPicPr>
            <p:cNvPr id="411" name="Picture 2" descr="Image result for search icon">
              <a:extLst>
                <a:ext uri="{FF2B5EF4-FFF2-40B4-BE49-F238E27FC236}">
                  <a16:creationId xmlns:a16="http://schemas.microsoft.com/office/drawing/2014/main" id="{F48D03A2-61F3-4EDE-B199-0291339DA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849" y="5513016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0227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eCRFs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282042" y="1812032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77488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1437" y="2047517"/>
              <a:ext cx="4572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4" y="2298923"/>
              <a:ext cx="22926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&gt;&gt; </a:t>
              </a:r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&gt;&gt; Find Patient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38052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BFAB6-894B-4CB1-A398-88AD2126A79F}"/>
              </a:ext>
            </a:extLst>
          </p:cNvPr>
          <p:cNvSpPr txBox="1"/>
          <p:nvPr/>
        </p:nvSpPr>
        <p:spPr>
          <a:xfrm>
            <a:off x="3426873" y="181203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6BE27F7-F28A-4096-BACE-5721EC6A6593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E2EE035-24A0-49AC-9600-DF704D1341B5}"/>
              </a:ext>
            </a:extLst>
          </p:cNvPr>
          <p:cNvSpPr/>
          <p:nvPr/>
        </p:nvSpPr>
        <p:spPr>
          <a:xfrm>
            <a:off x="756389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1EB810C-CC03-483A-958A-BDC15AC85EBD}"/>
              </a:ext>
            </a:extLst>
          </p:cNvPr>
          <p:cNvSpPr txBox="1"/>
          <p:nvPr/>
        </p:nvSpPr>
        <p:spPr>
          <a:xfrm>
            <a:off x="771750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523661E-7D2F-4840-9465-312A504DD2C5}"/>
              </a:ext>
            </a:extLst>
          </p:cNvPr>
          <p:cNvSpPr txBox="1"/>
          <p:nvPr/>
        </p:nvSpPr>
        <p:spPr>
          <a:xfrm>
            <a:off x="752600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0B595DF-B690-4E74-ADCB-3EBAA3F5B354}"/>
              </a:ext>
            </a:extLst>
          </p:cNvPr>
          <p:cNvSpPr txBox="1"/>
          <p:nvPr/>
        </p:nvSpPr>
        <p:spPr>
          <a:xfrm>
            <a:off x="774124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070779E-97EE-447D-AA3A-D438DB9889DE}"/>
              </a:ext>
            </a:extLst>
          </p:cNvPr>
          <p:cNvSpPr txBox="1"/>
          <p:nvPr/>
        </p:nvSpPr>
        <p:spPr>
          <a:xfrm>
            <a:off x="1577963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38314BAE-C625-418E-BD98-FE123E7AD784}"/>
              </a:ext>
            </a:extLst>
          </p:cNvPr>
          <p:cNvSpPr txBox="1"/>
          <p:nvPr/>
        </p:nvSpPr>
        <p:spPr>
          <a:xfrm>
            <a:off x="1578063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4FA6E2-CD26-435B-B7E8-88DF6A121488}"/>
              </a:ext>
            </a:extLst>
          </p:cNvPr>
          <p:cNvSpPr/>
          <p:nvPr/>
        </p:nvSpPr>
        <p:spPr>
          <a:xfrm>
            <a:off x="2734570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5F434A97-8D43-403F-A81D-C7E26560FE7B}"/>
              </a:ext>
            </a:extLst>
          </p:cNvPr>
          <p:cNvSpPr txBox="1"/>
          <p:nvPr/>
        </p:nvSpPr>
        <p:spPr>
          <a:xfrm>
            <a:off x="2749931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D8C2D36-BFC4-46E1-99DB-0D00D65AEA5A}"/>
              </a:ext>
            </a:extLst>
          </p:cNvPr>
          <p:cNvSpPr txBox="1"/>
          <p:nvPr/>
        </p:nvSpPr>
        <p:spPr>
          <a:xfrm>
            <a:off x="2730781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C7DEFC4-2952-42D0-A408-E033D6DF41FC}"/>
              </a:ext>
            </a:extLst>
          </p:cNvPr>
          <p:cNvSpPr txBox="1"/>
          <p:nvPr/>
        </p:nvSpPr>
        <p:spPr>
          <a:xfrm>
            <a:off x="2752305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23B9DF-46BC-4026-8137-81F1046EDAB5}"/>
              </a:ext>
            </a:extLst>
          </p:cNvPr>
          <p:cNvSpPr txBox="1"/>
          <p:nvPr/>
        </p:nvSpPr>
        <p:spPr>
          <a:xfrm>
            <a:off x="3556144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10F4A7A-90D1-4CE8-8EB3-EB5207C788C6}"/>
              </a:ext>
            </a:extLst>
          </p:cNvPr>
          <p:cNvSpPr txBox="1"/>
          <p:nvPr/>
        </p:nvSpPr>
        <p:spPr>
          <a:xfrm>
            <a:off x="3556244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AE2E20C-C5E4-4916-B881-8AE1D2BA3055}"/>
              </a:ext>
            </a:extLst>
          </p:cNvPr>
          <p:cNvSpPr/>
          <p:nvPr/>
        </p:nvSpPr>
        <p:spPr>
          <a:xfrm>
            <a:off x="4708617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38" name="Picture 4" descr="Related image">
            <a:extLst>
              <a:ext uri="{FF2B5EF4-FFF2-40B4-BE49-F238E27FC236}">
                <a16:creationId xmlns:a16="http://schemas.microsoft.com/office/drawing/2014/main" id="{7D2D100D-C556-46A5-A3ED-DF1B08C2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9" name="Group 538">
            <a:extLst>
              <a:ext uri="{FF2B5EF4-FFF2-40B4-BE49-F238E27FC236}">
                <a16:creationId xmlns:a16="http://schemas.microsoft.com/office/drawing/2014/main" id="{D4870FD0-C236-4090-AEB1-63ED26237A4A}"/>
              </a:ext>
            </a:extLst>
          </p:cNvPr>
          <p:cNvGrpSpPr/>
          <p:nvPr/>
        </p:nvGrpSpPr>
        <p:grpSpPr>
          <a:xfrm>
            <a:off x="4704828" y="4493607"/>
            <a:ext cx="835485" cy="349629"/>
            <a:chOff x="1646096" y="3224836"/>
            <a:chExt cx="835485" cy="349629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A0AAA64-87A7-4A4C-B48E-15818EF2DA23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414E177-C11A-415B-87A1-AC34ACC7E88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610F7DE-02F7-43BC-A318-D1C9831AF70A}"/>
              </a:ext>
            </a:extLst>
          </p:cNvPr>
          <p:cNvSpPr/>
          <p:nvPr/>
        </p:nvSpPr>
        <p:spPr>
          <a:xfrm>
            <a:off x="6386229" y="4230488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EF7141A-A727-4DE2-8FDA-29221FFBB4DE}"/>
              </a:ext>
            </a:extLst>
          </p:cNvPr>
          <p:cNvSpPr txBox="1"/>
          <p:nvPr/>
        </p:nvSpPr>
        <p:spPr>
          <a:xfrm>
            <a:off x="4726352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7981BEC-64FF-4797-9382-3F9C91886DA9}"/>
              </a:ext>
            </a:extLst>
          </p:cNvPr>
          <p:cNvGrpSpPr/>
          <p:nvPr/>
        </p:nvGrpSpPr>
        <p:grpSpPr>
          <a:xfrm>
            <a:off x="5530191" y="4483727"/>
            <a:ext cx="835585" cy="349629"/>
            <a:chOff x="1645996" y="3224836"/>
            <a:chExt cx="835585" cy="349629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09BA101-87AB-448C-B4F7-475977784E8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A81556D-7919-4C1A-B155-8E3538C7F99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D44F52D-B20C-426B-8154-18DB79BACAD9}"/>
              </a:ext>
            </a:extLst>
          </p:cNvPr>
          <p:cNvSpPr/>
          <p:nvPr/>
        </p:nvSpPr>
        <p:spPr>
          <a:xfrm>
            <a:off x="6682664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D93DA02-3985-42C2-95BE-7F5F5DBA364D}"/>
              </a:ext>
            </a:extLst>
          </p:cNvPr>
          <p:cNvSpPr txBox="1"/>
          <p:nvPr/>
        </p:nvSpPr>
        <p:spPr>
          <a:xfrm>
            <a:off x="6698025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BA02D45-0392-4281-B44F-A316E3D4BB92}"/>
              </a:ext>
            </a:extLst>
          </p:cNvPr>
          <p:cNvSpPr txBox="1"/>
          <p:nvPr/>
        </p:nvSpPr>
        <p:spPr>
          <a:xfrm>
            <a:off x="6678875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3621FE7-9F55-47E7-BF0D-249AFB248426}"/>
              </a:ext>
            </a:extLst>
          </p:cNvPr>
          <p:cNvSpPr txBox="1"/>
          <p:nvPr/>
        </p:nvSpPr>
        <p:spPr>
          <a:xfrm>
            <a:off x="6700399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8ABDFA75-A9E8-44E3-83E6-E24EDAA244CF}"/>
              </a:ext>
            </a:extLst>
          </p:cNvPr>
          <p:cNvSpPr txBox="1"/>
          <p:nvPr/>
        </p:nvSpPr>
        <p:spPr>
          <a:xfrm>
            <a:off x="7504238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B2AC5110-FB10-40DD-80C0-F8124995114D}"/>
              </a:ext>
            </a:extLst>
          </p:cNvPr>
          <p:cNvSpPr txBox="1"/>
          <p:nvPr/>
        </p:nvSpPr>
        <p:spPr>
          <a:xfrm>
            <a:off x="7504338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2017-11-05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DB7860B0-560A-4EC5-8F49-105D84D0ED0E}"/>
              </a:ext>
            </a:extLst>
          </p:cNvPr>
          <p:cNvSpPr/>
          <p:nvPr/>
        </p:nvSpPr>
        <p:spPr>
          <a:xfrm>
            <a:off x="756389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4AB9963-1E9C-4EFE-93F5-06013BC6D8A6}"/>
              </a:ext>
            </a:extLst>
          </p:cNvPr>
          <p:cNvSpPr txBox="1"/>
          <p:nvPr/>
        </p:nvSpPr>
        <p:spPr>
          <a:xfrm>
            <a:off x="771750" y="5653946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ED024C2-59E8-42ED-AF08-89B1F42513F7}"/>
              </a:ext>
            </a:extLst>
          </p:cNvPr>
          <p:cNvSpPr txBox="1"/>
          <p:nvPr/>
        </p:nvSpPr>
        <p:spPr>
          <a:xfrm>
            <a:off x="752600" y="57573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3FF5D82-CF57-4EDF-804B-D38FEDD0584B}"/>
              </a:ext>
            </a:extLst>
          </p:cNvPr>
          <p:cNvSpPr txBox="1"/>
          <p:nvPr/>
        </p:nvSpPr>
        <p:spPr>
          <a:xfrm>
            <a:off x="774124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33154E10-83CC-4CFC-AEAD-0B2A12F49C00}"/>
              </a:ext>
            </a:extLst>
          </p:cNvPr>
          <p:cNvSpPr txBox="1"/>
          <p:nvPr/>
        </p:nvSpPr>
        <p:spPr>
          <a:xfrm>
            <a:off x="1577963" y="5644066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9D282CBA-ED47-4404-93BC-6FE8B384F403}"/>
              </a:ext>
            </a:extLst>
          </p:cNvPr>
          <p:cNvSpPr txBox="1"/>
          <p:nvPr/>
        </p:nvSpPr>
        <p:spPr>
          <a:xfrm>
            <a:off x="1578063" y="574747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2017-11-01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775783C6-A4D7-4184-9EB8-8D4908EDF994}"/>
              </a:ext>
            </a:extLst>
          </p:cNvPr>
          <p:cNvSpPr/>
          <p:nvPr/>
        </p:nvSpPr>
        <p:spPr>
          <a:xfrm>
            <a:off x="2734570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40" name="Picture 4" descr="Related image">
            <a:extLst>
              <a:ext uri="{FF2B5EF4-FFF2-40B4-BE49-F238E27FC236}">
                <a16:creationId xmlns:a16="http://schemas.microsoft.com/office/drawing/2014/main" id="{D88E3BE7-5AA8-4220-80AD-C5856A68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1" name="Group 640">
            <a:extLst>
              <a:ext uri="{FF2B5EF4-FFF2-40B4-BE49-F238E27FC236}">
                <a16:creationId xmlns:a16="http://schemas.microsoft.com/office/drawing/2014/main" id="{1C7AE85B-100D-4151-8E95-6155A3738667}"/>
              </a:ext>
            </a:extLst>
          </p:cNvPr>
          <p:cNvGrpSpPr/>
          <p:nvPr/>
        </p:nvGrpSpPr>
        <p:grpSpPr>
          <a:xfrm>
            <a:off x="2730781" y="5653946"/>
            <a:ext cx="835485" cy="349629"/>
            <a:chOff x="1646096" y="3224836"/>
            <a:chExt cx="835485" cy="349629"/>
          </a:xfrm>
        </p:grpSpPr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0A3A9C92-98B6-4B1C-BAD3-1869DE110588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89AF050-DB01-47A0-9040-F0E16566402A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8267D66-15E3-4CEB-BADD-B5E9E0706FA7}"/>
              </a:ext>
            </a:extLst>
          </p:cNvPr>
          <p:cNvSpPr/>
          <p:nvPr/>
        </p:nvSpPr>
        <p:spPr>
          <a:xfrm>
            <a:off x="4412182" y="5390827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DA285527-CA94-4A5E-863B-FAE8C33FB5F0}"/>
              </a:ext>
            </a:extLst>
          </p:cNvPr>
          <p:cNvSpPr txBox="1"/>
          <p:nvPr/>
        </p:nvSpPr>
        <p:spPr>
          <a:xfrm>
            <a:off x="2752305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3115237D-A753-428A-9FAF-9CDE8623C46C}"/>
              </a:ext>
            </a:extLst>
          </p:cNvPr>
          <p:cNvGrpSpPr/>
          <p:nvPr/>
        </p:nvGrpSpPr>
        <p:grpSpPr>
          <a:xfrm>
            <a:off x="3556144" y="5644066"/>
            <a:ext cx="835585" cy="349629"/>
            <a:chOff x="1645996" y="3224836"/>
            <a:chExt cx="835585" cy="349629"/>
          </a:xfrm>
        </p:grpSpPr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4BB2A3EE-E24B-4C06-B39C-069FABC09EF7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4446BC72-238D-4927-978E-BC5DE2D8286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2" name="Picture 6" descr="Related image">
            <a:extLst>
              <a:ext uri="{FF2B5EF4-FFF2-40B4-BE49-F238E27FC236}">
                <a16:creationId xmlns:a16="http://schemas.microsoft.com/office/drawing/2014/main" id="{0C6C1D38-2C88-417E-9C56-104F7955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6" descr="Related image">
            <a:extLst>
              <a:ext uri="{FF2B5EF4-FFF2-40B4-BE49-F238E27FC236}">
                <a16:creationId xmlns:a16="http://schemas.microsoft.com/office/drawing/2014/main" id="{72345985-1276-4F5C-A46B-C882002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6" descr="Related image">
            <a:extLst>
              <a:ext uri="{FF2B5EF4-FFF2-40B4-BE49-F238E27FC236}">
                <a16:creationId xmlns:a16="http://schemas.microsoft.com/office/drawing/2014/main" id="{3702EE7F-137F-4FCE-9612-A53C6523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6" descr="Related image">
            <a:extLst>
              <a:ext uri="{FF2B5EF4-FFF2-40B4-BE49-F238E27FC236}">
                <a16:creationId xmlns:a16="http://schemas.microsoft.com/office/drawing/2014/main" id="{45F66CE1-2BCD-46CC-93C8-D63E225B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user icon">
            <a:extLst>
              <a:ext uri="{FF2B5EF4-FFF2-40B4-BE49-F238E27FC236}">
                <a16:creationId xmlns:a16="http://schemas.microsoft.com/office/drawing/2014/main" id="{DA3667E1-47D3-4530-8B87-75EB754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22" y="31953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2" name="Rectangle 451">
            <a:extLst>
              <a:ext uri="{FF2B5EF4-FFF2-40B4-BE49-F238E27FC236}">
                <a16:creationId xmlns:a16="http://schemas.microsoft.com/office/drawing/2014/main" id="{42E9BAA1-F3AF-4A07-8EE8-62811E8F435B}"/>
              </a:ext>
            </a:extLst>
          </p:cNvPr>
          <p:cNvSpPr/>
          <p:nvPr/>
        </p:nvSpPr>
        <p:spPr>
          <a:xfrm>
            <a:off x="4708617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53" name="Picture 4" descr="Related image">
            <a:extLst>
              <a:ext uri="{FF2B5EF4-FFF2-40B4-BE49-F238E27FC236}">
                <a16:creationId xmlns:a16="http://schemas.microsoft.com/office/drawing/2014/main" id="{738B6D13-DB41-48BE-B3DA-5F1AC566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4431E07-D70E-455E-A2AB-411A8157E81C}"/>
              </a:ext>
            </a:extLst>
          </p:cNvPr>
          <p:cNvGrpSpPr/>
          <p:nvPr/>
        </p:nvGrpSpPr>
        <p:grpSpPr>
          <a:xfrm>
            <a:off x="4704828" y="3333064"/>
            <a:ext cx="835485" cy="349629"/>
            <a:chOff x="1646096" y="3224836"/>
            <a:chExt cx="835485" cy="349629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A01ACB-B404-438E-A48F-27436EFF05AF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33609E2E-9B2B-4F3D-A573-717E7C130F01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F766F51-9CD6-4BA6-A3EF-C5AC2D7F2A9C}"/>
              </a:ext>
            </a:extLst>
          </p:cNvPr>
          <p:cNvSpPr/>
          <p:nvPr/>
        </p:nvSpPr>
        <p:spPr>
          <a:xfrm>
            <a:off x="6386229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F55EB93-CC30-4D7A-A87F-D20A157A24D3}"/>
              </a:ext>
            </a:extLst>
          </p:cNvPr>
          <p:cNvSpPr txBox="1"/>
          <p:nvPr/>
        </p:nvSpPr>
        <p:spPr>
          <a:xfrm>
            <a:off x="4726352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F1F4D7B3-3567-4B49-9A52-238E809DB2DC}"/>
              </a:ext>
            </a:extLst>
          </p:cNvPr>
          <p:cNvGrpSpPr/>
          <p:nvPr/>
        </p:nvGrpSpPr>
        <p:grpSpPr>
          <a:xfrm>
            <a:off x="5530191" y="3323184"/>
            <a:ext cx="835585" cy="349629"/>
            <a:chOff x="1645996" y="3224836"/>
            <a:chExt cx="835585" cy="349629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EE16616-24C1-4C17-8870-A0A7C1E26C33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E59E096-0DE1-4FDC-B91A-A65D768F4AE8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4100" name="Picture 4" descr="Image result for add new icon">
            <a:extLst>
              <a:ext uri="{FF2B5EF4-FFF2-40B4-BE49-F238E27FC236}">
                <a16:creationId xmlns:a16="http://schemas.microsoft.com/office/drawing/2014/main" id="{205F4A4F-3CF0-49AD-BF7E-0459B1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5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Image result for add new icon">
            <a:extLst>
              <a:ext uri="{FF2B5EF4-FFF2-40B4-BE49-F238E27FC236}">
                <a16:creationId xmlns:a16="http://schemas.microsoft.com/office/drawing/2014/main" id="{BB406D7F-6F07-4F80-830A-3BDCF6C1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3" y="33916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Image result for add new icon">
            <a:extLst>
              <a:ext uri="{FF2B5EF4-FFF2-40B4-BE49-F238E27FC236}">
                <a16:creationId xmlns:a16="http://schemas.microsoft.com/office/drawing/2014/main" id="{A1B43CC1-5E67-4442-B437-27BA5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42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Image result for add new icon">
            <a:extLst>
              <a:ext uri="{FF2B5EF4-FFF2-40B4-BE49-F238E27FC236}">
                <a16:creationId xmlns:a16="http://schemas.microsoft.com/office/drawing/2014/main" id="{85B9960E-D8F3-4878-B0AF-2DE36A8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Rectangle 485">
            <a:extLst>
              <a:ext uri="{FF2B5EF4-FFF2-40B4-BE49-F238E27FC236}">
                <a16:creationId xmlns:a16="http://schemas.microsoft.com/office/drawing/2014/main" id="{76140F8D-46F5-4213-BD14-FF138678D50D}"/>
              </a:ext>
            </a:extLst>
          </p:cNvPr>
          <p:cNvSpPr/>
          <p:nvPr/>
        </p:nvSpPr>
        <p:spPr>
          <a:xfrm>
            <a:off x="6682664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D12613B-95BE-41A1-BA5A-D158F04CDAB6}"/>
              </a:ext>
            </a:extLst>
          </p:cNvPr>
          <p:cNvGrpSpPr/>
          <p:nvPr/>
        </p:nvGrpSpPr>
        <p:grpSpPr>
          <a:xfrm>
            <a:off x="6678875" y="3333064"/>
            <a:ext cx="835485" cy="349629"/>
            <a:chOff x="1646096" y="3224836"/>
            <a:chExt cx="835485" cy="349629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A4736172-13D1-469E-BB79-1442542D2DA7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85741EB-DD31-47CC-80C3-861A9E18B949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6999844-6EEB-473C-9B57-F521FD3134D1}"/>
              </a:ext>
            </a:extLst>
          </p:cNvPr>
          <p:cNvSpPr/>
          <p:nvPr/>
        </p:nvSpPr>
        <p:spPr>
          <a:xfrm>
            <a:off x="8360276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195B525-31D0-4A93-BA7A-A67F861B1B6E}"/>
              </a:ext>
            </a:extLst>
          </p:cNvPr>
          <p:cNvSpPr txBox="1"/>
          <p:nvPr/>
        </p:nvSpPr>
        <p:spPr>
          <a:xfrm>
            <a:off x="6700399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00FB9346-E345-4BC5-BF75-74210810C0F1}"/>
              </a:ext>
            </a:extLst>
          </p:cNvPr>
          <p:cNvGrpSpPr/>
          <p:nvPr/>
        </p:nvGrpSpPr>
        <p:grpSpPr>
          <a:xfrm>
            <a:off x="7504238" y="3323184"/>
            <a:ext cx="835585" cy="349629"/>
            <a:chOff x="1645996" y="3224836"/>
            <a:chExt cx="835585" cy="349629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EE6891BC-05D6-4297-B10F-72E1E1AED5B6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A5452B48-2F3D-4C72-B531-CEAACAB56B7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3" name="Picture 6" descr="Related image">
            <a:extLst>
              <a:ext uri="{FF2B5EF4-FFF2-40B4-BE49-F238E27FC236}">
                <a16:creationId xmlns:a16="http://schemas.microsoft.com/office/drawing/2014/main" id="{F672A68E-25CC-4560-881F-BB99C14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4" descr="Image result for add new icon">
            <a:extLst>
              <a:ext uri="{FF2B5EF4-FFF2-40B4-BE49-F238E27FC236}">
                <a16:creationId xmlns:a16="http://schemas.microsoft.com/office/drawing/2014/main" id="{BEB92E1A-26FF-43C8-9C33-7DE8AEB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Image result for add new icon">
            <a:extLst>
              <a:ext uri="{FF2B5EF4-FFF2-40B4-BE49-F238E27FC236}">
                <a16:creationId xmlns:a16="http://schemas.microsoft.com/office/drawing/2014/main" id="{7D31D6B0-AC21-409B-B4B6-E07DFFDC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Image result for add new icon">
            <a:extLst>
              <a:ext uri="{FF2B5EF4-FFF2-40B4-BE49-F238E27FC236}">
                <a16:creationId xmlns:a16="http://schemas.microsoft.com/office/drawing/2014/main" id="{584F0249-C814-48EE-B34B-0AEB38FF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add new icon">
            <a:extLst>
              <a:ext uri="{FF2B5EF4-FFF2-40B4-BE49-F238E27FC236}">
                <a16:creationId xmlns:a16="http://schemas.microsoft.com/office/drawing/2014/main" id="{29926D1A-0E15-4EB6-9099-DF1BC3A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add new icon">
            <a:extLst>
              <a:ext uri="{FF2B5EF4-FFF2-40B4-BE49-F238E27FC236}">
                <a16:creationId xmlns:a16="http://schemas.microsoft.com/office/drawing/2014/main" id="{BF2E7C5E-7D7E-4622-846B-937473C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Rectangle 468">
            <a:extLst>
              <a:ext uri="{FF2B5EF4-FFF2-40B4-BE49-F238E27FC236}">
                <a16:creationId xmlns:a16="http://schemas.microsoft.com/office/drawing/2014/main" id="{5CB93FAF-B600-4EE3-A608-95DDBA21C083}"/>
              </a:ext>
            </a:extLst>
          </p:cNvPr>
          <p:cNvSpPr/>
          <p:nvPr/>
        </p:nvSpPr>
        <p:spPr>
          <a:xfrm>
            <a:off x="2734570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B28F325-1277-48E2-95DA-D747BB2EF3F5}"/>
              </a:ext>
            </a:extLst>
          </p:cNvPr>
          <p:cNvGrpSpPr/>
          <p:nvPr/>
        </p:nvGrpSpPr>
        <p:grpSpPr>
          <a:xfrm>
            <a:off x="2730781" y="3333064"/>
            <a:ext cx="835485" cy="349629"/>
            <a:chOff x="1646096" y="3224836"/>
            <a:chExt cx="835485" cy="349629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B44FD20D-C675-4ABC-B12D-411B5F95D30B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FB1DBAE-0F19-40FA-B88A-45097E91498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1970-01-10</a:t>
              </a: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2E8AAA4A-1D82-4B4B-9AC0-F08566CB56F0}"/>
              </a:ext>
            </a:extLst>
          </p:cNvPr>
          <p:cNvSpPr txBox="1"/>
          <p:nvPr/>
        </p:nvSpPr>
        <p:spPr>
          <a:xfrm>
            <a:off x="2752305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456913E-09BB-4AA6-969B-2E47AC3D19DB}"/>
              </a:ext>
            </a:extLst>
          </p:cNvPr>
          <p:cNvGrpSpPr/>
          <p:nvPr/>
        </p:nvGrpSpPr>
        <p:grpSpPr>
          <a:xfrm>
            <a:off x="3556144" y="3323184"/>
            <a:ext cx="835585" cy="349629"/>
            <a:chOff x="1645996" y="3224836"/>
            <a:chExt cx="835585" cy="349629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4527439-852E-4666-BB30-DCFE7E74603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96586E8-1933-4740-867F-4810D15CE1AD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cap="sm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2017-12-10</a:t>
              </a:r>
            </a:p>
          </p:txBody>
        </p:sp>
      </p:grpSp>
      <p:pic>
        <p:nvPicPr>
          <p:cNvPr id="661" name="Picture 6" descr="Related image">
            <a:extLst>
              <a:ext uri="{FF2B5EF4-FFF2-40B4-BE49-F238E27FC236}">
                <a16:creationId xmlns:a16="http://schemas.microsoft.com/office/drawing/2014/main" id="{976C84B3-0544-4072-A63D-19A6F0B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Image result for add new icon">
            <a:extLst>
              <a:ext uri="{FF2B5EF4-FFF2-40B4-BE49-F238E27FC236}">
                <a16:creationId xmlns:a16="http://schemas.microsoft.com/office/drawing/2014/main" id="{4AA6BC9E-8FC6-4864-9B80-9FF9D48C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9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54426E-C5DB-4AB9-8F44-B8211B0B0F45}"/>
              </a:ext>
            </a:extLst>
          </p:cNvPr>
          <p:cNvGrpSpPr/>
          <p:nvPr/>
        </p:nvGrpSpPr>
        <p:grpSpPr>
          <a:xfrm>
            <a:off x="2840158" y="3845388"/>
            <a:ext cx="916941" cy="182880"/>
            <a:chOff x="2897308" y="3934288"/>
            <a:chExt cx="916941" cy="182880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0AB7152-2488-494E-BE7B-FF0C84DD5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F666380-4974-4031-8657-76332CDAD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B97816-5B1A-4049-90BE-D0203F65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23ACF3A9-5924-40CE-B94B-9B4FCD416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6F2CB6-EFFC-4856-A01F-9D2C4221C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08AB935-17AC-4464-86B1-D679B7D6EB3E}"/>
              </a:ext>
            </a:extLst>
          </p:cNvPr>
          <p:cNvGrpSpPr/>
          <p:nvPr/>
        </p:nvGrpSpPr>
        <p:grpSpPr>
          <a:xfrm>
            <a:off x="4810728" y="3845388"/>
            <a:ext cx="916941" cy="182880"/>
            <a:chOff x="2897308" y="3934288"/>
            <a:chExt cx="916941" cy="18288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6C64252-0105-4687-A0E1-1183C46BF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9AF5B64-87D2-4E35-936E-7AE55F25D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135E8DA-FB2A-4160-98FA-E48A9FFC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E12D9D5-F387-4916-A0FC-56CCAF391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381087-A4F2-4607-8287-DA9E83AF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F2295E-687F-4CD9-936E-8073219B957B}"/>
              </a:ext>
            </a:extLst>
          </p:cNvPr>
          <p:cNvGrpSpPr/>
          <p:nvPr/>
        </p:nvGrpSpPr>
        <p:grpSpPr>
          <a:xfrm>
            <a:off x="6784775" y="3845388"/>
            <a:ext cx="916941" cy="182880"/>
            <a:chOff x="2897308" y="3934288"/>
            <a:chExt cx="916941" cy="18288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C3A61DA-0356-4B7F-8F9E-7A40EE637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29C89E1-007F-464D-AAA2-BFB554049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B563065-2E9E-45E9-87D5-08941710C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C95F7D9-A3F6-4738-94DD-7D3CCF682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6B8DE43-A5F8-452C-8921-562D585CA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90C2C8F-7695-4E1C-A2E9-FD314E9E5678}"/>
              </a:ext>
            </a:extLst>
          </p:cNvPr>
          <p:cNvGrpSpPr/>
          <p:nvPr/>
        </p:nvGrpSpPr>
        <p:grpSpPr>
          <a:xfrm>
            <a:off x="858500" y="5005931"/>
            <a:ext cx="916941" cy="182880"/>
            <a:chOff x="2897308" y="3934288"/>
            <a:chExt cx="916941" cy="18288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C125B0-92DB-432C-A3E6-338D2E8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0B0826E-6D9E-4902-A03B-21C3E2006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9941E25-CC5C-4D95-AFB0-6A39E9A83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773EC90-7CAD-4E8D-84B6-6077682C1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182F32-3F0F-4C7E-B807-AB392C792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1ADC02D-FFE8-4B12-BF0B-AB42FF8A0115}"/>
              </a:ext>
            </a:extLst>
          </p:cNvPr>
          <p:cNvGrpSpPr/>
          <p:nvPr/>
        </p:nvGrpSpPr>
        <p:grpSpPr>
          <a:xfrm>
            <a:off x="2836681" y="5005931"/>
            <a:ext cx="916941" cy="182880"/>
            <a:chOff x="2897308" y="3934288"/>
            <a:chExt cx="916941" cy="18288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87836C6-A938-493A-A781-B5D0C9430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04E4C37-1B4E-479C-B9B5-F8D6998C7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52CA5F4-CF9A-4FA2-B602-B4F5865D2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7062F5C-AB18-4B64-8A30-126855CB3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2CEA79-B3E1-4EEB-B8AE-D974A3C5B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5E1A5EC-8E54-43E7-9B7F-8914BD1CE19C}"/>
              </a:ext>
            </a:extLst>
          </p:cNvPr>
          <p:cNvGrpSpPr/>
          <p:nvPr/>
        </p:nvGrpSpPr>
        <p:grpSpPr>
          <a:xfrm>
            <a:off x="4810728" y="5005931"/>
            <a:ext cx="916941" cy="182880"/>
            <a:chOff x="2897308" y="3934288"/>
            <a:chExt cx="916941" cy="18288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41E0A98-DA0E-415C-B230-B20D2519C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0D3CA8-83D8-424F-99C2-123CD19A2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0903558-E195-43D0-B471-421F853E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8761E04-8D30-4694-AA0F-41B24058A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8B7E701-B518-4351-A792-7A0CF8EDC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D14A764-9CD7-47CB-944A-20DCF1438D1B}"/>
              </a:ext>
            </a:extLst>
          </p:cNvPr>
          <p:cNvGrpSpPr/>
          <p:nvPr/>
        </p:nvGrpSpPr>
        <p:grpSpPr>
          <a:xfrm>
            <a:off x="6784775" y="5005931"/>
            <a:ext cx="916941" cy="182880"/>
            <a:chOff x="2897308" y="3934288"/>
            <a:chExt cx="916941" cy="18288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AA39A9D-52E6-435E-84D1-78010A2B1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3A296D4-534F-485B-998D-DCA056C05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C39F23A-0BB7-4C84-9CFE-7490EA1F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B165A00-57FD-48DF-88DB-3B50EB2EA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2E165F6-0466-440A-8F25-5C995D99F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Visit</a:t>
            </a:r>
          </a:p>
        </p:txBody>
      </p:sp>
    </p:spTree>
    <p:extLst>
      <p:ext uri="{BB962C8B-B14F-4D97-AF65-F5344CB8AC3E}">
        <p14:creationId xmlns:p14="http://schemas.microsoft.com/office/powerpoint/2010/main" val="85772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- List Patients to select 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690813" y="2596042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5277B-920B-4DE4-865A-65A7E09B2191}"/>
              </a:ext>
            </a:extLst>
          </p:cNvPr>
          <p:cNvSpPr/>
          <p:nvPr/>
        </p:nvSpPr>
        <p:spPr>
          <a:xfrm>
            <a:off x="7068113" y="2641415"/>
            <a:ext cx="1438219" cy="210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last edited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8FD6AAC-F728-479E-BB33-ECA5D3664698}"/>
              </a:ext>
            </a:extLst>
          </p:cNvPr>
          <p:cNvSpPr>
            <a:spLocks noChangeAspect="1"/>
          </p:cNvSpPr>
          <p:nvPr/>
        </p:nvSpPr>
        <p:spPr>
          <a:xfrm rot="10800000">
            <a:off x="8393483" y="2743867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5EE2F-490F-4B09-B805-D980FFBBC66D}"/>
              </a:ext>
            </a:extLst>
          </p:cNvPr>
          <p:cNvGrpSpPr/>
          <p:nvPr/>
        </p:nvGrpSpPr>
        <p:grpSpPr>
          <a:xfrm>
            <a:off x="4504993" y="2677991"/>
            <a:ext cx="303153" cy="137160"/>
            <a:chOff x="4076368" y="2848425"/>
            <a:chExt cx="303153" cy="137160"/>
          </a:xfrm>
        </p:grpSpPr>
        <p:pic>
          <p:nvPicPr>
            <p:cNvPr id="4104" name="Picture 8" descr="Image result for listview icon">
              <a:extLst>
                <a:ext uri="{FF2B5EF4-FFF2-40B4-BE49-F238E27FC236}">
                  <a16:creationId xmlns:a16="http://schemas.microsoft.com/office/drawing/2014/main" id="{2C9F4CF6-DE28-43C3-96EC-BA428C27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361" y="2848425"/>
              <a:ext cx="13716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grid icon">
              <a:extLst>
                <a:ext uri="{FF2B5EF4-FFF2-40B4-BE49-F238E27FC236}">
                  <a16:creationId xmlns:a16="http://schemas.microsoft.com/office/drawing/2014/main" id="{1F07DD51-E88E-464E-ACF7-08882C5B2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68" y="2848425"/>
              <a:ext cx="1371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25338-FD83-4BFB-A36B-37A52C54D9DF}"/>
              </a:ext>
            </a:extLst>
          </p:cNvPr>
          <p:cNvGrpSpPr/>
          <p:nvPr/>
        </p:nvGrpSpPr>
        <p:grpSpPr>
          <a:xfrm>
            <a:off x="762000" y="2641415"/>
            <a:ext cx="1605034" cy="210312"/>
            <a:chOff x="5706266" y="5471805"/>
            <a:chExt cx="1605034" cy="210312"/>
          </a:xfrm>
        </p:grpSpPr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6BBE990C-39FD-427E-A039-466F09E43578}"/>
                </a:ext>
              </a:extLst>
            </p:cNvPr>
            <p:cNvSpPr/>
            <p:nvPr/>
          </p:nvSpPr>
          <p:spPr>
            <a:xfrm>
              <a:off x="5706266" y="5471805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Patients</a:t>
              </a:r>
            </a:p>
          </p:txBody>
        </p:sp>
        <p:pic>
          <p:nvPicPr>
            <p:cNvPr id="411" name="Picture 2" descr="Image result for search icon">
              <a:extLst>
                <a:ext uri="{FF2B5EF4-FFF2-40B4-BE49-F238E27FC236}">
                  <a16:creationId xmlns:a16="http://schemas.microsoft.com/office/drawing/2014/main" id="{F48D03A2-61F3-4EDE-B199-0291339DA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849" y="5513016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0227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eCRFs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282042" y="1812032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77488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1437" y="2047517"/>
              <a:ext cx="4572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4" y="2298923"/>
              <a:ext cx="22926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&gt;&gt; </a:t>
              </a:r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Patient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&gt;&gt; Find Patient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38052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BFAB6-894B-4CB1-A398-88AD2126A79F}"/>
              </a:ext>
            </a:extLst>
          </p:cNvPr>
          <p:cNvSpPr txBox="1"/>
          <p:nvPr/>
        </p:nvSpPr>
        <p:spPr>
          <a:xfrm>
            <a:off x="3426873" y="181203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6BE27F7-F28A-4096-BACE-5721EC6A6593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E2EE035-24A0-49AC-9600-DF704D1341B5}"/>
              </a:ext>
            </a:extLst>
          </p:cNvPr>
          <p:cNvSpPr/>
          <p:nvPr/>
        </p:nvSpPr>
        <p:spPr>
          <a:xfrm>
            <a:off x="756389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1EB810C-CC03-483A-958A-BDC15AC85EBD}"/>
              </a:ext>
            </a:extLst>
          </p:cNvPr>
          <p:cNvSpPr txBox="1"/>
          <p:nvPr/>
        </p:nvSpPr>
        <p:spPr>
          <a:xfrm>
            <a:off x="771750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523661E-7D2F-4840-9465-312A504DD2C5}"/>
              </a:ext>
            </a:extLst>
          </p:cNvPr>
          <p:cNvSpPr txBox="1"/>
          <p:nvPr/>
        </p:nvSpPr>
        <p:spPr>
          <a:xfrm>
            <a:off x="752600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0B595DF-B690-4E74-ADCB-3EBAA3F5B354}"/>
              </a:ext>
            </a:extLst>
          </p:cNvPr>
          <p:cNvSpPr txBox="1"/>
          <p:nvPr/>
        </p:nvSpPr>
        <p:spPr>
          <a:xfrm>
            <a:off x="774124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070779E-97EE-447D-AA3A-D438DB9889DE}"/>
              </a:ext>
            </a:extLst>
          </p:cNvPr>
          <p:cNvSpPr txBox="1"/>
          <p:nvPr/>
        </p:nvSpPr>
        <p:spPr>
          <a:xfrm>
            <a:off x="1577963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38314BAE-C625-418E-BD98-FE123E7AD784}"/>
              </a:ext>
            </a:extLst>
          </p:cNvPr>
          <p:cNvSpPr txBox="1"/>
          <p:nvPr/>
        </p:nvSpPr>
        <p:spPr>
          <a:xfrm>
            <a:off x="1578063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4FA6E2-CD26-435B-B7E8-88DF6A121488}"/>
              </a:ext>
            </a:extLst>
          </p:cNvPr>
          <p:cNvSpPr/>
          <p:nvPr/>
        </p:nvSpPr>
        <p:spPr>
          <a:xfrm>
            <a:off x="2734570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5F434A97-8D43-403F-A81D-C7E26560FE7B}"/>
              </a:ext>
            </a:extLst>
          </p:cNvPr>
          <p:cNvSpPr txBox="1"/>
          <p:nvPr/>
        </p:nvSpPr>
        <p:spPr>
          <a:xfrm>
            <a:off x="2749931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D8C2D36-BFC4-46E1-99DB-0D00D65AEA5A}"/>
              </a:ext>
            </a:extLst>
          </p:cNvPr>
          <p:cNvSpPr txBox="1"/>
          <p:nvPr/>
        </p:nvSpPr>
        <p:spPr>
          <a:xfrm>
            <a:off x="2730781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C7DEFC4-2952-42D0-A408-E033D6DF41FC}"/>
              </a:ext>
            </a:extLst>
          </p:cNvPr>
          <p:cNvSpPr txBox="1"/>
          <p:nvPr/>
        </p:nvSpPr>
        <p:spPr>
          <a:xfrm>
            <a:off x="2752305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23B9DF-46BC-4026-8137-81F1046EDAB5}"/>
              </a:ext>
            </a:extLst>
          </p:cNvPr>
          <p:cNvSpPr txBox="1"/>
          <p:nvPr/>
        </p:nvSpPr>
        <p:spPr>
          <a:xfrm>
            <a:off x="3556144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10F4A7A-90D1-4CE8-8EB3-EB5207C788C6}"/>
              </a:ext>
            </a:extLst>
          </p:cNvPr>
          <p:cNvSpPr txBox="1"/>
          <p:nvPr/>
        </p:nvSpPr>
        <p:spPr>
          <a:xfrm>
            <a:off x="3556244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AE2E20C-C5E4-4916-B881-8AE1D2BA3055}"/>
              </a:ext>
            </a:extLst>
          </p:cNvPr>
          <p:cNvSpPr/>
          <p:nvPr/>
        </p:nvSpPr>
        <p:spPr>
          <a:xfrm>
            <a:off x="4708617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38" name="Picture 4" descr="Related image">
            <a:extLst>
              <a:ext uri="{FF2B5EF4-FFF2-40B4-BE49-F238E27FC236}">
                <a16:creationId xmlns:a16="http://schemas.microsoft.com/office/drawing/2014/main" id="{7D2D100D-C556-46A5-A3ED-DF1B08C2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9" name="Group 538">
            <a:extLst>
              <a:ext uri="{FF2B5EF4-FFF2-40B4-BE49-F238E27FC236}">
                <a16:creationId xmlns:a16="http://schemas.microsoft.com/office/drawing/2014/main" id="{D4870FD0-C236-4090-AEB1-63ED26237A4A}"/>
              </a:ext>
            </a:extLst>
          </p:cNvPr>
          <p:cNvGrpSpPr/>
          <p:nvPr/>
        </p:nvGrpSpPr>
        <p:grpSpPr>
          <a:xfrm>
            <a:off x="4704828" y="4493607"/>
            <a:ext cx="835485" cy="349629"/>
            <a:chOff x="1646096" y="3224836"/>
            <a:chExt cx="835485" cy="349629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A0AAA64-87A7-4A4C-B48E-15818EF2DA23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414E177-C11A-415B-87A1-AC34ACC7E88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610F7DE-02F7-43BC-A318-D1C9831AF70A}"/>
              </a:ext>
            </a:extLst>
          </p:cNvPr>
          <p:cNvSpPr/>
          <p:nvPr/>
        </p:nvSpPr>
        <p:spPr>
          <a:xfrm>
            <a:off x="6386229" y="4230488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EF7141A-A727-4DE2-8FDA-29221FFBB4DE}"/>
              </a:ext>
            </a:extLst>
          </p:cNvPr>
          <p:cNvSpPr txBox="1"/>
          <p:nvPr/>
        </p:nvSpPr>
        <p:spPr>
          <a:xfrm>
            <a:off x="4726352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7981BEC-64FF-4797-9382-3F9C91886DA9}"/>
              </a:ext>
            </a:extLst>
          </p:cNvPr>
          <p:cNvGrpSpPr/>
          <p:nvPr/>
        </p:nvGrpSpPr>
        <p:grpSpPr>
          <a:xfrm>
            <a:off x="5530191" y="4483727"/>
            <a:ext cx="835585" cy="349629"/>
            <a:chOff x="1645996" y="3224836"/>
            <a:chExt cx="835585" cy="349629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09BA101-87AB-448C-B4F7-475977784E8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A81556D-7919-4C1A-B155-8E3538C7F99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D44F52D-B20C-426B-8154-18DB79BACAD9}"/>
              </a:ext>
            </a:extLst>
          </p:cNvPr>
          <p:cNvSpPr/>
          <p:nvPr/>
        </p:nvSpPr>
        <p:spPr>
          <a:xfrm>
            <a:off x="6682664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D93DA02-3985-42C2-95BE-7F5F5DBA364D}"/>
              </a:ext>
            </a:extLst>
          </p:cNvPr>
          <p:cNvSpPr txBox="1"/>
          <p:nvPr/>
        </p:nvSpPr>
        <p:spPr>
          <a:xfrm>
            <a:off x="6698025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BA02D45-0392-4281-B44F-A316E3D4BB92}"/>
              </a:ext>
            </a:extLst>
          </p:cNvPr>
          <p:cNvSpPr txBox="1"/>
          <p:nvPr/>
        </p:nvSpPr>
        <p:spPr>
          <a:xfrm>
            <a:off x="6678875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3621FE7-9F55-47E7-BF0D-249AFB248426}"/>
              </a:ext>
            </a:extLst>
          </p:cNvPr>
          <p:cNvSpPr txBox="1"/>
          <p:nvPr/>
        </p:nvSpPr>
        <p:spPr>
          <a:xfrm>
            <a:off x="6700399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8ABDFA75-A9E8-44E3-83E6-E24EDAA244CF}"/>
              </a:ext>
            </a:extLst>
          </p:cNvPr>
          <p:cNvSpPr txBox="1"/>
          <p:nvPr/>
        </p:nvSpPr>
        <p:spPr>
          <a:xfrm>
            <a:off x="7504238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B2AC5110-FB10-40DD-80C0-F8124995114D}"/>
              </a:ext>
            </a:extLst>
          </p:cNvPr>
          <p:cNvSpPr txBox="1"/>
          <p:nvPr/>
        </p:nvSpPr>
        <p:spPr>
          <a:xfrm>
            <a:off x="7504338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2017-11-05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DB7860B0-560A-4EC5-8F49-105D84D0ED0E}"/>
              </a:ext>
            </a:extLst>
          </p:cNvPr>
          <p:cNvSpPr/>
          <p:nvPr/>
        </p:nvSpPr>
        <p:spPr>
          <a:xfrm>
            <a:off x="756389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4AB9963-1E9C-4EFE-93F5-06013BC6D8A6}"/>
              </a:ext>
            </a:extLst>
          </p:cNvPr>
          <p:cNvSpPr txBox="1"/>
          <p:nvPr/>
        </p:nvSpPr>
        <p:spPr>
          <a:xfrm>
            <a:off x="771750" y="5653946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ED024C2-59E8-42ED-AF08-89B1F42513F7}"/>
              </a:ext>
            </a:extLst>
          </p:cNvPr>
          <p:cNvSpPr txBox="1"/>
          <p:nvPr/>
        </p:nvSpPr>
        <p:spPr>
          <a:xfrm>
            <a:off x="752600" y="57573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3FF5D82-CF57-4EDF-804B-D38FEDD0584B}"/>
              </a:ext>
            </a:extLst>
          </p:cNvPr>
          <p:cNvSpPr txBox="1"/>
          <p:nvPr/>
        </p:nvSpPr>
        <p:spPr>
          <a:xfrm>
            <a:off x="774124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33154E10-83CC-4CFC-AEAD-0B2A12F49C00}"/>
              </a:ext>
            </a:extLst>
          </p:cNvPr>
          <p:cNvSpPr txBox="1"/>
          <p:nvPr/>
        </p:nvSpPr>
        <p:spPr>
          <a:xfrm>
            <a:off x="1577963" y="5644066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9D282CBA-ED47-4404-93BC-6FE8B384F403}"/>
              </a:ext>
            </a:extLst>
          </p:cNvPr>
          <p:cNvSpPr txBox="1"/>
          <p:nvPr/>
        </p:nvSpPr>
        <p:spPr>
          <a:xfrm>
            <a:off x="1578063" y="574747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2017-11-01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775783C6-A4D7-4184-9EB8-8D4908EDF994}"/>
              </a:ext>
            </a:extLst>
          </p:cNvPr>
          <p:cNvSpPr/>
          <p:nvPr/>
        </p:nvSpPr>
        <p:spPr>
          <a:xfrm>
            <a:off x="2734570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40" name="Picture 4" descr="Related image">
            <a:extLst>
              <a:ext uri="{FF2B5EF4-FFF2-40B4-BE49-F238E27FC236}">
                <a16:creationId xmlns:a16="http://schemas.microsoft.com/office/drawing/2014/main" id="{D88E3BE7-5AA8-4220-80AD-C5856A68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1" name="Group 640">
            <a:extLst>
              <a:ext uri="{FF2B5EF4-FFF2-40B4-BE49-F238E27FC236}">
                <a16:creationId xmlns:a16="http://schemas.microsoft.com/office/drawing/2014/main" id="{1C7AE85B-100D-4151-8E95-6155A3738667}"/>
              </a:ext>
            </a:extLst>
          </p:cNvPr>
          <p:cNvGrpSpPr/>
          <p:nvPr/>
        </p:nvGrpSpPr>
        <p:grpSpPr>
          <a:xfrm>
            <a:off x="2730781" y="5653946"/>
            <a:ext cx="835485" cy="349629"/>
            <a:chOff x="1646096" y="3224836"/>
            <a:chExt cx="835485" cy="349629"/>
          </a:xfrm>
        </p:grpSpPr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0A3A9C92-98B6-4B1C-BAD3-1869DE110588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89AF050-DB01-47A0-9040-F0E16566402A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8267D66-15E3-4CEB-BADD-B5E9E0706FA7}"/>
              </a:ext>
            </a:extLst>
          </p:cNvPr>
          <p:cNvSpPr/>
          <p:nvPr/>
        </p:nvSpPr>
        <p:spPr>
          <a:xfrm>
            <a:off x="4412182" y="5390827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DA285527-CA94-4A5E-863B-FAE8C33FB5F0}"/>
              </a:ext>
            </a:extLst>
          </p:cNvPr>
          <p:cNvSpPr txBox="1"/>
          <p:nvPr/>
        </p:nvSpPr>
        <p:spPr>
          <a:xfrm>
            <a:off x="2752305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3115237D-A753-428A-9FAF-9CDE8623C46C}"/>
              </a:ext>
            </a:extLst>
          </p:cNvPr>
          <p:cNvGrpSpPr/>
          <p:nvPr/>
        </p:nvGrpSpPr>
        <p:grpSpPr>
          <a:xfrm>
            <a:off x="3556144" y="5644066"/>
            <a:ext cx="835585" cy="349629"/>
            <a:chOff x="1645996" y="3224836"/>
            <a:chExt cx="835585" cy="349629"/>
          </a:xfrm>
        </p:grpSpPr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4BB2A3EE-E24B-4C06-B39C-069FABC09EF7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4446BC72-238D-4927-978E-BC5DE2D8286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2" name="Picture 6" descr="Related image">
            <a:extLst>
              <a:ext uri="{FF2B5EF4-FFF2-40B4-BE49-F238E27FC236}">
                <a16:creationId xmlns:a16="http://schemas.microsoft.com/office/drawing/2014/main" id="{0C6C1D38-2C88-417E-9C56-104F7955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6" descr="Related image">
            <a:extLst>
              <a:ext uri="{FF2B5EF4-FFF2-40B4-BE49-F238E27FC236}">
                <a16:creationId xmlns:a16="http://schemas.microsoft.com/office/drawing/2014/main" id="{72345985-1276-4F5C-A46B-C882002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6" descr="Related image">
            <a:extLst>
              <a:ext uri="{FF2B5EF4-FFF2-40B4-BE49-F238E27FC236}">
                <a16:creationId xmlns:a16="http://schemas.microsoft.com/office/drawing/2014/main" id="{3702EE7F-137F-4FCE-9612-A53C6523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6" descr="Related image">
            <a:extLst>
              <a:ext uri="{FF2B5EF4-FFF2-40B4-BE49-F238E27FC236}">
                <a16:creationId xmlns:a16="http://schemas.microsoft.com/office/drawing/2014/main" id="{45F66CE1-2BCD-46CC-93C8-D63E225B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user icon">
            <a:extLst>
              <a:ext uri="{FF2B5EF4-FFF2-40B4-BE49-F238E27FC236}">
                <a16:creationId xmlns:a16="http://schemas.microsoft.com/office/drawing/2014/main" id="{DA3667E1-47D3-4530-8B87-75EB754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22" y="31953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2" name="Rectangle 451">
            <a:extLst>
              <a:ext uri="{FF2B5EF4-FFF2-40B4-BE49-F238E27FC236}">
                <a16:creationId xmlns:a16="http://schemas.microsoft.com/office/drawing/2014/main" id="{42E9BAA1-F3AF-4A07-8EE8-62811E8F435B}"/>
              </a:ext>
            </a:extLst>
          </p:cNvPr>
          <p:cNvSpPr/>
          <p:nvPr/>
        </p:nvSpPr>
        <p:spPr>
          <a:xfrm>
            <a:off x="4708617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53" name="Picture 4" descr="Related image">
            <a:extLst>
              <a:ext uri="{FF2B5EF4-FFF2-40B4-BE49-F238E27FC236}">
                <a16:creationId xmlns:a16="http://schemas.microsoft.com/office/drawing/2014/main" id="{738B6D13-DB41-48BE-B3DA-5F1AC566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4431E07-D70E-455E-A2AB-411A8157E81C}"/>
              </a:ext>
            </a:extLst>
          </p:cNvPr>
          <p:cNvGrpSpPr/>
          <p:nvPr/>
        </p:nvGrpSpPr>
        <p:grpSpPr>
          <a:xfrm>
            <a:off x="4704828" y="3333064"/>
            <a:ext cx="835485" cy="349629"/>
            <a:chOff x="1646096" y="3224836"/>
            <a:chExt cx="835485" cy="349629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A01ACB-B404-438E-A48F-27436EFF05AF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33609E2E-9B2B-4F3D-A573-717E7C130F01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F766F51-9CD6-4BA6-A3EF-C5AC2D7F2A9C}"/>
              </a:ext>
            </a:extLst>
          </p:cNvPr>
          <p:cNvSpPr/>
          <p:nvPr/>
        </p:nvSpPr>
        <p:spPr>
          <a:xfrm>
            <a:off x="6386229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F55EB93-CC30-4D7A-A87F-D20A157A24D3}"/>
              </a:ext>
            </a:extLst>
          </p:cNvPr>
          <p:cNvSpPr txBox="1"/>
          <p:nvPr/>
        </p:nvSpPr>
        <p:spPr>
          <a:xfrm>
            <a:off x="4726352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F1F4D7B3-3567-4B49-9A52-238E809DB2DC}"/>
              </a:ext>
            </a:extLst>
          </p:cNvPr>
          <p:cNvGrpSpPr/>
          <p:nvPr/>
        </p:nvGrpSpPr>
        <p:grpSpPr>
          <a:xfrm>
            <a:off x="5530191" y="3323184"/>
            <a:ext cx="835585" cy="349629"/>
            <a:chOff x="1645996" y="3224836"/>
            <a:chExt cx="835585" cy="349629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EE16616-24C1-4C17-8870-A0A7C1E26C33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E59E096-0DE1-4FDC-B91A-A65D768F4AE8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4100" name="Picture 4" descr="Image result for add new icon">
            <a:extLst>
              <a:ext uri="{FF2B5EF4-FFF2-40B4-BE49-F238E27FC236}">
                <a16:creationId xmlns:a16="http://schemas.microsoft.com/office/drawing/2014/main" id="{205F4A4F-3CF0-49AD-BF7E-0459B1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5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Image result for add new icon">
            <a:extLst>
              <a:ext uri="{FF2B5EF4-FFF2-40B4-BE49-F238E27FC236}">
                <a16:creationId xmlns:a16="http://schemas.microsoft.com/office/drawing/2014/main" id="{BB406D7F-6F07-4F80-830A-3BDCF6C1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3" y="33916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Image result for add new icon">
            <a:extLst>
              <a:ext uri="{FF2B5EF4-FFF2-40B4-BE49-F238E27FC236}">
                <a16:creationId xmlns:a16="http://schemas.microsoft.com/office/drawing/2014/main" id="{A1B43CC1-5E67-4442-B437-27BA5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42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Image result for add new icon">
            <a:extLst>
              <a:ext uri="{FF2B5EF4-FFF2-40B4-BE49-F238E27FC236}">
                <a16:creationId xmlns:a16="http://schemas.microsoft.com/office/drawing/2014/main" id="{85B9960E-D8F3-4878-B0AF-2DE36A8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Rectangle 485">
            <a:extLst>
              <a:ext uri="{FF2B5EF4-FFF2-40B4-BE49-F238E27FC236}">
                <a16:creationId xmlns:a16="http://schemas.microsoft.com/office/drawing/2014/main" id="{76140F8D-46F5-4213-BD14-FF138678D50D}"/>
              </a:ext>
            </a:extLst>
          </p:cNvPr>
          <p:cNvSpPr/>
          <p:nvPr/>
        </p:nvSpPr>
        <p:spPr>
          <a:xfrm>
            <a:off x="6682664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D12613B-95BE-41A1-BA5A-D158F04CDAB6}"/>
              </a:ext>
            </a:extLst>
          </p:cNvPr>
          <p:cNvGrpSpPr/>
          <p:nvPr/>
        </p:nvGrpSpPr>
        <p:grpSpPr>
          <a:xfrm>
            <a:off x="6678875" y="3333064"/>
            <a:ext cx="835485" cy="349629"/>
            <a:chOff x="1646096" y="3224836"/>
            <a:chExt cx="835485" cy="349629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A4736172-13D1-469E-BB79-1442542D2DA7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85741EB-DD31-47CC-80C3-861A9E18B949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6999844-6EEB-473C-9B57-F521FD3134D1}"/>
              </a:ext>
            </a:extLst>
          </p:cNvPr>
          <p:cNvSpPr/>
          <p:nvPr/>
        </p:nvSpPr>
        <p:spPr>
          <a:xfrm>
            <a:off x="8360276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195B525-31D0-4A93-BA7A-A67F861B1B6E}"/>
              </a:ext>
            </a:extLst>
          </p:cNvPr>
          <p:cNvSpPr txBox="1"/>
          <p:nvPr/>
        </p:nvSpPr>
        <p:spPr>
          <a:xfrm>
            <a:off x="6700399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00FB9346-E345-4BC5-BF75-74210810C0F1}"/>
              </a:ext>
            </a:extLst>
          </p:cNvPr>
          <p:cNvGrpSpPr/>
          <p:nvPr/>
        </p:nvGrpSpPr>
        <p:grpSpPr>
          <a:xfrm>
            <a:off x="7504238" y="3323184"/>
            <a:ext cx="835585" cy="349629"/>
            <a:chOff x="1645996" y="3224836"/>
            <a:chExt cx="835585" cy="349629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EE6891BC-05D6-4297-B10F-72E1E1AED5B6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A5452B48-2F3D-4C72-B531-CEAACAB56B7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3" name="Picture 6" descr="Related image">
            <a:extLst>
              <a:ext uri="{FF2B5EF4-FFF2-40B4-BE49-F238E27FC236}">
                <a16:creationId xmlns:a16="http://schemas.microsoft.com/office/drawing/2014/main" id="{F672A68E-25CC-4560-881F-BB99C14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4" descr="Image result for add new icon">
            <a:extLst>
              <a:ext uri="{FF2B5EF4-FFF2-40B4-BE49-F238E27FC236}">
                <a16:creationId xmlns:a16="http://schemas.microsoft.com/office/drawing/2014/main" id="{BEB92E1A-26FF-43C8-9C33-7DE8AEB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Image result for add new icon">
            <a:extLst>
              <a:ext uri="{FF2B5EF4-FFF2-40B4-BE49-F238E27FC236}">
                <a16:creationId xmlns:a16="http://schemas.microsoft.com/office/drawing/2014/main" id="{7D31D6B0-AC21-409B-B4B6-E07DFFDC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Image result for add new icon">
            <a:extLst>
              <a:ext uri="{FF2B5EF4-FFF2-40B4-BE49-F238E27FC236}">
                <a16:creationId xmlns:a16="http://schemas.microsoft.com/office/drawing/2014/main" id="{584F0249-C814-48EE-B34B-0AEB38FF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add new icon">
            <a:extLst>
              <a:ext uri="{FF2B5EF4-FFF2-40B4-BE49-F238E27FC236}">
                <a16:creationId xmlns:a16="http://schemas.microsoft.com/office/drawing/2014/main" id="{29926D1A-0E15-4EB6-9099-DF1BC3A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add new icon">
            <a:extLst>
              <a:ext uri="{FF2B5EF4-FFF2-40B4-BE49-F238E27FC236}">
                <a16:creationId xmlns:a16="http://schemas.microsoft.com/office/drawing/2014/main" id="{BF2E7C5E-7D7E-4622-846B-937473C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Rectangle 468">
            <a:extLst>
              <a:ext uri="{FF2B5EF4-FFF2-40B4-BE49-F238E27FC236}">
                <a16:creationId xmlns:a16="http://schemas.microsoft.com/office/drawing/2014/main" id="{5CB93FAF-B600-4EE3-A608-95DDBA21C083}"/>
              </a:ext>
            </a:extLst>
          </p:cNvPr>
          <p:cNvSpPr/>
          <p:nvPr/>
        </p:nvSpPr>
        <p:spPr>
          <a:xfrm>
            <a:off x="2734570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B28F325-1277-48E2-95DA-D747BB2EF3F5}"/>
              </a:ext>
            </a:extLst>
          </p:cNvPr>
          <p:cNvGrpSpPr/>
          <p:nvPr/>
        </p:nvGrpSpPr>
        <p:grpSpPr>
          <a:xfrm>
            <a:off x="2730781" y="3333064"/>
            <a:ext cx="835485" cy="349629"/>
            <a:chOff x="1646096" y="3224836"/>
            <a:chExt cx="835485" cy="349629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B44FD20D-C675-4ABC-B12D-411B5F95D30B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FB1DBAE-0F19-40FA-B88A-45097E91498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1970-01-10</a:t>
              </a: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2E8AAA4A-1D82-4B4B-9AC0-F08566CB56F0}"/>
              </a:ext>
            </a:extLst>
          </p:cNvPr>
          <p:cNvSpPr txBox="1"/>
          <p:nvPr/>
        </p:nvSpPr>
        <p:spPr>
          <a:xfrm>
            <a:off x="2752305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456913E-09BB-4AA6-969B-2E47AC3D19DB}"/>
              </a:ext>
            </a:extLst>
          </p:cNvPr>
          <p:cNvGrpSpPr/>
          <p:nvPr/>
        </p:nvGrpSpPr>
        <p:grpSpPr>
          <a:xfrm>
            <a:off x="3556144" y="3323184"/>
            <a:ext cx="835585" cy="349629"/>
            <a:chOff x="1645996" y="3224836"/>
            <a:chExt cx="835585" cy="349629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4527439-852E-4666-BB30-DCFE7E74603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96586E8-1933-4740-867F-4810D15CE1AD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cap="sm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2017-12-10</a:t>
              </a:r>
            </a:p>
          </p:txBody>
        </p:sp>
      </p:grpSp>
      <p:pic>
        <p:nvPicPr>
          <p:cNvPr id="661" name="Picture 6" descr="Related image">
            <a:extLst>
              <a:ext uri="{FF2B5EF4-FFF2-40B4-BE49-F238E27FC236}">
                <a16:creationId xmlns:a16="http://schemas.microsoft.com/office/drawing/2014/main" id="{976C84B3-0544-4072-A63D-19A6F0B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Image result for add new icon">
            <a:extLst>
              <a:ext uri="{FF2B5EF4-FFF2-40B4-BE49-F238E27FC236}">
                <a16:creationId xmlns:a16="http://schemas.microsoft.com/office/drawing/2014/main" id="{4AA6BC9E-8FC6-4864-9B80-9FF9D48C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9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54426E-C5DB-4AB9-8F44-B8211B0B0F45}"/>
              </a:ext>
            </a:extLst>
          </p:cNvPr>
          <p:cNvGrpSpPr/>
          <p:nvPr/>
        </p:nvGrpSpPr>
        <p:grpSpPr>
          <a:xfrm>
            <a:off x="2840158" y="3845388"/>
            <a:ext cx="916941" cy="182880"/>
            <a:chOff x="2897308" y="3934288"/>
            <a:chExt cx="916941" cy="182880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0AB7152-2488-494E-BE7B-FF0C84DD5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F666380-4974-4031-8657-76332CDAD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B97816-5B1A-4049-90BE-D0203F65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23ACF3A9-5924-40CE-B94B-9B4FCD416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6F2CB6-EFFC-4856-A01F-9D2C4221C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08AB935-17AC-4464-86B1-D679B7D6EB3E}"/>
              </a:ext>
            </a:extLst>
          </p:cNvPr>
          <p:cNvGrpSpPr/>
          <p:nvPr/>
        </p:nvGrpSpPr>
        <p:grpSpPr>
          <a:xfrm>
            <a:off x="4810728" y="3845388"/>
            <a:ext cx="916941" cy="182880"/>
            <a:chOff x="2897308" y="3934288"/>
            <a:chExt cx="916941" cy="18288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6C64252-0105-4687-A0E1-1183C46BF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9AF5B64-87D2-4E35-936E-7AE55F25D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135E8DA-FB2A-4160-98FA-E48A9FFC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E12D9D5-F387-4916-A0FC-56CCAF391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381087-A4F2-4607-8287-DA9E83AF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F2295E-687F-4CD9-936E-8073219B957B}"/>
              </a:ext>
            </a:extLst>
          </p:cNvPr>
          <p:cNvGrpSpPr/>
          <p:nvPr/>
        </p:nvGrpSpPr>
        <p:grpSpPr>
          <a:xfrm>
            <a:off x="6784775" y="3845388"/>
            <a:ext cx="916941" cy="182880"/>
            <a:chOff x="2897308" y="3934288"/>
            <a:chExt cx="916941" cy="18288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C3A61DA-0356-4B7F-8F9E-7A40EE637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29C89E1-007F-464D-AAA2-BFB554049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B563065-2E9E-45E9-87D5-08941710C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C95F7D9-A3F6-4738-94DD-7D3CCF682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6B8DE43-A5F8-452C-8921-562D585CA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90C2C8F-7695-4E1C-A2E9-FD314E9E5678}"/>
              </a:ext>
            </a:extLst>
          </p:cNvPr>
          <p:cNvGrpSpPr/>
          <p:nvPr/>
        </p:nvGrpSpPr>
        <p:grpSpPr>
          <a:xfrm>
            <a:off x="858500" y="5005931"/>
            <a:ext cx="916941" cy="182880"/>
            <a:chOff x="2897308" y="3934288"/>
            <a:chExt cx="916941" cy="18288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C125B0-92DB-432C-A3E6-338D2E8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0B0826E-6D9E-4902-A03B-21C3E2006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9941E25-CC5C-4D95-AFB0-6A39E9A83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773EC90-7CAD-4E8D-84B6-6077682C1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182F32-3F0F-4C7E-B807-AB392C792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1ADC02D-FFE8-4B12-BF0B-AB42FF8A0115}"/>
              </a:ext>
            </a:extLst>
          </p:cNvPr>
          <p:cNvGrpSpPr/>
          <p:nvPr/>
        </p:nvGrpSpPr>
        <p:grpSpPr>
          <a:xfrm>
            <a:off x="2836681" y="5005931"/>
            <a:ext cx="916941" cy="182880"/>
            <a:chOff x="2897308" y="3934288"/>
            <a:chExt cx="916941" cy="18288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87836C6-A938-493A-A781-B5D0C9430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04E4C37-1B4E-479C-B9B5-F8D6998C7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52CA5F4-CF9A-4FA2-B602-B4F5865D2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7062F5C-AB18-4B64-8A30-126855CB3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2CEA79-B3E1-4EEB-B8AE-D974A3C5B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5E1A5EC-8E54-43E7-9B7F-8914BD1CE19C}"/>
              </a:ext>
            </a:extLst>
          </p:cNvPr>
          <p:cNvGrpSpPr/>
          <p:nvPr/>
        </p:nvGrpSpPr>
        <p:grpSpPr>
          <a:xfrm>
            <a:off x="4810728" y="5005931"/>
            <a:ext cx="916941" cy="182880"/>
            <a:chOff x="2897308" y="3934288"/>
            <a:chExt cx="916941" cy="18288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41E0A98-DA0E-415C-B230-B20D2519C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0D3CA8-83D8-424F-99C2-123CD19A2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0903558-E195-43D0-B471-421F853E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8761E04-8D30-4694-AA0F-41B24058A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8B7E701-B518-4351-A792-7A0CF8EDC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D14A764-9CD7-47CB-944A-20DCF1438D1B}"/>
              </a:ext>
            </a:extLst>
          </p:cNvPr>
          <p:cNvGrpSpPr/>
          <p:nvPr/>
        </p:nvGrpSpPr>
        <p:grpSpPr>
          <a:xfrm>
            <a:off x="6784775" y="5005931"/>
            <a:ext cx="916941" cy="182880"/>
            <a:chOff x="2897308" y="3934288"/>
            <a:chExt cx="916941" cy="18288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AA39A9D-52E6-435E-84D1-78010A2B1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3A296D4-534F-485B-998D-DCA056C05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C39F23A-0BB7-4C84-9CFE-7490EA1F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B165A00-57FD-48DF-88DB-3B50EB2EA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2E165F6-0466-440A-8F25-5C995D99F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5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Identify Encounter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9187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11685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TBD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Encounter Information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694925" y="2598317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2548197-06F6-4804-8207-51C178DC95C9}"/>
              </a:ext>
            </a:extLst>
          </p:cNvPr>
          <p:cNvGrpSpPr/>
          <p:nvPr/>
        </p:nvGrpSpPr>
        <p:grpSpPr>
          <a:xfrm>
            <a:off x="751398" y="3095913"/>
            <a:ext cx="5270033" cy="429652"/>
            <a:chOff x="797316" y="2794351"/>
            <a:chExt cx="5270033" cy="42965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99370-C4A3-4DD6-BD73-565D3BCC2E59}"/>
                </a:ext>
              </a:extLst>
            </p:cNvPr>
            <p:cNvSpPr txBox="1"/>
            <p:nvPr/>
          </p:nvSpPr>
          <p:spPr>
            <a:xfrm>
              <a:off x="797316" y="2794351"/>
              <a:ext cx="3383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encounter type “Unscheduled”, Specify reason for visit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62E047-2A6B-41E8-AF73-E6E4B48C9F5E}"/>
                </a:ext>
              </a:extLst>
            </p:cNvPr>
            <p:cNvSpPr/>
            <p:nvPr/>
          </p:nvSpPr>
          <p:spPr>
            <a:xfrm>
              <a:off x="946709" y="3013691"/>
              <a:ext cx="512064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751398" y="2645075"/>
            <a:ext cx="1978193" cy="429652"/>
            <a:chOff x="797316" y="2794351"/>
            <a:chExt cx="197819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Date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20-Dec-2017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6F15D-B48C-4328-B6B8-56A5BC9A681D}"/>
              </a:ext>
            </a:extLst>
          </p:cNvPr>
          <p:cNvGrpSpPr/>
          <p:nvPr/>
        </p:nvGrpSpPr>
        <p:grpSpPr>
          <a:xfrm>
            <a:off x="3960183" y="2645075"/>
            <a:ext cx="1978193" cy="429652"/>
            <a:chOff x="5572560" y="2688034"/>
            <a:chExt cx="1978193" cy="42965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C38994B-75EA-49AC-8D34-61CD4B03994B}"/>
                </a:ext>
              </a:extLst>
            </p:cNvPr>
            <p:cNvSpPr txBox="1"/>
            <p:nvPr/>
          </p:nvSpPr>
          <p:spPr>
            <a:xfrm>
              <a:off x="5572560" y="2688034"/>
              <a:ext cx="19202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Type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23883A-CAE3-49BC-9F15-CE075A8C4F72}"/>
                </a:ext>
              </a:extLst>
            </p:cNvPr>
            <p:cNvSpPr/>
            <p:nvPr/>
          </p:nvSpPr>
          <p:spPr>
            <a:xfrm>
              <a:off x="5721953" y="2907374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 Visit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03A5AFE2-1AC0-4DFC-B15D-3C19E4A3D5C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45208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9492B21-F991-44DD-987C-6F3A695493ED}"/>
              </a:ext>
            </a:extLst>
          </p:cNvPr>
          <p:cNvGrpSpPr/>
          <p:nvPr/>
        </p:nvGrpSpPr>
        <p:grpSpPr>
          <a:xfrm>
            <a:off x="751398" y="3546751"/>
            <a:ext cx="1978193" cy="429652"/>
            <a:chOff x="797316" y="2794351"/>
            <a:chExt cx="1978193" cy="42965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1A2350A-CA1D-407F-B1DA-64AB0CAA3D3C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D855891-8629-47CB-AD71-159B465063D3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FF64233-23AB-468B-9526-5FE7B8616D01}"/>
              </a:ext>
            </a:extLst>
          </p:cNvPr>
          <p:cNvGrpSpPr/>
          <p:nvPr/>
        </p:nvGrpSpPr>
        <p:grpSpPr>
          <a:xfrm>
            <a:off x="751398" y="3997589"/>
            <a:ext cx="1978193" cy="429652"/>
            <a:chOff x="797316" y="2794351"/>
            <a:chExt cx="1978193" cy="42965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B7C91B2-8074-4A37-A607-0590745FCAEB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 Blood Pressure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7CE78D73-E6F8-4850-AA87-AA127537981E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3A966B8-30E2-4408-AE2C-B2813888953B}"/>
              </a:ext>
            </a:extLst>
          </p:cNvPr>
          <p:cNvGrpSpPr/>
          <p:nvPr/>
        </p:nvGrpSpPr>
        <p:grpSpPr>
          <a:xfrm>
            <a:off x="3960183" y="3997589"/>
            <a:ext cx="1978193" cy="429652"/>
            <a:chOff x="797316" y="2794351"/>
            <a:chExt cx="1978193" cy="42965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8D4E666-CBDC-409D-A374-CC716352E4BD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 Blood Pressure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74FC8A2B-665C-4A2B-9DB2-19796931D006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DB75C78-A88F-4AD5-99D8-A74253E8A5CC}"/>
              </a:ext>
            </a:extLst>
          </p:cNvPr>
          <p:cNvGrpSpPr/>
          <p:nvPr/>
        </p:nvGrpSpPr>
        <p:grpSpPr>
          <a:xfrm>
            <a:off x="751398" y="4448428"/>
            <a:ext cx="1978193" cy="429652"/>
            <a:chOff x="797316" y="2794351"/>
            <a:chExt cx="1978193" cy="42965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5800D15-144B-4083-9890-288FA17E3B27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weight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6CE51F76-4E03-4353-962F-EE6EF32047E1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09F7C2-C063-4262-B342-FD06B7032CCF}"/>
              </a:ext>
            </a:extLst>
          </p:cNvPr>
          <p:cNvGrpSpPr/>
          <p:nvPr/>
        </p:nvGrpSpPr>
        <p:grpSpPr>
          <a:xfrm>
            <a:off x="3960183" y="4448428"/>
            <a:ext cx="1978193" cy="429652"/>
            <a:chOff x="797316" y="2794351"/>
            <a:chExt cx="1978193" cy="4296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9B332F9-582D-4C62-8966-A0F4B6063B16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height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3F06099-7554-4471-8BA7-46A3870D725C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3FC2D0F-40D8-466C-A596-848DC1F9EB1D}"/>
              </a:ext>
            </a:extLst>
          </p:cNvPr>
          <p:cNvGrpSpPr/>
          <p:nvPr/>
        </p:nvGrpSpPr>
        <p:grpSpPr>
          <a:xfrm>
            <a:off x="751398" y="4996405"/>
            <a:ext cx="1978193" cy="429652"/>
            <a:chOff x="797316" y="2794351"/>
            <a:chExt cx="1978193" cy="42965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BEC55AA-A83D-4CB9-A2A4-370FC9382847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Consent Date</a:t>
              </a: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189F1B4A-C35F-4376-99FB-917833A1FCF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01-Dec-2017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86E213C-BCEF-4A43-9961-19D7FEAE9B58}"/>
              </a:ext>
            </a:extLst>
          </p:cNvPr>
          <p:cNvGrpSpPr/>
          <p:nvPr/>
        </p:nvGrpSpPr>
        <p:grpSpPr>
          <a:xfrm>
            <a:off x="3960183" y="4996405"/>
            <a:ext cx="1188720" cy="429652"/>
            <a:chOff x="5572560" y="2688034"/>
            <a:chExt cx="1188720" cy="429652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1795025-17E3-497D-92D7-C780E7983E0D}"/>
                </a:ext>
              </a:extLst>
            </p:cNvPr>
            <p:cNvSpPr txBox="1"/>
            <p:nvPr/>
          </p:nvSpPr>
          <p:spPr>
            <a:xfrm>
              <a:off x="5572560" y="2688034"/>
              <a:ext cx="11887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Consent Version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FCD6F03C-5FA3-4BCE-8F6D-14BDBF4FC5B9}"/>
                </a:ext>
              </a:extLst>
            </p:cNvPr>
            <p:cNvSpPr/>
            <p:nvPr/>
          </p:nvSpPr>
          <p:spPr>
            <a:xfrm>
              <a:off x="5721953" y="2907374"/>
              <a:ext cx="4572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3A5650F0-1337-4E15-8B19-D8AA215D505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53760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9ADA4CD-B73C-4CD5-BCCD-F3F52C113A3F}"/>
              </a:ext>
            </a:extLst>
          </p:cNvPr>
          <p:cNvSpPr/>
          <p:nvPr/>
        </p:nvSpPr>
        <p:spPr>
          <a:xfrm>
            <a:off x="5186742" y="5135320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Reconsent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C493965-D1F7-4DB5-A077-B27E29D4F305}"/>
              </a:ext>
            </a:extLst>
          </p:cNvPr>
          <p:cNvCxnSpPr>
            <a:cxnSpLocks/>
          </p:cNvCxnSpPr>
          <p:nvPr/>
        </p:nvCxnSpPr>
        <p:spPr>
          <a:xfrm>
            <a:off x="828394" y="4973116"/>
            <a:ext cx="64008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F44E703C-7728-4099-A3DA-01C7B378029F}"/>
              </a:ext>
            </a:extLst>
          </p:cNvPr>
          <p:cNvSpPr/>
          <p:nvPr/>
        </p:nvSpPr>
        <p:spPr>
          <a:xfrm>
            <a:off x="6054755" y="5140046"/>
            <a:ext cx="11887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View Consent History</a:t>
            </a:r>
          </a:p>
        </p:txBody>
      </p:sp>
    </p:spTree>
    <p:extLst>
      <p:ext uri="{BB962C8B-B14F-4D97-AF65-F5344CB8AC3E}">
        <p14:creationId xmlns:p14="http://schemas.microsoft.com/office/powerpoint/2010/main" val="19613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- Demographics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2439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Demographics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1848326" y="2645075"/>
            <a:ext cx="1971843" cy="429652"/>
            <a:chOff x="803666" y="2794351"/>
            <a:chExt cx="197184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ID?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6F15D-B48C-4328-B6B8-56A5BC9A681D}"/>
              </a:ext>
            </a:extLst>
          </p:cNvPr>
          <p:cNvGrpSpPr/>
          <p:nvPr/>
        </p:nvGrpSpPr>
        <p:grpSpPr>
          <a:xfrm>
            <a:off x="5134933" y="2645075"/>
            <a:ext cx="1978193" cy="429652"/>
            <a:chOff x="5572560" y="2688034"/>
            <a:chExt cx="1978193" cy="42965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C38994B-75EA-49AC-8D34-61CD4B03994B}"/>
                </a:ext>
              </a:extLst>
            </p:cNvPr>
            <p:cNvSpPr txBox="1"/>
            <p:nvPr/>
          </p:nvSpPr>
          <p:spPr>
            <a:xfrm>
              <a:off x="5572560" y="2688034"/>
              <a:ext cx="19202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DOB?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23883A-CAE3-49BC-9F15-CE075A8C4F72}"/>
                </a:ext>
              </a:extLst>
            </p:cNvPr>
            <p:cNvSpPr/>
            <p:nvPr/>
          </p:nvSpPr>
          <p:spPr>
            <a:xfrm>
              <a:off x="5721953" y="2907374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10-Jan-1970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03A5AFE2-1AC0-4DFC-B15D-3C19E4A3D5C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45208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EA234-E4BE-4C9B-B006-AFB80577967D}"/>
              </a:ext>
            </a:extLst>
          </p:cNvPr>
          <p:cNvGrpSpPr/>
          <p:nvPr/>
        </p:nvGrpSpPr>
        <p:grpSpPr>
          <a:xfrm>
            <a:off x="1848326" y="3162790"/>
            <a:ext cx="1971843" cy="429652"/>
            <a:chOff x="1849948" y="3095913"/>
            <a:chExt cx="1971843" cy="42965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99370-C4A3-4DD6-BD73-565D3BCC2E59}"/>
                </a:ext>
              </a:extLst>
            </p:cNvPr>
            <p:cNvSpPr txBox="1"/>
            <p:nvPr/>
          </p:nvSpPr>
          <p:spPr>
            <a:xfrm>
              <a:off x="1849948" y="3095913"/>
              <a:ext cx="15544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Gender?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62E047-2A6B-41E8-AF73-E6E4B48C9F5E}"/>
                </a:ext>
              </a:extLst>
            </p:cNvPr>
            <p:cNvSpPr/>
            <p:nvPr/>
          </p:nvSpPr>
          <p:spPr>
            <a:xfrm>
              <a:off x="1992991" y="3315253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215EB77-9278-4ED5-ACFD-EEA51DC32B5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713194" y="3407655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33EC94C-0D1D-47ED-A46C-2CF5FB2CA0A2}"/>
              </a:ext>
            </a:extLst>
          </p:cNvPr>
          <p:cNvGrpSpPr/>
          <p:nvPr/>
        </p:nvGrpSpPr>
        <p:grpSpPr>
          <a:xfrm>
            <a:off x="5134933" y="3162790"/>
            <a:ext cx="1984543" cy="429652"/>
            <a:chOff x="1792798" y="3095913"/>
            <a:chExt cx="1984543" cy="4296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D5C25CF-DC48-4444-9D6F-38DF896EF860}"/>
                </a:ext>
              </a:extLst>
            </p:cNvPr>
            <p:cNvSpPr txBox="1"/>
            <p:nvPr/>
          </p:nvSpPr>
          <p:spPr>
            <a:xfrm>
              <a:off x="1792798" y="3095913"/>
              <a:ext cx="15544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 at Birth?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82EA6D44-CAD8-46A1-A104-7B975D5BEF38}"/>
                </a:ext>
              </a:extLst>
            </p:cNvPr>
            <p:cNvSpPr/>
            <p:nvPr/>
          </p:nvSpPr>
          <p:spPr>
            <a:xfrm>
              <a:off x="1948541" y="3315253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A6CD239C-1232-4D9A-916D-2F0A1D2A9B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8744" y="3407655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03CCBED-55CB-41F9-8E94-9FBBB5D09D1C}"/>
              </a:ext>
            </a:extLst>
          </p:cNvPr>
          <p:cNvGrpSpPr/>
          <p:nvPr/>
        </p:nvGrpSpPr>
        <p:grpSpPr>
          <a:xfrm>
            <a:off x="1848326" y="5751362"/>
            <a:ext cx="1971843" cy="429652"/>
            <a:chOff x="803666" y="2794351"/>
            <a:chExt cx="1971843" cy="42965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D108627-F9DF-411E-B7D3-8424034F3256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Insurance?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3084436-0193-48A9-AD7F-69761DF11D41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5B3CF9-A875-4C05-924D-5171F9A64D76}"/>
              </a:ext>
            </a:extLst>
          </p:cNvPr>
          <p:cNvGrpSpPr/>
          <p:nvPr/>
        </p:nvGrpSpPr>
        <p:grpSpPr>
          <a:xfrm>
            <a:off x="5134933" y="5751362"/>
            <a:ext cx="1978193" cy="429652"/>
            <a:chOff x="797316" y="2794351"/>
            <a:chExt cx="1978193" cy="429652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17E9FF5-D2E4-43B1-9B0B-500A03609ECA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Insurance?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7586168-A767-4048-9A0C-4AC97F5757E8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A2055-2EC1-4245-ADFC-EC6E9929DC84}"/>
              </a:ext>
            </a:extLst>
          </p:cNvPr>
          <p:cNvGrpSpPr/>
          <p:nvPr/>
        </p:nvGrpSpPr>
        <p:grpSpPr>
          <a:xfrm>
            <a:off x="1848326" y="3680505"/>
            <a:ext cx="1965493" cy="429652"/>
            <a:chOff x="1856298" y="3537545"/>
            <a:chExt cx="1965493" cy="42965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B7C91B2-8074-4A37-A607-0590745FCAEB}"/>
                </a:ext>
              </a:extLst>
            </p:cNvPr>
            <p:cNvSpPr txBox="1"/>
            <p:nvPr/>
          </p:nvSpPr>
          <p:spPr>
            <a:xfrm>
              <a:off x="1856298" y="3537545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Race?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7CE78D73-E6F8-4850-AA87-AA127537981E}"/>
                </a:ext>
              </a:extLst>
            </p:cNvPr>
            <p:cNvSpPr/>
            <p:nvPr/>
          </p:nvSpPr>
          <p:spPr>
            <a:xfrm>
              <a:off x="1992991" y="3756885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37AD4CD-AFC1-43D9-A7BD-FDEFBE9A56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7776" y="3862041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76C277-B2FA-4E25-9EA3-9D8ECE4C1FD3}"/>
              </a:ext>
            </a:extLst>
          </p:cNvPr>
          <p:cNvGrpSpPr/>
          <p:nvPr/>
        </p:nvGrpSpPr>
        <p:grpSpPr>
          <a:xfrm>
            <a:off x="5134933" y="3680505"/>
            <a:ext cx="1978193" cy="429652"/>
            <a:chOff x="5141283" y="3537545"/>
            <a:chExt cx="1978193" cy="42965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8D4E666-CBDC-409D-A374-CC716352E4BD}"/>
                </a:ext>
              </a:extLst>
            </p:cNvPr>
            <p:cNvSpPr txBox="1"/>
            <p:nvPr/>
          </p:nvSpPr>
          <p:spPr>
            <a:xfrm>
              <a:off x="5141283" y="3537545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Ethnicity?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74FC8A2B-665C-4A2B-9DB2-19796931D006}"/>
                </a:ext>
              </a:extLst>
            </p:cNvPr>
            <p:cNvSpPr/>
            <p:nvPr/>
          </p:nvSpPr>
          <p:spPr>
            <a:xfrm>
              <a:off x="5290676" y="3756885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60E83980-F569-49A1-B03B-772D843D26C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6429" y="384985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144C23-C0B5-4C43-8E98-4779C900DCE7}"/>
              </a:ext>
            </a:extLst>
          </p:cNvPr>
          <p:cNvGrpSpPr/>
          <p:nvPr/>
        </p:nvGrpSpPr>
        <p:grpSpPr>
          <a:xfrm>
            <a:off x="1848326" y="4198220"/>
            <a:ext cx="1965493" cy="429652"/>
            <a:chOff x="1856298" y="3988384"/>
            <a:chExt cx="1965493" cy="42965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5800D15-144B-4083-9890-288FA17E3B27}"/>
                </a:ext>
              </a:extLst>
            </p:cNvPr>
            <p:cNvSpPr txBox="1"/>
            <p:nvPr/>
          </p:nvSpPr>
          <p:spPr>
            <a:xfrm>
              <a:off x="1856298" y="3988384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cohort status?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6CE51F76-4E03-4353-962F-EE6EF32047E1}"/>
                </a:ext>
              </a:extLst>
            </p:cNvPr>
            <p:cNvSpPr/>
            <p:nvPr/>
          </p:nvSpPr>
          <p:spPr>
            <a:xfrm>
              <a:off x="1992991" y="4207724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721D015E-B46C-42D8-9794-6B26556728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7776" y="4294871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FBB355-5DE9-45C8-9E00-5C58DE42F9B6}"/>
              </a:ext>
            </a:extLst>
          </p:cNvPr>
          <p:cNvGrpSpPr/>
          <p:nvPr/>
        </p:nvGrpSpPr>
        <p:grpSpPr>
          <a:xfrm>
            <a:off x="5134933" y="4198220"/>
            <a:ext cx="1971843" cy="429652"/>
            <a:chOff x="5147633" y="3988384"/>
            <a:chExt cx="1971843" cy="4296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9B332F9-582D-4C62-8966-A0F4B6063B16}"/>
                </a:ext>
              </a:extLst>
            </p:cNvPr>
            <p:cNvSpPr txBox="1"/>
            <p:nvPr/>
          </p:nvSpPr>
          <p:spPr>
            <a:xfrm>
              <a:off x="5147633" y="3988384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 date?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3F06099-7554-4471-8BA7-46A3870D725C}"/>
                </a:ext>
              </a:extLst>
            </p:cNvPr>
            <p:cNvSpPr/>
            <p:nvPr/>
          </p:nvSpPr>
          <p:spPr>
            <a:xfrm>
              <a:off x="5290676" y="4207724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1223924-2D50-4283-8979-A7307A5A6F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6429" y="4294871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A04B2D-A4AC-46BC-8A1C-EC794797216A}"/>
              </a:ext>
            </a:extLst>
          </p:cNvPr>
          <p:cNvGrpSpPr/>
          <p:nvPr/>
        </p:nvGrpSpPr>
        <p:grpSpPr>
          <a:xfrm>
            <a:off x="1848326" y="4715935"/>
            <a:ext cx="1971843" cy="429652"/>
            <a:chOff x="1848998" y="4433963"/>
            <a:chExt cx="1971843" cy="42965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2FF6044-B1BF-4029-A581-9FE28DC26D53}"/>
                </a:ext>
              </a:extLst>
            </p:cNvPr>
            <p:cNvSpPr txBox="1"/>
            <p:nvPr/>
          </p:nvSpPr>
          <p:spPr>
            <a:xfrm>
              <a:off x="1848998" y="4433963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Region/Town?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70431CE-C5A4-4721-B395-859DFB8EDBD3}"/>
                </a:ext>
              </a:extLst>
            </p:cNvPr>
            <p:cNvSpPr/>
            <p:nvPr/>
          </p:nvSpPr>
          <p:spPr>
            <a:xfrm>
              <a:off x="1992041" y="4653303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461AF89A-1FF6-46EA-A031-A4762DF7EE7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48797" y="4735775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43A720-666E-4C30-810B-D5978687A35F}"/>
              </a:ext>
            </a:extLst>
          </p:cNvPr>
          <p:cNvGrpSpPr/>
          <p:nvPr/>
        </p:nvGrpSpPr>
        <p:grpSpPr>
          <a:xfrm>
            <a:off x="5134933" y="5233650"/>
            <a:ext cx="1965493" cy="429652"/>
            <a:chOff x="5153033" y="4433963"/>
            <a:chExt cx="1965493" cy="42965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37B0FA4-B94E-4BE6-8321-DD20EEBDA5A1}"/>
                </a:ext>
              </a:extLst>
            </p:cNvPr>
            <p:cNvSpPr txBox="1"/>
            <p:nvPr/>
          </p:nvSpPr>
          <p:spPr>
            <a:xfrm>
              <a:off x="5153033" y="4433963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of residency?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30212FD-886A-4124-A697-1F9196E1194D}"/>
                </a:ext>
              </a:extLst>
            </p:cNvPr>
            <p:cNvSpPr/>
            <p:nvPr/>
          </p:nvSpPr>
          <p:spPr>
            <a:xfrm>
              <a:off x="5289726" y="4653303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30C64DF-8A70-4519-BC5B-C86244DC74D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6947" y="474695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BA036E-805D-4B99-A073-6454DBFEA92D}"/>
              </a:ext>
            </a:extLst>
          </p:cNvPr>
          <p:cNvGrpSpPr/>
          <p:nvPr/>
        </p:nvGrpSpPr>
        <p:grpSpPr>
          <a:xfrm>
            <a:off x="1848326" y="5233650"/>
            <a:ext cx="1971843" cy="429652"/>
            <a:chOff x="1848998" y="4884802"/>
            <a:chExt cx="1971843" cy="42965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B57B38-86CA-49A8-9F0E-DB1F2396479F}"/>
                </a:ext>
              </a:extLst>
            </p:cNvPr>
            <p:cNvSpPr txBox="1"/>
            <p:nvPr/>
          </p:nvSpPr>
          <p:spPr>
            <a:xfrm>
              <a:off x="1848998" y="4884802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Country of birth?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5C75995E-D49D-48C3-AE2E-497F2DE22799}"/>
                </a:ext>
              </a:extLst>
            </p:cNvPr>
            <p:cNvSpPr/>
            <p:nvPr/>
          </p:nvSpPr>
          <p:spPr>
            <a:xfrm>
              <a:off x="1992041" y="5104142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F8D5101-E0EF-4275-A9FE-8CC1944455D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7776" y="51878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67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Demographics (</a:t>
            </a:r>
            <a:r>
              <a:rPr lang="en-US" dirty="0" err="1"/>
              <a:t>contd</a:t>
            </a:r>
            <a:r>
              <a:rPr lang="en-US" dirty="0"/>
              <a:t>…-1)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2439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Demographics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1848326" y="3155216"/>
            <a:ext cx="1971843" cy="429652"/>
            <a:chOff x="803666" y="2794351"/>
            <a:chExt cx="197184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Baseline height?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6F15D-B48C-4328-B6B8-56A5BC9A681D}"/>
              </a:ext>
            </a:extLst>
          </p:cNvPr>
          <p:cNvGrpSpPr/>
          <p:nvPr/>
        </p:nvGrpSpPr>
        <p:grpSpPr>
          <a:xfrm>
            <a:off x="5134933" y="3155216"/>
            <a:ext cx="1978193" cy="429652"/>
            <a:chOff x="5572560" y="2688034"/>
            <a:chExt cx="1978193" cy="42965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C38994B-75EA-49AC-8D34-61CD4B03994B}"/>
                </a:ext>
              </a:extLst>
            </p:cNvPr>
            <p:cNvSpPr txBox="1"/>
            <p:nvPr/>
          </p:nvSpPr>
          <p:spPr>
            <a:xfrm>
              <a:off x="5572560" y="2688034"/>
              <a:ext cx="19202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of baseline height?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23883A-CAE3-49BC-9F15-CE075A8C4F72}"/>
                </a:ext>
              </a:extLst>
            </p:cNvPr>
            <p:cNvSpPr/>
            <p:nvPr/>
          </p:nvSpPr>
          <p:spPr>
            <a:xfrm>
              <a:off x="5721953" y="2907374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EA234-E4BE-4C9B-B006-AFB80577967D}"/>
              </a:ext>
            </a:extLst>
          </p:cNvPr>
          <p:cNvGrpSpPr/>
          <p:nvPr/>
        </p:nvGrpSpPr>
        <p:grpSpPr>
          <a:xfrm>
            <a:off x="1848326" y="3673429"/>
            <a:ext cx="1971843" cy="429652"/>
            <a:chOff x="1849948" y="3095913"/>
            <a:chExt cx="1971843" cy="42965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99370-C4A3-4DD6-BD73-565D3BCC2E59}"/>
                </a:ext>
              </a:extLst>
            </p:cNvPr>
            <p:cNvSpPr txBox="1"/>
            <p:nvPr/>
          </p:nvSpPr>
          <p:spPr>
            <a:xfrm>
              <a:off x="1849948" y="3095913"/>
              <a:ext cx="15544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Baseline weight?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62E047-2A6B-41E8-AF73-E6E4B48C9F5E}"/>
                </a:ext>
              </a:extLst>
            </p:cNvPr>
            <p:cNvSpPr/>
            <p:nvPr/>
          </p:nvSpPr>
          <p:spPr>
            <a:xfrm>
              <a:off x="1992991" y="3315253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33EC94C-0D1D-47ED-A46C-2CF5FB2CA0A2}"/>
              </a:ext>
            </a:extLst>
          </p:cNvPr>
          <p:cNvGrpSpPr/>
          <p:nvPr/>
        </p:nvGrpSpPr>
        <p:grpSpPr>
          <a:xfrm>
            <a:off x="5134933" y="3673429"/>
            <a:ext cx="1984543" cy="429652"/>
            <a:chOff x="1792798" y="3095913"/>
            <a:chExt cx="1984543" cy="4296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D5C25CF-DC48-4444-9D6F-38DF896EF860}"/>
                </a:ext>
              </a:extLst>
            </p:cNvPr>
            <p:cNvSpPr txBox="1"/>
            <p:nvPr/>
          </p:nvSpPr>
          <p:spPr>
            <a:xfrm>
              <a:off x="1792798" y="3095913"/>
              <a:ext cx="15544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of baseline weight?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82EA6D44-CAD8-46A1-A104-7B975D5BEF38}"/>
                </a:ext>
              </a:extLst>
            </p:cNvPr>
            <p:cNvSpPr/>
            <p:nvPr/>
          </p:nvSpPr>
          <p:spPr>
            <a:xfrm>
              <a:off x="1948541" y="3315253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62D52C6-DCFE-4A9B-9399-714B4B065B9D}"/>
              </a:ext>
            </a:extLst>
          </p:cNvPr>
          <p:cNvSpPr/>
          <p:nvPr/>
        </p:nvSpPr>
        <p:spPr>
          <a:xfrm>
            <a:off x="1974386" y="4331571"/>
            <a:ext cx="137160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Demographics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82B7342-E121-43E8-AED4-8F0D7E67FAE1}"/>
              </a:ext>
            </a:extLst>
          </p:cNvPr>
          <p:cNvGrpSpPr/>
          <p:nvPr/>
        </p:nvGrpSpPr>
        <p:grpSpPr>
          <a:xfrm>
            <a:off x="1848326" y="2652022"/>
            <a:ext cx="1971843" cy="429652"/>
            <a:chOff x="803666" y="2794351"/>
            <a:chExt cx="1971843" cy="42965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DDEE574-D9F3-4850-825F-BF94A65E324F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Insurance?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B5769AC-2FE0-4873-B675-B2E6B556B8BB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9BA7694-2055-42BE-944B-229C07730601}"/>
              </a:ext>
            </a:extLst>
          </p:cNvPr>
          <p:cNvGrpSpPr/>
          <p:nvPr/>
        </p:nvGrpSpPr>
        <p:grpSpPr>
          <a:xfrm>
            <a:off x="5134933" y="2652022"/>
            <a:ext cx="1978193" cy="429652"/>
            <a:chOff x="797316" y="2794351"/>
            <a:chExt cx="1978193" cy="42965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DFF8849-6642-4084-AC2D-3305E8936D46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Insurance?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A309347-5392-4198-86DA-9986D1E8ECD7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40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- Disease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2019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Characteristics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4025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Disease Characteristics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1856821" y="2594275"/>
            <a:ext cx="1971843" cy="429652"/>
            <a:chOff x="803666" y="2794351"/>
            <a:chExt cx="197184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(Year) of diagnosis?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b="1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855E9-5D1A-45CD-9D1E-794C6B98E8D7}"/>
              </a:ext>
            </a:extLst>
          </p:cNvPr>
          <p:cNvGrpSpPr/>
          <p:nvPr/>
        </p:nvGrpSpPr>
        <p:grpSpPr>
          <a:xfrm>
            <a:off x="1856821" y="3076174"/>
            <a:ext cx="3319504" cy="429606"/>
            <a:chOff x="1793321" y="3060205"/>
            <a:chExt cx="3319504" cy="42960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CB7F79B-014C-4214-9E09-AD3B5813D101}"/>
                </a:ext>
              </a:extLst>
            </p:cNvPr>
            <p:cNvSpPr txBox="1"/>
            <p:nvPr/>
          </p:nvSpPr>
          <p:spPr>
            <a:xfrm>
              <a:off x="1793321" y="3060205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Genotype, if known?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9FF11EF-78A5-4A84-85B7-26DEF2A54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4522D7F-259D-420A-A450-8FBD48A3CC0D}"/>
                </a:ext>
              </a:extLst>
            </p:cNvPr>
            <p:cNvSpPr txBox="1"/>
            <p:nvPr/>
          </p:nvSpPr>
          <p:spPr>
            <a:xfrm>
              <a:off x="200798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89C2DD1-D3D2-484A-A9E5-6FB882AA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995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6E3056-0181-4A28-BB44-B1D01749FD01}"/>
                </a:ext>
              </a:extLst>
            </p:cNvPr>
            <p:cNvSpPr txBox="1"/>
            <p:nvPr/>
          </p:nvSpPr>
          <p:spPr>
            <a:xfrm>
              <a:off x="2921012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26AC76B-011C-4D01-AFD9-CC91C56EF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987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5C3531-9E05-4706-A04B-68AC7F64C78F}"/>
                </a:ext>
              </a:extLst>
            </p:cNvPr>
            <p:cNvSpPr txBox="1"/>
            <p:nvPr/>
          </p:nvSpPr>
          <p:spPr>
            <a:xfrm>
              <a:off x="3377526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54C3B97-7F2D-4591-B7E2-CA123F90F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759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6B26C19-76E3-43A5-AD06-C5AD716ECF6B}"/>
                </a:ext>
              </a:extLst>
            </p:cNvPr>
            <p:cNvSpPr txBox="1"/>
            <p:nvPr/>
          </p:nvSpPr>
          <p:spPr>
            <a:xfrm>
              <a:off x="3834040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4DC6A58-3556-4F86-A26A-3E6B27879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4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A3E1BC2-C382-4E07-B66E-E19A6CE31A95}"/>
                </a:ext>
              </a:extLst>
            </p:cNvPr>
            <p:cNvSpPr txBox="1"/>
            <p:nvPr/>
          </p:nvSpPr>
          <p:spPr>
            <a:xfrm>
              <a:off x="429055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EC6CF1D-E9CE-4CB9-951C-17CEA7C48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52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9914AC1-9573-4F67-AF76-CC7969087885}"/>
                </a:ext>
              </a:extLst>
            </p:cNvPr>
            <p:cNvSpPr txBox="1"/>
            <p:nvPr/>
          </p:nvSpPr>
          <p:spPr>
            <a:xfrm>
              <a:off x="4747065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6D542D2-F447-4190-B3B0-069C27810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6113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E06F0F8-C36B-46F8-8C95-632915149DD6}"/>
                </a:ext>
              </a:extLst>
            </p:cNvPr>
            <p:cNvSpPr txBox="1"/>
            <p:nvPr/>
          </p:nvSpPr>
          <p:spPr>
            <a:xfrm>
              <a:off x="2464498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6DFE11-0E4D-4B6A-9711-50D973C77193}"/>
              </a:ext>
            </a:extLst>
          </p:cNvPr>
          <p:cNvGrpSpPr/>
          <p:nvPr/>
        </p:nvGrpSpPr>
        <p:grpSpPr>
          <a:xfrm>
            <a:off x="1856821" y="3558027"/>
            <a:ext cx="6355212" cy="427268"/>
            <a:chOff x="1793321" y="3066555"/>
            <a:chExt cx="6355212" cy="42726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1F17F85-5B65-46ED-AD05-89B270C83104}"/>
                </a:ext>
              </a:extLst>
            </p:cNvPr>
            <p:cNvSpPr txBox="1"/>
            <p:nvPr/>
          </p:nvSpPr>
          <p:spPr>
            <a:xfrm>
              <a:off x="1793321" y="3066555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A Status?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C0D96C7-83C9-4D5F-ACEC-AAADA7FD6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67485F1-C9E0-4E16-A855-DBCAD801AF8A}"/>
                </a:ext>
              </a:extLst>
            </p:cNvPr>
            <p:cNvSpPr txBox="1"/>
            <p:nvPr/>
          </p:nvSpPr>
          <p:spPr>
            <a:xfrm>
              <a:off x="200798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Immune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9CAD4FD-9446-4624-A8ED-B81197BF3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49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93386B8-A6E0-4669-AED5-8E89FD87A6DC}"/>
                </a:ext>
              </a:extLst>
            </p:cNvPr>
            <p:cNvSpPr txBox="1"/>
            <p:nvPr/>
          </p:nvSpPr>
          <p:spPr>
            <a:xfrm>
              <a:off x="378051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Vaccinated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8F96784-ABFB-4E38-A94D-A6D72D028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9130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998827-7EFF-4E51-A57E-3C75B39702A7}"/>
                </a:ext>
              </a:extLst>
            </p:cNvPr>
            <p:cNvSpPr txBox="1"/>
            <p:nvPr/>
          </p:nvSpPr>
          <p:spPr>
            <a:xfrm>
              <a:off x="4666779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0B46BFB-6220-4477-A9BD-1F0E4FF6A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763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2E5AB0C-9897-4AD0-B0C6-0A66492692C7}"/>
                </a:ext>
              </a:extLst>
            </p:cNvPr>
            <p:cNvSpPr txBox="1"/>
            <p:nvPr/>
          </p:nvSpPr>
          <p:spPr>
            <a:xfrm>
              <a:off x="555304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D40A51-EC48-43B7-9307-1C662F40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396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C35781F-964D-466D-9928-324B50BFCDB2}"/>
                </a:ext>
              </a:extLst>
            </p:cNvPr>
            <p:cNvSpPr txBox="1"/>
            <p:nvPr/>
          </p:nvSpPr>
          <p:spPr>
            <a:xfrm>
              <a:off x="6439309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68D29BD-F05B-440C-A932-1A05EFF14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9029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A73FDCB-5CA4-4890-92E2-928A26CD2823}"/>
                </a:ext>
              </a:extLst>
            </p:cNvPr>
            <p:cNvSpPr txBox="1"/>
            <p:nvPr/>
          </p:nvSpPr>
          <p:spPr>
            <a:xfrm>
              <a:off x="7325573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C4E72A-E036-4E46-B2E2-CCAA4D32E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64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FE054AE-C120-41E7-9049-82B65B6EF42A}"/>
                </a:ext>
              </a:extLst>
            </p:cNvPr>
            <p:cNvSpPr txBox="1"/>
            <p:nvPr/>
          </p:nvSpPr>
          <p:spPr>
            <a:xfrm>
              <a:off x="2894249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Non-immune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B78FED-40AF-4507-868C-FD98D973E36E}"/>
              </a:ext>
            </a:extLst>
          </p:cNvPr>
          <p:cNvGrpSpPr/>
          <p:nvPr/>
        </p:nvGrpSpPr>
        <p:grpSpPr>
          <a:xfrm>
            <a:off x="1856821" y="4037542"/>
            <a:ext cx="3265498" cy="573318"/>
            <a:chOff x="1856821" y="3809779"/>
            <a:chExt cx="3265498" cy="57331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B964420-513B-476B-8BD1-511221A9309D}"/>
                </a:ext>
              </a:extLst>
            </p:cNvPr>
            <p:cNvSpPr txBox="1"/>
            <p:nvPr/>
          </p:nvSpPr>
          <p:spPr>
            <a:xfrm>
              <a:off x="1856821" y="38097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B Status?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CAEC217-0738-4841-85EC-D4C4098D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6381" y="40795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34B9804-20A4-424B-8739-E351BAC79618}"/>
                </a:ext>
              </a:extLst>
            </p:cNvPr>
            <p:cNvSpPr txBox="1"/>
            <p:nvPr/>
          </p:nvSpPr>
          <p:spPr>
            <a:xfrm>
              <a:off x="2065134" y="40175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Immune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96D0AB6-A1E7-4289-B1A3-299BC5A58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647" y="40795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F4F3B1F-B314-4644-9592-457B03835560}"/>
                </a:ext>
              </a:extLst>
            </p:cNvPr>
            <p:cNvSpPr txBox="1"/>
            <p:nvPr/>
          </p:nvSpPr>
          <p:spPr>
            <a:xfrm>
              <a:off x="3837664" y="40175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Co-Infection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7C51E0A-7AB9-46F5-8C6C-C1C8DCF78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980" y="422564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DAB74F-2474-464E-A816-8491FE835996}"/>
                </a:ext>
              </a:extLst>
            </p:cNvPr>
            <p:cNvSpPr txBox="1"/>
            <p:nvPr/>
          </p:nvSpPr>
          <p:spPr>
            <a:xfrm>
              <a:off x="2069629" y="4163641"/>
              <a:ext cx="9144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HBV Meds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C5665CC-F25E-4457-BA8E-F82966928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8613" y="422564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B02A72C-3A16-4E64-B2C3-23B3773782EB}"/>
                </a:ext>
              </a:extLst>
            </p:cNvPr>
            <p:cNvSpPr txBox="1"/>
            <p:nvPr/>
          </p:nvSpPr>
          <p:spPr>
            <a:xfrm>
              <a:off x="2955894" y="416364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B31B92B-525E-4A78-97E4-07D48EB6A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246" y="422564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D5D830-6A4D-46FB-B42D-4568BE445942}"/>
                </a:ext>
              </a:extLst>
            </p:cNvPr>
            <p:cNvSpPr txBox="1"/>
            <p:nvPr/>
          </p:nvSpPr>
          <p:spPr>
            <a:xfrm>
              <a:off x="3842159" y="4163641"/>
              <a:ext cx="12801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response to vaccine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02DF649-A474-42B2-BFCD-0F9A7A52D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014" y="40774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231619-F7C7-4C8D-92AD-B90928ACE78A}"/>
                </a:ext>
              </a:extLst>
            </p:cNvPr>
            <p:cNvSpPr txBox="1"/>
            <p:nvPr/>
          </p:nvSpPr>
          <p:spPr>
            <a:xfrm>
              <a:off x="2951399" y="40175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Non-immune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4BF7E34-0578-4173-B19E-22E5F6559AC5}"/>
              </a:ext>
            </a:extLst>
          </p:cNvPr>
          <p:cNvGrpSpPr/>
          <p:nvPr/>
        </p:nvGrpSpPr>
        <p:grpSpPr>
          <a:xfrm>
            <a:off x="1856821" y="4663107"/>
            <a:ext cx="3702768" cy="427268"/>
            <a:chOff x="1786971" y="3066555"/>
            <a:chExt cx="3702768" cy="427268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D87FD3C9-BCB4-4C76-840B-CBE72717C72B}"/>
                </a:ext>
              </a:extLst>
            </p:cNvPr>
            <p:cNvSpPr txBox="1"/>
            <p:nvPr/>
          </p:nvSpPr>
          <p:spPr>
            <a:xfrm>
              <a:off x="1786971" y="3066555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HIV?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FEA13B-D613-47E6-8218-5852FF77F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BB72C55-7242-45BC-A707-54EBCA893EF0}"/>
                </a:ext>
              </a:extLst>
            </p:cNvPr>
            <p:cNvSpPr txBox="1"/>
            <p:nvPr/>
          </p:nvSpPr>
          <p:spPr>
            <a:xfrm>
              <a:off x="200798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03E585E-163B-46E8-85C9-3DDDA18E4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49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5722C4CB-EE91-410E-BCFD-742C3D895070}"/>
                </a:ext>
              </a:extLst>
            </p:cNvPr>
            <p:cNvSpPr txBox="1"/>
            <p:nvPr/>
          </p:nvSpPr>
          <p:spPr>
            <a:xfrm>
              <a:off x="3780514" y="3274367"/>
              <a:ext cx="8229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907C189-2917-480A-B388-B95C9802D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9130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61C988E-BDC4-4368-9DC0-80F9C6418F92}"/>
                </a:ext>
              </a:extLst>
            </p:cNvPr>
            <p:cNvSpPr txBox="1"/>
            <p:nvPr/>
          </p:nvSpPr>
          <p:spPr>
            <a:xfrm>
              <a:off x="4666779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126FE31-4F12-4FEE-AD41-4CEB6BFEF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764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B652ADA-137D-40DA-9F9C-E58DD3C9E59C}"/>
                </a:ext>
              </a:extLst>
            </p:cNvPr>
            <p:cNvSpPr txBox="1"/>
            <p:nvPr/>
          </p:nvSpPr>
          <p:spPr>
            <a:xfrm>
              <a:off x="2729149" y="3274367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on ARV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3937004-3B3E-4E8D-82EE-0AD580167886}"/>
              </a:ext>
            </a:extLst>
          </p:cNvPr>
          <p:cNvGrpSpPr/>
          <p:nvPr/>
        </p:nvGrpSpPr>
        <p:grpSpPr>
          <a:xfrm>
            <a:off x="5842613" y="4660723"/>
            <a:ext cx="1965493" cy="429652"/>
            <a:chOff x="810016" y="2794351"/>
            <a:chExt cx="1965493" cy="429652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756A5672-0179-4BE4-BF51-C9ECBB3854BB}"/>
                </a:ext>
              </a:extLst>
            </p:cNvPr>
            <p:cNvSpPr txBox="1"/>
            <p:nvPr/>
          </p:nvSpPr>
          <p:spPr>
            <a:xfrm>
              <a:off x="810016" y="2794351"/>
              <a:ext cx="18288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HIV negative, Date of last test?</a:t>
              </a: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D6DDB5CF-1D60-408F-ABC2-2ADCB206FC2B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FBE28-6F73-4B98-B8E8-E26630FA50EA}"/>
              </a:ext>
            </a:extLst>
          </p:cNvPr>
          <p:cNvGrpSpPr/>
          <p:nvPr/>
        </p:nvGrpSpPr>
        <p:grpSpPr>
          <a:xfrm>
            <a:off x="1856821" y="5142622"/>
            <a:ext cx="4674123" cy="579668"/>
            <a:chOff x="1856821" y="4749579"/>
            <a:chExt cx="4674123" cy="579668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56821" y="47495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 liver studies completed?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07148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384401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Liver US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5D6BC9E-25EC-483A-AEC8-07E9103F9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3D30E67-93F2-4103-951E-35FCFDE12C20}"/>
                </a:ext>
              </a:extLst>
            </p:cNvPr>
            <p:cNvSpPr txBox="1"/>
            <p:nvPr/>
          </p:nvSpPr>
          <p:spPr>
            <a:xfrm>
              <a:off x="4730279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 Abdomen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707D644-F8FF-46C9-85F4-08A70F526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9263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CDEB1D5-5F24-4216-895E-E4B6F14DF34E}"/>
                </a:ext>
              </a:extLst>
            </p:cNvPr>
            <p:cNvSpPr txBox="1"/>
            <p:nvPr/>
          </p:nvSpPr>
          <p:spPr>
            <a:xfrm>
              <a:off x="5616544" y="4957391"/>
              <a:ext cx="9144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MRI Abdomen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364" y="50172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2957749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Liver biopsy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6841EF-D833-41D1-9815-1CDF225B8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843A50F0-18A4-4323-93FA-304D1654E318}"/>
                </a:ext>
              </a:extLst>
            </p:cNvPr>
            <p:cNvSpPr txBox="1"/>
            <p:nvPr/>
          </p:nvSpPr>
          <p:spPr>
            <a:xfrm>
              <a:off x="2071484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Fibrosure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4CA6DBA-16F6-404D-90C5-24C339133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977BEE0-E8D2-401D-9DEC-410ADBDF6D8C}"/>
                </a:ext>
              </a:extLst>
            </p:cNvPr>
            <p:cNvSpPr txBox="1"/>
            <p:nvPr/>
          </p:nvSpPr>
          <p:spPr>
            <a:xfrm>
              <a:off x="3844014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Endoscopy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BB8F64-EB29-4F02-9E8E-4A440C58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B8661E04-A503-45E4-92AA-7A3DD2D893DC}"/>
                </a:ext>
              </a:extLst>
            </p:cNvPr>
            <p:cNvSpPr txBox="1"/>
            <p:nvPr/>
          </p:nvSpPr>
          <p:spPr>
            <a:xfrm>
              <a:off x="473027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Colonoscopy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D16F2EA-2611-4517-9605-65538CD3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9263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BF79BBD-7DD8-4AAC-B7B7-C31E82A450F1}"/>
                </a:ext>
              </a:extLst>
            </p:cNvPr>
            <p:cNvSpPr txBox="1"/>
            <p:nvPr/>
          </p:nvSpPr>
          <p:spPr>
            <a:xfrm>
              <a:off x="5616544" y="5109791"/>
              <a:ext cx="9144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B43E8E3-360E-4B9A-AF2C-8F2BFE562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364" y="51696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7560B1E-98B5-4B48-A2CF-0E51C118FD4D}"/>
                </a:ext>
              </a:extLst>
            </p:cNvPr>
            <p:cNvSpPr txBox="1"/>
            <p:nvPr/>
          </p:nvSpPr>
          <p:spPr>
            <a:xfrm>
              <a:off x="295774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Fibroscan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F7D89F9-74A7-43ED-9A8C-352454DBA814}"/>
              </a:ext>
            </a:extLst>
          </p:cNvPr>
          <p:cNvGrpSpPr/>
          <p:nvPr/>
        </p:nvGrpSpPr>
        <p:grpSpPr>
          <a:xfrm>
            <a:off x="1856821" y="5774537"/>
            <a:ext cx="1949965" cy="429606"/>
            <a:chOff x="1793321" y="3060205"/>
            <a:chExt cx="1949965" cy="429606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2EEDCD2-24D2-4484-8EC9-D26DE3F9E934}"/>
                </a:ext>
              </a:extLst>
            </p:cNvPr>
            <p:cNvSpPr txBox="1"/>
            <p:nvPr/>
          </p:nvSpPr>
          <p:spPr>
            <a:xfrm>
              <a:off x="1793321" y="3060205"/>
              <a:ext cx="18288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Grade?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A6ADB2B-0C59-40A9-842B-426C4ECDA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AD69FC7-C732-4C0A-A396-D57BDD6A762F}"/>
                </a:ext>
              </a:extLst>
            </p:cNvPr>
            <p:cNvSpPr txBox="1"/>
            <p:nvPr/>
          </p:nvSpPr>
          <p:spPr>
            <a:xfrm>
              <a:off x="200798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859574F-1188-43BA-A806-A7975B2F1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995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9C7F721-0FAA-42A4-BB55-7F7E6264B2C4}"/>
                </a:ext>
              </a:extLst>
            </p:cNvPr>
            <p:cNvSpPr txBox="1"/>
            <p:nvPr/>
          </p:nvSpPr>
          <p:spPr>
            <a:xfrm>
              <a:off x="2921012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F13E6B4-4914-4B30-9C43-756D7995D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987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72EB853-CA67-43B1-A03D-8EF9747C107B}"/>
                </a:ext>
              </a:extLst>
            </p:cNvPr>
            <p:cNvSpPr txBox="1"/>
            <p:nvPr/>
          </p:nvSpPr>
          <p:spPr>
            <a:xfrm>
              <a:off x="3377526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69438D9-7C6A-41E2-AD42-594E10625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6113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AA5D357-9B2D-48EC-9FE5-360D8E757FFC}"/>
                </a:ext>
              </a:extLst>
            </p:cNvPr>
            <p:cNvSpPr txBox="1"/>
            <p:nvPr/>
          </p:nvSpPr>
          <p:spPr>
            <a:xfrm>
              <a:off x="2464498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291EFA6-6EC8-44BF-B0B0-70D5F568CBD8}"/>
              </a:ext>
            </a:extLst>
          </p:cNvPr>
          <p:cNvGrpSpPr/>
          <p:nvPr/>
        </p:nvGrpSpPr>
        <p:grpSpPr>
          <a:xfrm>
            <a:off x="5858141" y="5774537"/>
            <a:ext cx="1949965" cy="429606"/>
            <a:chOff x="1793321" y="3060205"/>
            <a:chExt cx="1949965" cy="429606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EC5D50A-6F21-4238-8D12-CE07B7DD28AF}"/>
                </a:ext>
              </a:extLst>
            </p:cNvPr>
            <p:cNvSpPr txBox="1"/>
            <p:nvPr/>
          </p:nvSpPr>
          <p:spPr>
            <a:xfrm>
              <a:off x="1793321" y="3060205"/>
              <a:ext cx="18288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Stage?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1B3845C-640C-41A1-BDB0-3EE5FD8F1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69D70E4-8ED1-4E80-8A36-FFEF448A7823}"/>
                </a:ext>
              </a:extLst>
            </p:cNvPr>
            <p:cNvSpPr txBox="1"/>
            <p:nvPr/>
          </p:nvSpPr>
          <p:spPr>
            <a:xfrm>
              <a:off x="200798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4FA660B-7A40-4261-A5E1-507C5D9A6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995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7210ADB-AB6B-47D1-807F-38F29717371E}"/>
                </a:ext>
              </a:extLst>
            </p:cNvPr>
            <p:cNvSpPr txBox="1"/>
            <p:nvPr/>
          </p:nvSpPr>
          <p:spPr>
            <a:xfrm>
              <a:off x="2921012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1F763CFD-69AC-4A2C-BA8B-C089D3E4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987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9F432C2-036E-46CB-8985-9F068B406D54}"/>
                </a:ext>
              </a:extLst>
            </p:cNvPr>
            <p:cNvSpPr txBox="1"/>
            <p:nvPr/>
          </p:nvSpPr>
          <p:spPr>
            <a:xfrm>
              <a:off x="3377526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0E12D28-8234-48D7-92D4-05D9C18D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6113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B02C4C68-91EE-4F4B-888F-72ED465FE405}"/>
                </a:ext>
              </a:extLst>
            </p:cNvPr>
            <p:cNvSpPr txBox="1"/>
            <p:nvPr/>
          </p:nvSpPr>
          <p:spPr>
            <a:xfrm>
              <a:off x="2464498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16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- Disease Characteristics (</a:t>
            </a:r>
            <a:r>
              <a:rPr lang="en-US" dirty="0" err="1"/>
              <a:t>contd</a:t>
            </a:r>
            <a:r>
              <a:rPr lang="en-US" dirty="0"/>
              <a:t>…-1)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2019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Characteristics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4025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Disease Characteristics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1856821" y="3104870"/>
            <a:ext cx="1971843" cy="429652"/>
            <a:chOff x="803666" y="2794351"/>
            <a:chExt cx="197184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80366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of liver biopsy?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b="1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4BF7E34-0578-4173-B19E-22E5F6559AC5}"/>
              </a:ext>
            </a:extLst>
          </p:cNvPr>
          <p:cNvGrpSpPr/>
          <p:nvPr/>
        </p:nvGrpSpPr>
        <p:grpSpPr>
          <a:xfrm>
            <a:off x="1856821" y="5122230"/>
            <a:ext cx="2775001" cy="427268"/>
            <a:chOff x="1786971" y="3066555"/>
            <a:chExt cx="2775001" cy="427268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D87FD3C9-BCB4-4C76-840B-CBE72717C72B}"/>
                </a:ext>
              </a:extLst>
            </p:cNvPr>
            <p:cNvSpPr txBox="1"/>
            <p:nvPr/>
          </p:nvSpPr>
          <p:spPr>
            <a:xfrm>
              <a:off x="1786971" y="3066555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colonoscopy?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FEA13B-D613-47E6-8218-5852FF77F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BB72C55-7242-45BC-A707-54EBCA893EF0}"/>
                </a:ext>
              </a:extLst>
            </p:cNvPr>
            <p:cNvSpPr txBox="1"/>
            <p:nvPr/>
          </p:nvSpPr>
          <p:spPr>
            <a:xfrm>
              <a:off x="200798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126FE31-4F12-4FEE-AD41-4CEB6BFEF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764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B652ADA-137D-40DA-9F9C-E58DD3C9E59C}"/>
                </a:ext>
              </a:extLst>
            </p:cNvPr>
            <p:cNvSpPr txBox="1"/>
            <p:nvPr/>
          </p:nvSpPr>
          <p:spPr>
            <a:xfrm>
              <a:off x="2729149" y="3274367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Abnormal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3937004-3B3E-4E8D-82EE-0AD580167886}"/>
              </a:ext>
            </a:extLst>
          </p:cNvPr>
          <p:cNvGrpSpPr/>
          <p:nvPr/>
        </p:nvGrpSpPr>
        <p:grpSpPr>
          <a:xfrm>
            <a:off x="5842613" y="5119846"/>
            <a:ext cx="1965493" cy="429652"/>
            <a:chOff x="810016" y="2794351"/>
            <a:chExt cx="1965493" cy="429652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756A5672-0179-4BE4-BF51-C9ECBB3854BB}"/>
                </a:ext>
              </a:extLst>
            </p:cNvPr>
            <p:cNvSpPr txBox="1"/>
            <p:nvPr/>
          </p:nvSpPr>
          <p:spPr>
            <a:xfrm>
              <a:off x="810016" y="2794351"/>
              <a:ext cx="18288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of colonoscopy?</a:t>
              </a: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D6DDB5CF-1D60-408F-ABC2-2ADCB206FC2B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FBE28-6F73-4B98-B8E8-E26630FA50EA}"/>
              </a:ext>
            </a:extLst>
          </p:cNvPr>
          <p:cNvGrpSpPr/>
          <p:nvPr/>
        </p:nvGrpSpPr>
        <p:grpSpPr>
          <a:xfrm>
            <a:off x="1856821" y="5625222"/>
            <a:ext cx="3879298" cy="579668"/>
            <a:chOff x="1856821" y="4749579"/>
            <a:chExt cx="3879298" cy="579668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56821" y="47495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 treatment?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07148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384401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+ RBV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5D6BC9E-25EC-483A-AEC8-07E9103F9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3D30E67-93F2-4103-951E-35FCFDE12C20}"/>
                </a:ext>
              </a:extLst>
            </p:cNvPr>
            <p:cNvSpPr txBox="1"/>
            <p:nvPr/>
          </p:nvSpPr>
          <p:spPr>
            <a:xfrm>
              <a:off x="4730279" y="49573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+ RBV + DAA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314" y="50172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3065699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only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6841EF-D833-41D1-9815-1CDF225B8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843A50F0-18A4-4323-93FA-304D1654E318}"/>
                </a:ext>
              </a:extLst>
            </p:cNvPr>
            <p:cNvSpPr txBox="1"/>
            <p:nvPr/>
          </p:nvSpPr>
          <p:spPr>
            <a:xfrm>
              <a:off x="2071484" y="51097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medication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4CA6DBA-16F6-404D-90C5-24C339133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977BEE0-E8D2-401D-9DEC-410ADBDF6D8C}"/>
                </a:ext>
              </a:extLst>
            </p:cNvPr>
            <p:cNvSpPr txBox="1"/>
            <p:nvPr/>
          </p:nvSpPr>
          <p:spPr>
            <a:xfrm>
              <a:off x="3844014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BB8F64-EB29-4F02-9E8E-4A440C58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B8661E04-A503-45E4-92AA-7A3DD2D893DC}"/>
                </a:ext>
              </a:extLst>
            </p:cNvPr>
            <p:cNvSpPr txBox="1"/>
            <p:nvPr/>
          </p:nvSpPr>
          <p:spPr>
            <a:xfrm>
              <a:off x="473027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B43E8E3-360E-4B9A-AF2C-8F2BFE562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314" y="51696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7560B1E-98B5-4B48-A2CF-0E51C118FD4D}"/>
                </a:ext>
              </a:extLst>
            </p:cNvPr>
            <p:cNvSpPr txBox="1"/>
            <p:nvPr/>
          </p:nvSpPr>
          <p:spPr>
            <a:xfrm>
              <a:off x="306569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Oral DAA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C6F17B-E6FC-419B-B43F-0E15BEC1A3F5}"/>
              </a:ext>
            </a:extLst>
          </p:cNvPr>
          <p:cNvGrpSpPr/>
          <p:nvPr/>
        </p:nvGrpSpPr>
        <p:grpSpPr>
          <a:xfrm>
            <a:off x="1856821" y="4619235"/>
            <a:ext cx="2775001" cy="427268"/>
            <a:chOff x="1786971" y="3066555"/>
            <a:chExt cx="2775001" cy="427268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61FD2B8-6659-4A56-BEF2-91D85564C851}"/>
                </a:ext>
              </a:extLst>
            </p:cNvPr>
            <p:cNvSpPr txBox="1"/>
            <p:nvPr/>
          </p:nvSpPr>
          <p:spPr>
            <a:xfrm>
              <a:off x="1786971" y="3066555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endoscopy?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1B911CD-0A5B-4DB5-8DA7-1F92C666D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5DF8D69-B3DB-4095-97AF-EF0D0B56A042}"/>
                </a:ext>
              </a:extLst>
            </p:cNvPr>
            <p:cNvSpPr txBox="1"/>
            <p:nvPr/>
          </p:nvSpPr>
          <p:spPr>
            <a:xfrm>
              <a:off x="2007984" y="3274367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varices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1809EA-6388-4FDB-BDD3-14233A4E0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0764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882B808-8FDB-4469-B010-8B0EC1933B48}"/>
                </a:ext>
              </a:extLst>
            </p:cNvPr>
            <p:cNvSpPr txBox="1"/>
            <p:nvPr/>
          </p:nvSpPr>
          <p:spPr>
            <a:xfrm>
              <a:off x="2729149" y="3274367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Varices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07D11F2-56A8-4696-BA21-2D4A5E83831A}"/>
              </a:ext>
            </a:extLst>
          </p:cNvPr>
          <p:cNvGrpSpPr/>
          <p:nvPr/>
        </p:nvGrpSpPr>
        <p:grpSpPr>
          <a:xfrm>
            <a:off x="5842613" y="4616851"/>
            <a:ext cx="1965493" cy="429652"/>
            <a:chOff x="810016" y="2794351"/>
            <a:chExt cx="1965493" cy="4296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46F6450-54EA-44E2-BBCF-42E8F7C15CDF}"/>
                </a:ext>
              </a:extLst>
            </p:cNvPr>
            <p:cNvSpPr txBox="1"/>
            <p:nvPr/>
          </p:nvSpPr>
          <p:spPr>
            <a:xfrm>
              <a:off x="810016" y="2794351"/>
              <a:ext cx="18288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 of endoscopy?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5BF36FA-2117-4F30-B03D-BE56741B8973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D73E7D6-52B0-47B7-9702-F5C16A876D87}"/>
              </a:ext>
            </a:extLst>
          </p:cNvPr>
          <p:cNvGrpSpPr/>
          <p:nvPr/>
        </p:nvGrpSpPr>
        <p:grpSpPr>
          <a:xfrm>
            <a:off x="1856821" y="2599537"/>
            <a:ext cx="1949965" cy="429606"/>
            <a:chOff x="1793321" y="3060205"/>
            <a:chExt cx="1949965" cy="429606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8B44E35-A5BD-4FEE-BCC0-BD6C544923F1}"/>
                </a:ext>
              </a:extLst>
            </p:cNvPr>
            <p:cNvSpPr txBox="1"/>
            <p:nvPr/>
          </p:nvSpPr>
          <p:spPr>
            <a:xfrm>
              <a:off x="1793321" y="3060205"/>
              <a:ext cx="18288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Grade?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32890AE-164A-4414-9064-A4A858F44C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92937B9-E368-4342-AEF0-42E78D1989B5}"/>
                </a:ext>
              </a:extLst>
            </p:cNvPr>
            <p:cNvSpPr txBox="1"/>
            <p:nvPr/>
          </p:nvSpPr>
          <p:spPr>
            <a:xfrm>
              <a:off x="200798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E250B0E-C4F5-4AEA-B26A-97752AA9F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995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E9A3C66-FDD4-451D-BB8B-67CFFA2BD90F}"/>
                </a:ext>
              </a:extLst>
            </p:cNvPr>
            <p:cNvSpPr txBox="1"/>
            <p:nvPr/>
          </p:nvSpPr>
          <p:spPr>
            <a:xfrm>
              <a:off x="2921012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B360EF1-20FF-492E-9A23-09110BFC0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987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7762BDC-01C7-4F66-8BC9-7517E6AE8AD3}"/>
                </a:ext>
              </a:extLst>
            </p:cNvPr>
            <p:cNvSpPr txBox="1"/>
            <p:nvPr/>
          </p:nvSpPr>
          <p:spPr>
            <a:xfrm>
              <a:off x="3377526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BD05C93-7997-40B0-84E0-E08974001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6113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31D56A1-673F-4206-A3C0-817C9FF4B4CB}"/>
                </a:ext>
              </a:extLst>
            </p:cNvPr>
            <p:cNvSpPr txBox="1"/>
            <p:nvPr/>
          </p:nvSpPr>
          <p:spPr>
            <a:xfrm>
              <a:off x="2464498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DD73556-6473-436C-9086-93F9E20C3E56}"/>
              </a:ext>
            </a:extLst>
          </p:cNvPr>
          <p:cNvGrpSpPr/>
          <p:nvPr/>
        </p:nvGrpSpPr>
        <p:grpSpPr>
          <a:xfrm>
            <a:off x="5858141" y="2599537"/>
            <a:ext cx="1949965" cy="429606"/>
            <a:chOff x="1793321" y="3060205"/>
            <a:chExt cx="1949965" cy="429606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2093EEC-4472-4716-BCC6-5AB2ED71D1EF}"/>
                </a:ext>
              </a:extLst>
            </p:cNvPr>
            <p:cNvSpPr txBox="1"/>
            <p:nvPr/>
          </p:nvSpPr>
          <p:spPr>
            <a:xfrm>
              <a:off x="1793321" y="3060205"/>
              <a:ext cx="18288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Stage?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7DF1115-E1B5-419B-8AAE-326FD9BB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231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E6E04AC-8B00-482E-B431-CCDC9C8C505A}"/>
                </a:ext>
              </a:extLst>
            </p:cNvPr>
            <p:cNvSpPr txBox="1"/>
            <p:nvPr/>
          </p:nvSpPr>
          <p:spPr>
            <a:xfrm>
              <a:off x="2007984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3B2C01D-DD67-4241-BDC2-789230CA2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995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715679F-381C-4FB2-9BE0-E440C47977F6}"/>
                </a:ext>
              </a:extLst>
            </p:cNvPr>
            <p:cNvSpPr txBox="1"/>
            <p:nvPr/>
          </p:nvSpPr>
          <p:spPr>
            <a:xfrm>
              <a:off x="2921012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F57EFEA-3F9E-4425-B897-7BC883240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9877" y="3336369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99EB3F4-7855-4697-AF87-67E6E637C8A2}"/>
                </a:ext>
              </a:extLst>
            </p:cNvPr>
            <p:cNvSpPr txBox="1"/>
            <p:nvPr/>
          </p:nvSpPr>
          <p:spPr>
            <a:xfrm>
              <a:off x="3377526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6F2A98D-8815-4FE6-8E9D-BA646E711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6113" y="333422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81AA8674-5BFC-4E85-8A7D-0CA9A68D5F26}"/>
                </a:ext>
              </a:extLst>
            </p:cNvPr>
            <p:cNvSpPr txBox="1"/>
            <p:nvPr/>
          </p:nvSpPr>
          <p:spPr>
            <a:xfrm>
              <a:off x="2464498" y="3274367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1245E-C006-4E9F-8A88-794444330B53}"/>
              </a:ext>
            </a:extLst>
          </p:cNvPr>
          <p:cNvGrpSpPr/>
          <p:nvPr/>
        </p:nvGrpSpPr>
        <p:grpSpPr>
          <a:xfrm>
            <a:off x="1856821" y="3610249"/>
            <a:ext cx="4334428" cy="428766"/>
            <a:chOff x="1856821" y="3539724"/>
            <a:chExt cx="4334428" cy="4287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CB7F79B-014C-4214-9E09-AD3B5813D101}"/>
                </a:ext>
              </a:extLst>
            </p:cNvPr>
            <p:cNvSpPr txBox="1"/>
            <p:nvPr/>
          </p:nvSpPr>
          <p:spPr>
            <a:xfrm>
              <a:off x="1856821" y="3539724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Fibrosure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9FF11EF-78A5-4A84-85B7-26DEF2A54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4522D7F-259D-420A-A450-8FBD48A3CC0D}"/>
                </a:ext>
              </a:extLst>
            </p:cNvPr>
            <p:cNvSpPr txBox="1"/>
            <p:nvPr/>
          </p:nvSpPr>
          <p:spPr>
            <a:xfrm>
              <a:off x="2071484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89C2DD1-D3D2-484A-A9E5-6FB882AA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495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6E3056-0181-4A28-BB44-B1D01749FD01}"/>
                </a:ext>
              </a:extLst>
            </p:cNvPr>
            <p:cNvSpPr txBox="1"/>
            <p:nvPr/>
          </p:nvSpPr>
          <p:spPr>
            <a:xfrm>
              <a:off x="2984512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26AC76B-011C-4D01-AFD9-CC91C56EF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3377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5C3531-9E05-4706-A04B-68AC7F64C78F}"/>
                </a:ext>
              </a:extLst>
            </p:cNvPr>
            <p:cNvSpPr txBox="1"/>
            <p:nvPr/>
          </p:nvSpPr>
          <p:spPr>
            <a:xfrm>
              <a:off x="3441026" y="3751040"/>
              <a:ext cx="4572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F1-2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54C3B97-7F2D-4591-B7E2-CA123F90F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259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6B26C19-76E3-43A5-AD06-C5AD716ECF6B}"/>
                </a:ext>
              </a:extLst>
            </p:cNvPr>
            <p:cNvSpPr txBox="1"/>
            <p:nvPr/>
          </p:nvSpPr>
          <p:spPr>
            <a:xfrm>
              <a:off x="3897540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4DC6A58-3556-4F86-A26A-3E6B27879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7141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A3E1BC2-C382-4E07-B66E-E19A6CE31A95}"/>
                </a:ext>
              </a:extLst>
            </p:cNvPr>
            <p:cNvSpPr txBox="1"/>
            <p:nvPr/>
          </p:nvSpPr>
          <p:spPr>
            <a:xfrm>
              <a:off x="4354054" y="3749034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F2-3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EC6CF1D-E9CE-4CB9-951C-17CEA7C48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021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9914AC1-9573-4F67-AF76-CC7969087885}"/>
                </a:ext>
              </a:extLst>
            </p:cNvPr>
            <p:cNvSpPr txBox="1"/>
            <p:nvPr/>
          </p:nvSpPr>
          <p:spPr>
            <a:xfrm>
              <a:off x="4810565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6D542D2-F447-4190-B3B0-069C27810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9613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E06F0F8-C36B-46F8-8C95-632915149DD6}"/>
                </a:ext>
              </a:extLst>
            </p:cNvPr>
            <p:cNvSpPr txBox="1"/>
            <p:nvPr/>
          </p:nvSpPr>
          <p:spPr>
            <a:xfrm>
              <a:off x="2527998" y="3749034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F0-1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5928885-3E3A-403D-A305-70B30B7E8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7082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7EB77A7-6EFF-4B61-9D09-C8AC6FC81633}"/>
                </a:ext>
              </a:extLst>
            </p:cNvPr>
            <p:cNvSpPr txBox="1"/>
            <p:nvPr/>
          </p:nvSpPr>
          <p:spPr>
            <a:xfrm>
              <a:off x="5315835" y="3751040"/>
              <a:ext cx="4572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F3-4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9C6698E-9F22-4097-8EFD-F7CCE74E5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6736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39F655C-4390-4AEE-9EC4-8A918552988D}"/>
                </a:ext>
              </a:extLst>
            </p:cNvPr>
            <p:cNvSpPr txBox="1"/>
            <p:nvPr/>
          </p:nvSpPr>
          <p:spPr>
            <a:xfrm>
              <a:off x="5825489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F4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406F4B3D-D76E-4D02-9277-66A89E1EADD0}"/>
              </a:ext>
            </a:extLst>
          </p:cNvPr>
          <p:cNvGrpSpPr/>
          <p:nvPr/>
        </p:nvGrpSpPr>
        <p:grpSpPr>
          <a:xfrm>
            <a:off x="1856821" y="4114742"/>
            <a:ext cx="2775001" cy="428766"/>
            <a:chOff x="1856821" y="3539724"/>
            <a:chExt cx="2775001" cy="428766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4D219-99C5-4730-B8D7-22003C7F6B62}"/>
                </a:ext>
              </a:extLst>
            </p:cNvPr>
            <p:cNvSpPr txBox="1"/>
            <p:nvPr/>
          </p:nvSpPr>
          <p:spPr>
            <a:xfrm>
              <a:off x="1856821" y="3539724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Fibroscan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4D4D9F8-D463-4908-AD89-377D1625E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245AEE8-CC16-4DD2-ADA4-A935637FCFAC}"/>
                </a:ext>
              </a:extLst>
            </p:cNvPr>
            <p:cNvSpPr txBox="1"/>
            <p:nvPr/>
          </p:nvSpPr>
          <p:spPr>
            <a:xfrm>
              <a:off x="2071484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285BBB4-B0D3-4783-8A20-9FF98585A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495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41D22C-A11F-4931-8956-0C10C5BE6B7C}"/>
                </a:ext>
              </a:extLst>
            </p:cNvPr>
            <p:cNvSpPr txBox="1"/>
            <p:nvPr/>
          </p:nvSpPr>
          <p:spPr>
            <a:xfrm>
              <a:off x="2984512" y="3751040"/>
              <a:ext cx="3657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576C0F2-42AA-4856-96A4-EAF4E7FB2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3377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0AAF864-3A81-4576-BC80-CB5E0D39C36F}"/>
                </a:ext>
              </a:extLst>
            </p:cNvPr>
            <p:cNvSpPr txBox="1"/>
            <p:nvPr/>
          </p:nvSpPr>
          <p:spPr>
            <a:xfrm>
              <a:off x="3441026" y="3751040"/>
              <a:ext cx="4572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F4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7E665F6D-955B-437A-B163-797A7C6FE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9613" y="381304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7A28E6B-9A1C-4594-AED3-5B829ED4A635}"/>
                </a:ext>
              </a:extLst>
            </p:cNvPr>
            <p:cNvSpPr txBox="1"/>
            <p:nvPr/>
          </p:nvSpPr>
          <p:spPr>
            <a:xfrm>
              <a:off x="2527998" y="3749034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9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A6EE1-7014-42F0-976C-970EF9A79747}"/>
              </a:ext>
            </a:extLst>
          </p:cNvPr>
          <p:cNvSpPr/>
          <p:nvPr/>
        </p:nvSpPr>
        <p:spPr>
          <a:xfrm>
            <a:off x="436957" y="1063144"/>
            <a:ext cx="2397967" cy="1539551"/>
          </a:xfrm>
          <a:prstGeom prst="roundRect">
            <a:avLst>
              <a:gd name="adj" fmla="val 133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Study &amp; User Mgmt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Courier New" panose="02070309020205020404" pitchFamily="49" charset="0"/>
              </a:rPr>
              <a:t>- Set up study, visits, schedule of events, &amp; versioned CRFs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Courier New" panose="02070309020205020404" pitchFamily="49" charset="0"/>
              </a:rPr>
              <a:t>- Set up users, roles &amp; access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Courier New" panose="02070309020205020404" pitchFamily="49" charset="0"/>
              </a:rPr>
              <a:t>- Track visits &amp; CRF status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Courier New" panose="02070309020205020404" pitchFamily="49" charset="0"/>
              </a:rPr>
              <a:t>- Multi-site data collection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Courier New" panose="02070309020205020404" pitchFamily="49" charset="0"/>
              </a:rPr>
              <a:t>- Shared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DADC72-85BA-4678-8823-4390E7737852}"/>
              </a:ext>
            </a:extLst>
          </p:cNvPr>
          <p:cNvSpPr/>
          <p:nvPr/>
        </p:nvSpPr>
        <p:spPr>
          <a:xfrm>
            <a:off x="3306301" y="2851511"/>
            <a:ext cx="2397967" cy="1539551"/>
          </a:xfrm>
          <a:prstGeom prst="roundRect">
            <a:avLst>
              <a:gd name="adj" fmla="val 1269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Analytics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Built-in longitudinal health study analytics &amp; visualizations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Easily export data &amp; visuals to excel, document or images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Exports to external applications for reporting and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0E1B6E-6238-46D0-94D6-98DA111A8B54}"/>
              </a:ext>
            </a:extLst>
          </p:cNvPr>
          <p:cNvSpPr/>
          <p:nvPr/>
        </p:nvSpPr>
        <p:spPr>
          <a:xfrm>
            <a:off x="449394" y="2851511"/>
            <a:ext cx="2397967" cy="1539551"/>
          </a:xfrm>
          <a:prstGeom prst="roundRect">
            <a:avLst>
              <a:gd name="adj" fmla="val 126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Specimen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Capture &amp; store collected specimen information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Label and track specimens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FD3300-6089-48D0-BA81-D651BE5E585E}"/>
              </a:ext>
            </a:extLst>
          </p:cNvPr>
          <p:cNvSpPr/>
          <p:nvPr/>
        </p:nvSpPr>
        <p:spPr>
          <a:xfrm>
            <a:off x="449394" y="4639878"/>
            <a:ext cx="2397967" cy="1539551"/>
          </a:xfrm>
          <a:prstGeom prst="roundRect">
            <a:avLst>
              <a:gd name="adj" fmla="val 1394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Security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Encryption for data at rest (offline) and in-transit</a:t>
            </a:r>
            <a:endParaRPr lang="en-US" sz="1200" b="1" cap="small" dirty="0">
              <a:solidFill>
                <a:schemeClr val="tx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Audit trails and logging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Deidentified reports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Authentication and role based access control</a:t>
            </a:r>
          </a:p>
          <a:p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A56F12-1802-4754-8EDC-3DBC54EF25B7}"/>
              </a:ext>
            </a:extLst>
          </p:cNvPr>
          <p:cNvSpPr/>
          <p:nvPr/>
        </p:nvSpPr>
        <p:spPr>
          <a:xfrm>
            <a:off x="3306301" y="4639878"/>
            <a:ext cx="2397967" cy="1539551"/>
          </a:xfrm>
          <a:prstGeom prst="roundRect">
            <a:avLst>
              <a:gd name="adj" fmla="val 1331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Database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Synchronize offline data back to central database 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Data standards mapped fields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Allows data QC &amp; error correction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Interface with external data sources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Open source RDBMS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CAC7BC-5790-42EA-A41F-5A4B609FC8DC}"/>
              </a:ext>
            </a:extLst>
          </p:cNvPr>
          <p:cNvSpPr/>
          <p:nvPr/>
        </p:nvSpPr>
        <p:spPr>
          <a:xfrm>
            <a:off x="6163208" y="4639878"/>
            <a:ext cx="2397967" cy="1539551"/>
          </a:xfrm>
          <a:prstGeom prst="roundRect">
            <a:avLst>
              <a:gd name="adj" fmla="val 1456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Hosting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Cloud hosted for web application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Download and install mobile app from links in web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305FC3-4787-462D-85E9-4FF2D03E48D1}"/>
              </a:ext>
            </a:extLst>
          </p:cNvPr>
          <p:cNvSpPr/>
          <p:nvPr/>
        </p:nvSpPr>
        <p:spPr>
          <a:xfrm>
            <a:off x="6163206" y="2851510"/>
            <a:ext cx="2397967" cy="1539551"/>
          </a:xfrm>
          <a:prstGeom prst="roundRect">
            <a:avLst>
              <a:gd name="adj" fmla="val 120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User Support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Online help, FAQ &amp; training videos for self-directed eLearning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Local language help text &amp; audio to assist during data entry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System manuals and deployment manuals for maintenance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C91334-BBAA-4307-8742-A73E1C47D082}"/>
              </a:ext>
            </a:extLst>
          </p:cNvPr>
          <p:cNvSpPr/>
          <p:nvPr/>
        </p:nvSpPr>
        <p:spPr>
          <a:xfrm>
            <a:off x="3306301" y="1063144"/>
            <a:ext cx="2397967" cy="1539551"/>
          </a:xfrm>
          <a:prstGeom prst="roundRect">
            <a:avLst>
              <a:gd name="adj" fmla="val 10818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Participants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Register and enroll participants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Participant scheduling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Track eligibility, informed consents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Capture demographics, social history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A85A14-644F-4558-9D39-48DF9062B2BD}"/>
              </a:ext>
            </a:extLst>
          </p:cNvPr>
          <p:cNvSpPr/>
          <p:nvPr/>
        </p:nvSpPr>
        <p:spPr>
          <a:xfrm>
            <a:off x="6163207" y="1072767"/>
            <a:ext cx="2397967" cy="1539551"/>
          </a:xfrm>
          <a:prstGeom prst="roundRect">
            <a:avLst>
              <a:gd name="adj" fmla="val 1394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b="1" cap="small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Study Data Capture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Intuitive &amp; offline data entry &amp; navigation in mobile tablet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Scalable &amp; customizable design to accommodate future needs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Automatic soft &amp; hard validations</a:t>
            </a:r>
          </a:p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- Upload &amp; share documents</a:t>
            </a:r>
          </a:p>
        </p:txBody>
      </p:sp>
    </p:spTree>
    <p:extLst>
      <p:ext uri="{BB962C8B-B14F-4D97-AF65-F5344CB8AC3E}">
        <p14:creationId xmlns:p14="http://schemas.microsoft.com/office/powerpoint/2010/main" val="209956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- Disease Characteristics (</a:t>
            </a:r>
            <a:r>
              <a:rPr lang="en-US" dirty="0" err="1"/>
              <a:t>contd</a:t>
            </a:r>
            <a:r>
              <a:rPr lang="en-US" dirty="0"/>
              <a:t>…-2)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2019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Characteristics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4025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Disease Characteristics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b="1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FBE28-6F73-4B98-B8E8-E26630FA50EA}"/>
              </a:ext>
            </a:extLst>
          </p:cNvPr>
          <p:cNvGrpSpPr/>
          <p:nvPr/>
        </p:nvGrpSpPr>
        <p:grpSpPr>
          <a:xfrm>
            <a:off x="1885696" y="2599537"/>
            <a:ext cx="3879298" cy="579668"/>
            <a:chOff x="1856821" y="4749579"/>
            <a:chExt cx="3879298" cy="579668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56821" y="47495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 treatment?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07148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384401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+ RBV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5D6BC9E-25EC-483A-AEC8-07E9103F9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3D30E67-93F2-4103-951E-35FCFDE12C20}"/>
                </a:ext>
              </a:extLst>
            </p:cNvPr>
            <p:cNvSpPr txBox="1"/>
            <p:nvPr/>
          </p:nvSpPr>
          <p:spPr>
            <a:xfrm>
              <a:off x="4730279" y="49573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+ RBV + DAA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314" y="50172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3065699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IFN only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6841EF-D833-41D1-9815-1CDF225B8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843A50F0-18A4-4323-93FA-304D1654E318}"/>
                </a:ext>
              </a:extLst>
            </p:cNvPr>
            <p:cNvSpPr txBox="1"/>
            <p:nvPr/>
          </p:nvSpPr>
          <p:spPr>
            <a:xfrm>
              <a:off x="2071484" y="51097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medication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4CA6DBA-16F6-404D-90C5-24C339133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977BEE0-E8D2-401D-9DEC-410ADBDF6D8C}"/>
                </a:ext>
              </a:extLst>
            </p:cNvPr>
            <p:cNvSpPr txBox="1"/>
            <p:nvPr/>
          </p:nvSpPr>
          <p:spPr>
            <a:xfrm>
              <a:off x="3844014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BB8F64-EB29-4F02-9E8E-4A440C58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1717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B8661E04-A503-45E4-92AA-7A3DD2D893DC}"/>
                </a:ext>
              </a:extLst>
            </p:cNvPr>
            <p:cNvSpPr txBox="1"/>
            <p:nvPr/>
          </p:nvSpPr>
          <p:spPr>
            <a:xfrm>
              <a:off x="473027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B43E8E3-360E-4B9A-AF2C-8F2BFE562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314" y="51696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7560B1E-98B5-4B48-A2CF-0E51C118FD4D}"/>
                </a:ext>
              </a:extLst>
            </p:cNvPr>
            <p:cNvSpPr txBox="1"/>
            <p:nvPr/>
          </p:nvSpPr>
          <p:spPr>
            <a:xfrm>
              <a:off x="3065699" y="51097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Oral DAA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EE532BC-5DD5-49BA-9652-E2B7D96E995C}"/>
              </a:ext>
            </a:extLst>
          </p:cNvPr>
          <p:cNvGrpSpPr/>
          <p:nvPr/>
        </p:nvGrpSpPr>
        <p:grpSpPr>
          <a:xfrm>
            <a:off x="1890761" y="3244220"/>
            <a:ext cx="3633113" cy="427268"/>
            <a:chOff x="1856821" y="4749579"/>
            <a:chExt cx="3633113" cy="42726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4DA5FAC-ADCA-4C4C-B02A-3D0F1FE0A0E8}"/>
                </a:ext>
              </a:extLst>
            </p:cNvPr>
            <p:cNvSpPr txBox="1"/>
            <p:nvPr/>
          </p:nvSpPr>
          <p:spPr>
            <a:xfrm>
              <a:off x="1856821" y="47495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outcome?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3956C7-E0CE-459B-8A50-92366BDBA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54E87AB-EC9C-4B4E-9F0D-58694DC6D911}"/>
                </a:ext>
              </a:extLst>
            </p:cNvPr>
            <p:cNvSpPr txBox="1"/>
            <p:nvPr/>
          </p:nvSpPr>
          <p:spPr>
            <a:xfrm>
              <a:off x="2071484" y="49573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Responder (SVR)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F237CCD-774B-43D4-94CB-2FE8B2F3E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178DF19-6769-43B2-A5BA-095FB63CFC86}"/>
                </a:ext>
              </a:extLst>
            </p:cNvPr>
            <p:cNvSpPr txBox="1"/>
            <p:nvPr/>
          </p:nvSpPr>
          <p:spPr>
            <a:xfrm>
              <a:off x="3844014" y="4957391"/>
              <a:ext cx="16459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Did not complete treatment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EDC6BF8-F2BD-498C-A9BB-142B1463C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5095" y="50172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C6F400F-B2DB-42B0-93F0-7A40F7968D0C}"/>
                </a:ext>
              </a:extLst>
            </p:cNvPr>
            <p:cNvSpPr txBox="1"/>
            <p:nvPr/>
          </p:nvSpPr>
          <p:spPr>
            <a:xfrm>
              <a:off x="3173480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Relapse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C55EC6-F2F4-4CAA-A6E4-DA87EED40111}"/>
              </a:ext>
            </a:extLst>
          </p:cNvPr>
          <p:cNvGrpSpPr/>
          <p:nvPr/>
        </p:nvGrpSpPr>
        <p:grpSpPr>
          <a:xfrm>
            <a:off x="1882029" y="3647862"/>
            <a:ext cx="5417830" cy="732808"/>
            <a:chOff x="1882029" y="3647862"/>
            <a:chExt cx="5417830" cy="732808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B3302CF-A426-42BC-924E-8922EEC02580}"/>
                </a:ext>
              </a:extLst>
            </p:cNvPr>
            <p:cNvSpPr txBox="1"/>
            <p:nvPr/>
          </p:nvSpPr>
          <p:spPr>
            <a:xfrm>
              <a:off x="1882029" y="3647862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Assessment?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CBFEAE6-DAA9-474D-9918-612C7F907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939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06D31CD-C44A-4CF3-920C-DBA30C0DC13D}"/>
                </a:ext>
              </a:extLst>
            </p:cNvPr>
            <p:cNvSpPr txBox="1"/>
            <p:nvPr/>
          </p:nvSpPr>
          <p:spPr>
            <a:xfrm>
              <a:off x="2096692" y="3855674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cirrhosis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9A2190A-F041-452E-930A-38F601499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5483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96A16E1-BAD3-4AB0-95E8-5CF30B6A891C}"/>
                </a:ext>
              </a:extLst>
            </p:cNvPr>
            <p:cNvSpPr txBox="1"/>
            <p:nvPr/>
          </p:nvSpPr>
          <p:spPr>
            <a:xfrm>
              <a:off x="4493500" y="3855674"/>
              <a:ext cx="13716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Cirrhosis decompensated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B43DB54-5A7E-4C88-AF96-1CD95AE9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0610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6B55333-82FB-4F57-AC73-27D0E9502F94}"/>
                </a:ext>
              </a:extLst>
            </p:cNvPr>
            <p:cNvSpPr txBox="1"/>
            <p:nvPr/>
          </p:nvSpPr>
          <p:spPr>
            <a:xfrm>
              <a:off x="5928259" y="3855674"/>
              <a:ext cx="13716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Hepatocellular Carcinoma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18EFFF1-CC1E-4493-B75C-1800B1349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3492" y="391552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078D94-1A27-4521-AA28-F15DB3115E62}"/>
                </a:ext>
              </a:extLst>
            </p:cNvPr>
            <p:cNvSpPr txBox="1"/>
            <p:nvPr/>
          </p:nvSpPr>
          <p:spPr>
            <a:xfrm>
              <a:off x="3220447" y="3855674"/>
              <a:ext cx="12801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Cirrhosis compensated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E3BB4B8-4355-4970-8DF7-307377B5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939" y="40700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7115881-A454-4C2A-A09F-9AD412DB19FC}"/>
                </a:ext>
              </a:extLst>
            </p:cNvPr>
            <p:cNvSpPr txBox="1"/>
            <p:nvPr/>
          </p:nvSpPr>
          <p:spPr>
            <a:xfrm>
              <a:off x="2096692" y="4008074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Child-Pugh Class A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C2A3DA7-235A-4ACD-9571-33BE1A117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103" y="40700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F45ECB4-CA47-435F-8D85-E70658DDDB6A}"/>
                </a:ext>
              </a:extLst>
            </p:cNvPr>
            <p:cNvSpPr txBox="1"/>
            <p:nvPr/>
          </p:nvSpPr>
          <p:spPr>
            <a:xfrm>
              <a:off x="4501120" y="4008074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Child-Pugh Class C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D8FC0AEF-0E2F-4BC9-AE6A-A6B6941DC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230" y="40700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544EC21E-780F-4F51-B6A3-5F7FF0AFCB39}"/>
                </a:ext>
              </a:extLst>
            </p:cNvPr>
            <p:cNvSpPr txBox="1"/>
            <p:nvPr/>
          </p:nvSpPr>
          <p:spPr>
            <a:xfrm>
              <a:off x="5935879" y="4008074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MELD score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E14D1B3-9B27-49A5-82CB-8E34948CF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7302" y="406792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908B671-5299-45EE-AB19-4FF0F3BD468C}"/>
                </a:ext>
              </a:extLst>
            </p:cNvPr>
            <p:cNvSpPr txBox="1"/>
            <p:nvPr/>
          </p:nvSpPr>
          <p:spPr>
            <a:xfrm>
              <a:off x="3235687" y="4008074"/>
              <a:ext cx="11887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Child-Pugh Class B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B0AB663-4E38-4E80-A176-4FBD5B20F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5468" y="422321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8807E40-8419-4301-B4C5-090DDEC78702}"/>
                </a:ext>
              </a:extLst>
            </p:cNvPr>
            <p:cNvSpPr txBox="1"/>
            <p:nvPr/>
          </p:nvSpPr>
          <p:spPr>
            <a:xfrm>
              <a:off x="2094221" y="4161214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 score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65F3B585-142B-4D06-9DAD-3C4261C7A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632" y="422321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51A11A3-DC2B-4964-98D5-30B830DC8332}"/>
                </a:ext>
              </a:extLst>
            </p:cNvPr>
            <p:cNvSpPr txBox="1"/>
            <p:nvPr/>
          </p:nvSpPr>
          <p:spPr>
            <a:xfrm>
              <a:off x="4498649" y="4161214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Liver transplant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7A80E96-682C-4B98-8E76-095FA617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759" y="422321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7770B08-C851-435C-9AD7-CC337201054D}"/>
                </a:ext>
              </a:extLst>
            </p:cNvPr>
            <p:cNvSpPr txBox="1"/>
            <p:nvPr/>
          </p:nvSpPr>
          <p:spPr>
            <a:xfrm>
              <a:off x="5933408" y="4161214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9081E47-9571-4D09-8C1A-66F8C2F82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4831" y="422106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C40640A-BBA3-4C56-AEE9-D92FB92CCAE5}"/>
                </a:ext>
              </a:extLst>
            </p:cNvPr>
            <p:cNvSpPr txBox="1"/>
            <p:nvPr/>
          </p:nvSpPr>
          <p:spPr>
            <a:xfrm>
              <a:off x="3233216" y="4161214"/>
              <a:ext cx="11887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FIB-4 score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DF5D539-3C80-4B73-B335-20DC385A7358}"/>
              </a:ext>
            </a:extLst>
          </p:cNvPr>
          <p:cNvGrpSpPr/>
          <p:nvPr/>
        </p:nvGrpSpPr>
        <p:grpSpPr>
          <a:xfrm>
            <a:off x="1881308" y="4369271"/>
            <a:ext cx="2775001" cy="427268"/>
            <a:chOff x="1882029" y="3647862"/>
            <a:chExt cx="2775001" cy="427268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D1FE0A3-3363-4BE2-8E62-DB8F6F525960}"/>
                </a:ext>
              </a:extLst>
            </p:cNvPr>
            <p:cNvSpPr txBox="1"/>
            <p:nvPr/>
          </p:nvSpPr>
          <p:spPr>
            <a:xfrm>
              <a:off x="1882029" y="3647862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Immunization?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4BB3B82-1724-4A54-A240-D57FCA704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939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883921E6-DABA-423B-BC48-7F6A97633E65}"/>
                </a:ext>
              </a:extLst>
            </p:cNvPr>
            <p:cNvSpPr txBox="1"/>
            <p:nvPr/>
          </p:nvSpPr>
          <p:spPr>
            <a:xfrm>
              <a:off x="2096692" y="3855674"/>
              <a:ext cx="5486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A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0602FF3-B4DB-4814-B43C-ED2D3F535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301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8CAFD52-DFA8-4750-BF66-D498CCDCE57F}"/>
                </a:ext>
              </a:extLst>
            </p:cNvPr>
            <p:cNvSpPr txBox="1"/>
            <p:nvPr/>
          </p:nvSpPr>
          <p:spPr>
            <a:xfrm>
              <a:off x="3495318" y="3855674"/>
              <a:ext cx="7315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A + B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4793851-629E-48AE-AA55-7072EAFDB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8117" y="391552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54B3505C-3960-4A8B-A526-DE04F5A3766A}"/>
                </a:ext>
              </a:extLst>
            </p:cNvPr>
            <p:cNvSpPr txBox="1"/>
            <p:nvPr/>
          </p:nvSpPr>
          <p:spPr>
            <a:xfrm>
              <a:off x="2765072" y="3855674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B</a:t>
              </a:r>
            </a:p>
          </p:txBody>
        </p:sp>
      </p:grp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3EF7688E-366F-4B2B-AA68-90E33E41E975}"/>
              </a:ext>
            </a:extLst>
          </p:cNvPr>
          <p:cNvSpPr/>
          <p:nvPr/>
        </p:nvSpPr>
        <p:spPr>
          <a:xfrm>
            <a:off x="1974386" y="4976875"/>
            <a:ext cx="182880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Disease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49680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Social factors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1733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factors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4240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Characteristics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Social factors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2779B82-DBCB-4CCC-9746-B91647713852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6AAFA4B-DD80-4C9A-8079-AAD15402FF7C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08CFADA-453B-4350-A92B-4E1C953EB485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6A10D69-E01D-477F-BF5D-D213F0D9BDFE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DC52416-808D-44B7-BF5A-80C1DD690F2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193AC410-B61C-49F9-A790-94B161BB7F3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4D21E28-44A1-44EF-8E45-315CEDB640C8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B7247B-2B37-45E8-8953-E951F1D4F65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EC6B31-5590-4858-9A60-DAB0CC7B6A42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731003-28F1-47F1-A8FA-ABD0E1B059B9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B94BE-1587-452F-AC38-93D933F7E11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Folded Corner 221">
              <a:extLst>
                <a:ext uri="{FF2B5EF4-FFF2-40B4-BE49-F238E27FC236}">
                  <a16:creationId xmlns:a16="http://schemas.microsoft.com/office/drawing/2014/main" id="{D1349CE6-B92D-4C02-B9D6-F48D7D202EC3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Folded Corner 222">
              <a:extLst>
                <a:ext uri="{FF2B5EF4-FFF2-40B4-BE49-F238E27FC236}">
                  <a16:creationId xmlns:a16="http://schemas.microsoft.com/office/drawing/2014/main" id="{C9817690-6AF7-4C0B-BC7E-E70CBFCAB2C0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Folded Corner 223">
              <a:extLst>
                <a:ext uri="{FF2B5EF4-FFF2-40B4-BE49-F238E27FC236}">
                  <a16:creationId xmlns:a16="http://schemas.microsoft.com/office/drawing/2014/main" id="{8B21C5E8-56ED-4972-AD68-C91284E2CA6B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Folded Corner 224">
              <a:extLst>
                <a:ext uri="{FF2B5EF4-FFF2-40B4-BE49-F238E27FC236}">
                  <a16:creationId xmlns:a16="http://schemas.microsoft.com/office/drawing/2014/main" id="{2F400C3B-1867-43F7-BAD1-B8A1FAC2935E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Folded Corner 225">
              <a:extLst>
                <a:ext uri="{FF2B5EF4-FFF2-40B4-BE49-F238E27FC236}">
                  <a16:creationId xmlns:a16="http://schemas.microsoft.com/office/drawing/2014/main" id="{7A41057C-8800-42B0-A969-17411E2C5496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Folded Corner 226">
              <a:extLst>
                <a:ext uri="{FF2B5EF4-FFF2-40B4-BE49-F238E27FC236}">
                  <a16:creationId xmlns:a16="http://schemas.microsoft.com/office/drawing/2014/main" id="{8F48C12C-E7F0-4532-B859-75F3E858A271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Folded Corner 227">
              <a:extLst>
                <a:ext uri="{FF2B5EF4-FFF2-40B4-BE49-F238E27FC236}">
                  <a16:creationId xmlns:a16="http://schemas.microsoft.com/office/drawing/2014/main" id="{236FAD4D-1C80-4575-B0B7-8CE07493524A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Folded Corner 228">
              <a:extLst>
                <a:ext uri="{FF2B5EF4-FFF2-40B4-BE49-F238E27FC236}">
                  <a16:creationId xmlns:a16="http://schemas.microsoft.com/office/drawing/2014/main" id="{A0B0EE1C-9806-4C72-B94D-583B4969902A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Folded Corner 229">
              <a:extLst>
                <a:ext uri="{FF2B5EF4-FFF2-40B4-BE49-F238E27FC236}">
                  <a16:creationId xmlns:a16="http://schemas.microsoft.com/office/drawing/2014/main" id="{8B8F8188-3C58-459D-9519-E224C0803D4F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Folded Corner 230">
              <a:extLst>
                <a:ext uri="{FF2B5EF4-FFF2-40B4-BE49-F238E27FC236}">
                  <a16:creationId xmlns:a16="http://schemas.microsoft.com/office/drawing/2014/main" id="{3B55BE84-FFB9-4C47-974C-A8DCDC85DF26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FBE28-6F73-4B98-B8E8-E26630FA50EA}"/>
              </a:ext>
            </a:extLst>
          </p:cNvPr>
          <p:cNvGrpSpPr/>
          <p:nvPr/>
        </p:nvGrpSpPr>
        <p:grpSpPr>
          <a:xfrm>
            <a:off x="1885696" y="2599537"/>
            <a:ext cx="3879298" cy="427268"/>
            <a:chOff x="1856821" y="4749579"/>
            <a:chExt cx="3879298" cy="427268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56821" y="4749579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Housing status?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731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07148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97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3844014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Homeless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5D6BC9E-25EC-483A-AEC8-07E9103F9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630" y="501939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3D30E67-93F2-4103-951E-35FCFDE12C20}"/>
                </a:ext>
              </a:extLst>
            </p:cNvPr>
            <p:cNvSpPr txBox="1"/>
            <p:nvPr/>
          </p:nvSpPr>
          <p:spPr>
            <a:xfrm>
              <a:off x="4730279" y="4957391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314" y="501724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3065699" y="4957391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</a:p>
          </p:txBody>
        </p:sp>
      </p:grp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3EF7688E-366F-4B2B-AA68-90E33E41E975}"/>
              </a:ext>
            </a:extLst>
          </p:cNvPr>
          <p:cNvSpPr/>
          <p:nvPr/>
        </p:nvSpPr>
        <p:spPr>
          <a:xfrm>
            <a:off x="2003261" y="4591864"/>
            <a:ext cx="182880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Social factors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AC06B-9360-44CD-A330-E65C80669A43}"/>
              </a:ext>
            </a:extLst>
          </p:cNvPr>
          <p:cNvGrpSpPr/>
          <p:nvPr/>
        </p:nvGrpSpPr>
        <p:grpSpPr>
          <a:xfrm>
            <a:off x="1890761" y="3003586"/>
            <a:ext cx="3921858" cy="431460"/>
            <a:chOff x="1890761" y="3244220"/>
            <a:chExt cx="3921858" cy="431460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4DA5FAC-ADCA-4C4C-B02A-3D0F1FE0A0E8}"/>
                </a:ext>
              </a:extLst>
            </p:cNvPr>
            <p:cNvSpPr txBox="1"/>
            <p:nvPr/>
          </p:nvSpPr>
          <p:spPr>
            <a:xfrm>
              <a:off x="1890761" y="3244220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Employment status?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3956C7-E0CE-459B-8A50-92366BDBA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6671" y="352023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54E87AB-EC9C-4B4E-9F0D-58694DC6D911}"/>
                </a:ext>
              </a:extLst>
            </p:cNvPr>
            <p:cNvSpPr txBox="1"/>
            <p:nvPr/>
          </p:nvSpPr>
          <p:spPr>
            <a:xfrm>
              <a:off x="2105424" y="3456224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Steady income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F237CCD-774B-43D4-94CB-2FE8B2F3E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9937" y="352023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178DF19-6769-43B2-A5BA-095FB63CFC86}"/>
                </a:ext>
              </a:extLst>
            </p:cNvPr>
            <p:cNvSpPr txBox="1"/>
            <p:nvPr/>
          </p:nvSpPr>
          <p:spPr>
            <a:xfrm>
              <a:off x="3877954" y="3456224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Unemployed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EDC6BF8-F2BD-498C-A9BB-142B1463C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570" y="352023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C6F400F-B2DB-42B0-93F0-7A40F7968D0C}"/>
                </a:ext>
              </a:extLst>
            </p:cNvPr>
            <p:cNvSpPr txBox="1"/>
            <p:nvPr/>
          </p:nvSpPr>
          <p:spPr>
            <a:xfrm>
              <a:off x="2998955" y="3456224"/>
              <a:ext cx="8229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 wage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AF045DE-6A3D-404E-9867-530062DF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130" y="352023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DFE2625-913A-4174-A699-3FDC5788CD99}"/>
                </a:ext>
              </a:extLst>
            </p:cNvPr>
            <p:cNvSpPr txBox="1"/>
            <p:nvPr/>
          </p:nvSpPr>
          <p:spPr>
            <a:xfrm>
              <a:off x="4806779" y="3456224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C2D3900-F20A-46AF-9BDE-8522ABB7FEBE}"/>
              </a:ext>
            </a:extLst>
          </p:cNvPr>
          <p:cNvGrpSpPr/>
          <p:nvPr/>
        </p:nvGrpSpPr>
        <p:grpSpPr>
          <a:xfrm>
            <a:off x="1886826" y="3439872"/>
            <a:ext cx="1965493" cy="429652"/>
            <a:chOff x="1856298" y="3537545"/>
            <a:chExt cx="1965493" cy="42965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B0ABE4B-3A41-47C5-903E-B68ED2EE7649}"/>
                </a:ext>
              </a:extLst>
            </p:cNvPr>
            <p:cNvSpPr txBox="1"/>
            <p:nvPr/>
          </p:nvSpPr>
          <p:spPr>
            <a:xfrm>
              <a:off x="1856298" y="3537545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Marital Status?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C6217B2E-CF8A-49CF-A92A-1FC865B44BA2}"/>
                </a:ext>
              </a:extLst>
            </p:cNvPr>
            <p:cNvSpPr/>
            <p:nvPr/>
          </p:nvSpPr>
          <p:spPr>
            <a:xfrm>
              <a:off x="1992991" y="3756885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14DE1F23-51E6-48CF-99D8-6314C291C49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7776" y="3862041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F993050-9FD9-4229-909B-B3A6A486E3BA}"/>
              </a:ext>
            </a:extLst>
          </p:cNvPr>
          <p:cNvGrpSpPr/>
          <p:nvPr/>
        </p:nvGrpSpPr>
        <p:grpSpPr>
          <a:xfrm>
            <a:off x="5173433" y="3439872"/>
            <a:ext cx="1978193" cy="429652"/>
            <a:chOff x="5141283" y="3537545"/>
            <a:chExt cx="1978193" cy="42965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516BDBD-419C-46A8-8FCB-ABF5AC28D921}"/>
                </a:ext>
              </a:extLst>
            </p:cNvPr>
            <p:cNvSpPr txBox="1"/>
            <p:nvPr/>
          </p:nvSpPr>
          <p:spPr>
            <a:xfrm>
              <a:off x="5141283" y="3537545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 Level?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DE291A3-8F83-40B8-B213-835A109F4D36}"/>
                </a:ext>
              </a:extLst>
            </p:cNvPr>
            <p:cNvSpPr/>
            <p:nvPr/>
          </p:nvSpPr>
          <p:spPr>
            <a:xfrm>
              <a:off x="5290676" y="3756885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16275791-AF6E-47C4-B332-2BBF861E631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6429" y="384985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312833A-3F1E-4CBB-9F78-A70D3426E697}"/>
              </a:ext>
            </a:extLst>
          </p:cNvPr>
          <p:cNvGrpSpPr/>
          <p:nvPr/>
        </p:nvGrpSpPr>
        <p:grpSpPr>
          <a:xfrm>
            <a:off x="1886826" y="3957587"/>
            <a:ext cx="1965493" cy="429652"/>
            <a:chOff x="1856298" y="3988384"/>
            <a:chExt cx="1965493" cy="429652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ACF7FA-2CBA-42C9-9990-C5553A563671}"/>
                </a:ext>
              </a:extLst>
            </p:cNvPr>
            <p:cNvSpPr txBox="1"/>
            <p:nvPr/>
          </p:nvSpPr>
          <p:spPr>
            <a:xfrm>
              <a:off x="1856298" y="3988384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Incarceration history?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EE905A72-015D-4297-9821-2208D54A4503}"/>
                </a:ext>
              </a:extLst>
            </p:cNvPr>
            <p:cNvSpPr/>
            <p:nvPr/>
          </p:nvSpPr>
          <p:spPr>
            <a:xfrm>
              <a:off x="1992991" y="4207724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CED1116A-B7EB-4CE2-9E3F-59918E2218F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67776" y="4294871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56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Lab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927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3922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history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Systems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Impression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71744"/>
              </p:ext>
            </p:extLst>
          </p:nvPr>
        </p:nvGraphicFramePr>
        <p:xfrm>
          <a:off x="1897438" y="2669724"/>
          <a:ext cx="3817725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Endocrinology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Hematology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Hepatitis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Lipid Profile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Serologic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 (SGOT)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 (SGPT)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Alkaline Phosphatase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8472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Biln.Totl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21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Bili Dir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0282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Bili 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464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Albumin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5970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72525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GGT (SGGT)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14986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A1B1A480-C66E-459F-A860-C1DE947C81ED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10E4C-1940-45A6-B843-20081CB74A82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89067-8051-47C0-9206-C5EBD101225C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3D503F-ED4A-4D8D-95E0-4218EC8A5C90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85C0E-F89F-404F-902A-130FECD2F4DD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6BEFE6-8BE6-445D-A509-DF013CF378F8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A00CB3-5F24-48B9-A059-149F2E54A9CF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364D4A-F5F0-4925-A0DF-AFC89784FA1A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F176A7-190B-466B-A49E-9A7CF5D5D363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E22726-AD94-4459-8915-3DD9696192A3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49C539-03AD-4702-8842-73CD8FE05850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8B2B6A-BCDC-477F-831C-AB1E69178CC0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0D2BD44-BBE1-4DED-A5EE-758D83E71036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62F10F-7463-49CB-AA58-BD47017FC437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27DEC8-9532-4C70-BE5B-E5FD2E2D4281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8E0F37-F5E2-4B9D-B784-EC4AF8EDC9F4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3C3972-DDA3-4045-A431-37322461444A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A44B48-B71A-4D41-8C3D-6F94E7AE9D25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229441-AA01-4949-A0A9-FD5B1A16F109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545B78-D8B8-4321-8295-A15DC2FD823C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Folded Corner 81">
              <a:extLst>
                <a:ext uri="{FF2B5EF4-FFF2-40B4-BE49-F238E27FC236}">
                  <a16:creationId xmlns:a16="http://schemas.microsoft.com/office/drawing/2014/main" id="{6CF12C2B-F75B-483D-A52D-8C07E7078BD4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Folded Corner 82">
              <a:extLst>
                <a:ext uri="{FF2B5EF4-FFF2-40B4-BE49-F238E27FC236}">
                  <a16:creationId xmlns:a16="http://schemas.microsoft.com/office/drawing/2014/main" id="{86AD276D-A066-4B1C-816B-F43FFF479324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Folded Corner 83">
              <a:extLst>
                <a:ext uri="{FF2B5EF4-FFF2-40B4-BE49-F238E27FC236}">
                  <a16:creationId xmlns:a16="http://schemas.microsoft.com/office/drawing/2014/main" id="{2B121EE6-D27C-4B6E-9C33-42EF196E3574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Folded Corner 84">
              <a:extLst>
                <a:ext uri="{FF2B5EF4-FFF2-40B4-BE49-F238E27FC236}">
                  <a16:creationId xmlns:a16="http://schemas.microsoft.com/office/drawing/2014/main" id="{D147A32A-6BBB-4F44-9816-B3A64CB58C12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DD120448-34E5-40B1-9639-4D8319419A54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Folded Corner 86">
              <a:extLst>
                <a:ext uri="{FF2B5EF4-FFF2-40B4-BE49-F238E27FC236}">
                  <a16:creationId xmlns:a16="http://schemas.microsoft.com/office/drawing/2014/main" id="{95679F28-8B0D-4AF0-9343-C6480073958D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C6AE620B-557D-4695-8BC7-92B33E7C9321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Folded Corner 88">
              <a:extLst>
                <a:ext uri="{FF2B5EF4-FFF2-40B4-BE49-F238E27FC236}">
                  <a16:creationId xmlns:a16="http://schemas.microsoft.com/office/drawing/2014/main" id="{1963952D-2470-4F15-9B6B-1E21353777FE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Folded Corner 89">
              <a:extLst>
                <a:ext uri="{FF2B5EF4-FFF2-40B4-BE49-F238E27FC236}">
                  <a16:creationId xmlns:a16="http://schemas.microsoft.com/office/drawing/2014/main" id="{26255335-CBFD-4FC7-9F4B-494077428B39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Folded Corner 90">
              <a:extLst>
                <a:ext uri="{FF2B5EF4-FFF2-40B4-BE49-F238E27FC236}">
                  <a16:creationId xmlns:a16="http://schemas.microsoft.com/office/drawing/2014/main" id="{89C779D8-A03E-47C9-B41D-80A0B6BB0720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C729700-D360-4725-A25D-F7B9CE3B4EF3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Folded Corner 92">
              <a:extLst>
                <a:ext uri="{FF2B5EF4-FFF2-40B4-BE49-F238E27FC236}">
                  <a16:creationId xmlns:a16="http://schemas.microsoft.com/office/drawing/2014/main" id="{B42BA267-DB11-436D-85BE-8A8F22A0213D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Folded Corner 93">
              <a:extLst>
                <a:ext uri="{FF2B5EF4-FFF2-40B4-BE49-F238E27FC236}">
                  <a16:creationId xmlns:a16="http://schemas.microsoft.com/office/drawing/2014/main" id="{7A7ABF6E-65E1-4941-B3F1-B946EF4A1B2B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Folded Corner 94">
              <a:extLst>
                <a:ext uri="{FF2B5EF4-FFF2-40B4-BE49-F238E27FC236}">
                  <a16:creationId xmlns:a16="http://schemas.microsoft.com/office/drawing/2014/main" id="{FE5DB254-DDEA-49D0-9A5A-03A5176E45A7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Folded Corner 95">
              <a:extLst>
                <a:ext uri="{FF2B5EF4-FFF2-40B4-BE49-F238E27FC236}">
                  <a16:creationId xmlns:a16="http://schemas.microsoft.com/office/drawing/2014/main" id="{F076AFC9-AEB7-4C30-8859-CF4047A2DF9A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Folded Corner 96">
              <a:extLst>
                <a:ext uri="{FF2B5EF4-FFF2-40B4-BE49-F238E27FC236}">
                  <a16:creationId xmlns:a16="http://schemas.microsoft.com/office/drawing/2014/main" id="{C589D9B6-72ED-4305-BF27-4585F6DA10A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Folded Corner 97">
              <a:extLst>
                <a:ext uri="{FF2B5EF4-FFF2-40B4-BE49-F238E27FC236}">
                  <a16:creationId xmlns:a16="http://schemas.microsoft.com/office/drawing/2014/main" id="{E1EBC0F1-D555-4A1C-A419-30F64B269829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Folded Corner 98">
              <a:extLst>
                <a:ext uri="{FF2B5EF4-FFF2-40B4-BE49-F238E27FC236}">
                  <a16:creationId xmlns:a16="http://schemas.microsoft.com/office/drawing/2014/main" id="{0D2DD555-6FD9-483A-A8C9-D90260EAC6F3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A19F75EA-55E7-4883-A605-76564205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3503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2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Lab Results (</a:t>
            </a:r>
            <a:r>
              <a:rPr lang="en-US" dirty="0" err="1"/>
              <a:t>contd</a:t>
            </a:r>
            <a:r>
              <a:rPr lang="en-US" dirty="0"/>
              <a:t>…-1)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1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472"/>
              </p:ext>
            </p:extLst>
          </p:nvPr>
        </p:nvGraphicFramePr>
        <p:xfrm>
          <a:off x="1897438" y="2669724"/>
          <a:ext cx="3885980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35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GGT (SGGT)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INR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Platelet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Viral Hepatitis</a:t>
                      </a:r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831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 IgG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Ab IgM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total Ab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5028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B Surf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B Surf Ag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 Core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HBcAB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HBcAB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IgM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HepBCoreAg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6B5F98C-CFAB-4926-81A4-CD616831854D}"/>
              </a:ext>
            </a:extLst>
          </p:cNvPr>
          <p:cNvSpPr txBox="1"/>
          <p:nvPr/>
        </p:nvSpPr>
        <p:spPr>
          <a:xfrm>
            <a:off x="607785" y="2298923"/>
            <a:ext cx="3922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history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Systems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Impression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9048357-E052-4417-AB79-5CA0F3EF03F7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20C413D-2318-499A-95EA-D18F0B8BBEF9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9A4C58-415A-4750-91C2-97D911320CD2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EADADD-CB63-4624-9331-53B60112B350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51B124-FA1E-4EB9-9D71-4E92F9FACAD6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39FA75-ABEE-4852-932C-7CB728B43DBB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CAD9B2-9D54-44FA-8CDE-22BFA653174C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37CDEF-761E-483D-9279-034DD1720907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B502CA-2577-43DE-8AEA-D60361C75C4A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AE42D1-D45C-49EE-9C2C-2E47CEE53BBD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8299A0-9211-48FC-BCA5-15FE024ED922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3E4846-EB6C-4E50-8BF8-38970529AFE3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46C7AB3-752F-48FF-8F63-FB94014B7D72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B734D03-D4E7-4145-B38E-473DED6DE582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8A3366E-F6F0-4F69-9B45-20DBA1FC9AC5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1B325D-4F91-44F5-A73F-DA498DF175B1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6F7ADED-FFB9-4E4C-A9F7-56054670090D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51FCD3A-A457-48D4-9416-7422EC911C07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D1D962C-6882-4799-AAAF-DA5E6FA0F86C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5C0F57-25FF-4605-A53F-90B5A6D1C3E4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D64D7BEF-2173-453E-B50B-2CDE0D2D0C8A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7200F40E-79E5-48A9-AEFE-41728157F49F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Folded Corner 123">
              <a:extLst>
                <a:ext uri="{FF2B5EF4-FFF2-40B4-BE49-F238E27FC236}">
                  <a16:creationId xmlns:a16="http://schemas.microsoft.com/office/drawing/2014/main" id="{26AEBAB8-63D5-4DF6-B266-C69D60C46568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Folded Corner 124">
              <a:extLst>
                <a:ext uri="{FF2B5EF4-FFF2-40B4-BE49-F238E27FC236}">
                  <a16:creationId xmlns:a16="http://schemas.microsoft.com/office/drawing/2014/main" id="{34468B7D-8CB3-4D19-8182-07BA752F6AE0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Folded Corner 125">
              <a:extLst>
                <a:ext uri="{FF2B5EF4-FFF2-40B4-BE49-F238E27FC236}">
                  <a16:creationId xmlns:a16="http://schemas.microsoft.com/office/drawing/2014/main" id="{0685C874-4654-416B-B11F-6E5E45214C0D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Folded Corner 126">
              <a:extLst>
                <a:ext uri="{FF2B5EF4-FFF2-40B4-BE49-F238E27FC236}">
                  <a16:creationId xmlns:a16="http://schemas.microsoft.com/office/drawing/2014/main" id="{4D017B6E-621B-4370-9B03-C21E2C962C73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Folded Corner 127">
              <a:extLst>
                <a:ext uri="{FF2B5EF4-FFF2-40B4-BE49-F238E27FC236}">
                  <a16:creationId xmlns:a16="http://schemas.microsoft.com/office/drawing/2014/main" id="{9AC89403-AC8D-4652-A06F-53AC965FF2C6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Folded Corner 128">
              <a:extLst>
                <a:ext uri="{FF2B5EF4-FFF2-40B4-BE49-F238E27FC236}">
                  <a16:creationId xmlns:a16="http://schemas.microsoft.com/office/drawing/2014/main" id="{CA032379-D6CB-4333-9A4F-C654C572264F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2A586CF6-DAAA-4809-B827-3A90AB757898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Folded Corner 130">
              <a:extLst>
                <a:ext uri="{FF2B5EF4-FFF2-40B4-BE49-F238E27FC236}">
                  <a16:creationId xmlns:a16="http://schemas.microsoft.com/office/drawing/2014/main" id="{C11B93AE-773E-44D4-A31E-ED06EADCD75E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EFF38-7143-419D-9A37-E894854E2937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796B0775-AF74-4AF4-8345-E804F552E49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0564B04C-9B99-4D1F-ACEE-69195E89BB0D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Folded Corner 134">
              <a:extLst>
                <a:ext uri="{FF2B5EF4-FFF2-40B4-BE49-F238E27FC236}">
                  <a16:creationId xmlns:a16="http://schemas.microsoft.com/office/drawing/2014/main" id="{2A80264D-5B79-44EA-BCF4-3FF3C8061B83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B877F192-E1D7-4765-B9E8-501B9BB01699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0948AEF1-9237-4321-9F05-6F79F50B54F4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64FF4709-4E59-40EF-977E-1A64E9B27BC0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Folded Corner 138">
              <a:extLst>
                <a:ext uri="{FF2B5EF4-FFF2-40B4-BE49-F238E27FC236}">
                  <a16:creationId xmlns:a16="http://schemas.microsoft.com/office/drawing/2014/main" id="{F4FED2BF-F4EF-4493-86AE-EECA44B56132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E684710E-774B-4D0E-973F-F5FBBEC2A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69752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73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Lab Results (</a:t>
            </a:r>
            <a:r>
              <a:rPr lang="en-US" dirty="0" err="1"/>
              <a:t>contd</a:t>
            </a:r>
            <a:r>
              <a:rPr lang="en-US" dirty="0"/>
              <a:t>…-2)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1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82001"/>
              </p:ext>
            </p:extLst>
          </p:nvPr>
        </p:nvGraphicFramePr>
        <p:xfrm>
          <a:off x="1897438" y="2669724"/>
          <a:ext cx="3885980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35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HepBCoreAg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HepBEAb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HBV VL QUAL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HepB</a:t>
                      </a: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DNA 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HCV</a:t>
                      </a:r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HepC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HCV VL QUAL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HepC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PCR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D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1a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1b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1336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2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21832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7303C0A-8925-444B-B6D7-91BDE8D3BF73}"/>
              </a:ext>
            </a:extLst>
          </p:cNvPr>
          <p:cNvSpPr txBox="1"/>
          <p:nvPr/>
        </p:nvSpPr>
        <p:spPr>
          <a:xfrm>
            <a:off x="607785" y="2298923"/>
            <a:ext cx="3922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history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Systems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Impression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6C1ED2-B7A2-4072-A7C5-0190AE8E3DBB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62F102-B52B-4660-BD83-6F80790A6F17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DD5C7D-01FF-4DAD-BD57-9EF98FF1AF36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65A791-BD4B-42D9-B46F-71EF477A726F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DC17BB-8821-4124-9BC6-D29AD4645D86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9F4EFAA-E6B7-4081-9675-9580E45A3217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5C00986-22CA-47A4-8635-5AB771BB0EA7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7E27081-3AF0-4CC9-88CD-7E86DE1D0EB5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A211630-0243-4AA8-B77E-2DB17DE792A1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DE5D9F-292C-4E94-A743-8BDA62BD85CA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68B8826-31C7-4DD4-8CA5-31C00B760E03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17D3F58-7ECE-4214-8A66-76D33A87684B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5FD2EF-FDA8-4527-B171-9E4287EFDD7A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489678-1001-4397-A171-2A66B40080F0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50462B0-37FA-421C-88E6-2AD62052C2FB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FC90CC-FC82-4328-B3A9-5B8BDF965AED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43B07F5-4779-4CF4-A7D3-870C3BFE9853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950569-2E54-4664-B5D4-59862963DCF9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5232FBF-EB5A-4C4F-94E7-F000DE36C9B8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EB92CC-ACE1-4393-B1BC-8B32BE086D10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D2AA61EE-E317-4158-B93A-EB58D95495B4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8E4AC1C0-91F4-4B99-B0F2-B3B14259CF5D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Folded Corner 123">
              <a:extLst>
                <a:ext uri="{FF2B5EF4-FFF2-40B4-BE49-F238E27FC236}">
                  <a16:creationId xmlns:a16="http://schemas.microsoft.com/office/drawing/2014/main" id="{777CE20E-7777-45A8-97F4-A04AEEF1D859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Folded Corner 124">
              <a:extLst>
                <a:ext uri="{FF2B5EF4-FFF2-40B4-BE49-F238E27FC236}">
                  <a16:creationId xmlns:a16="http://schemas.microsoft.com/office/drawing/2014/main" id="{86082AFF-DBC9-416D-B1D6-4BC0273DA7E9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Folded Corner 125">
              <a:extLst>
                <a:ext uri="{FF2B5EF4-FFF2-40B4-BE49-F238E27FC236}">
                  <a16:creationId xmlns:a16="http://schemas.microsoft.com/office/drawing/2014/main" id="{AA20FBBB-42F3-487D-9370-DC25B0320B2A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Folded Corner 126">
              <a:extLst>
                <a:ext uri="{FF2B5EF4-FFF2-40B4-BE49-F238E27FC236}">
                  <a16:creationId xmlns:a16="http://schemas.microsoft.com/office/drawing/2014/main" id="{3B9787FD-674E-4BDB-A7C8-F919BD55A67D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Folded Corner 127">
              <a:extLst>
                <a:ext uri="{FF2B5EF4-FFF2-40B4-BE49-F238E27FC236}">
                  <a16:creationId xmlns:a16="http://schemas.microsoft.com/office/drawing/2014/main" id="{3E1F9FA1-6F4C-49B8-A38A-DAF93EE2CA16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Folded Corner 128">
              <a:extLst>
                <a:ext uri="{FF2B5EF4-FFF2-40B4-BE49-F238E27FC236}">
                  <a16:creationId xmlns:a16="http://schemas.microsoft.com/office/drawing/2014/main" id="{91A42F4B-0D0C-48CA-835E-9DBDB2B1921E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BD87D5B1-905D-4F4F-8466-06104556A4C8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Folded Corner 130">
              <a:extLst>
                <a:ext uri="{FF2B5EF4-FFF2-40B4-BE49-F238E27FC236}">
                  <a16:creationId xmlns:a16="http://schemas.microsoft.com/office/drawing/2014/main" id="{ABF20018-6323-43E8-95F6-B52B0D3A2E63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4C66911-375B-4B75-9600-6F05644D4FEA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5EE31FC2-05A2-4DD2-AFB7-DE8623D6A604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2B874261-DA10-4CD4-A098-67879D620652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Folded Corner 134">
              <a:extLst>
                <a:ext uri="{FF2B5EF4-FFF2-40B4-BE49-F238E27FC236}">
                  <a16:creationId xmlns:a16="http://schemas.microsoft.com/office/drawing/2014/main" id="{D6F2F3FD-665A-458E-A410-095E6568AACF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AA4365C-BEC4-48CD-B6A5-28F74EE62B01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E161C4BB-57B9-4077-8262-4AA8BCAD5C75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C60A00F7-4CF6-4538-A64D-D3C6459F76C4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Folded Corner 138">
              <a:extLst>
                <a:ext uri="{FF2B5EF4-FFF2-40B4-BE49-F238E27FC236}">
                  <a16:creationId xmlns:a16="http://schemas.microsoft.com/office/drawing/2014/main" id="{29034B93-48B2-4D93-83BC-3771FF650FFC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AE32B9D-7B86-498D-9883-82616697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26882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6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Lab Results (</a:t>
            </a:r>
            <a:r>
              <a:rPr lang="en-US" dirty="0" err="1"/>
              <a:t>contd</a:t>
            </a:r>
            <a:r>
              <a:rPr lang="en-US" dirty="0"/>
              <a:t>…-3)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927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1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94956"/>
              </p:ext>
            </p:extLst>
          </p:nvPr>
        </p:nvGraphicFramePr>
        <p:xfrm>
          <a:off x="1907910" y="2669724"/>
          <a:ext cx="4521531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241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310337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263953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2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3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Genotype 5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Genotype 6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Staging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Biopsy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Fibrosure</a:t>
                      </a:r>
                      <a:r>
                        <a:rPr lang="en-US" sz="800" b="1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testing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Fibrosis stage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Neuroinflammatory Activity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 Markers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1336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Interleukin 28B Polymorphism (IL-28B)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21832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78C08123-C831-418F-AB0C-F962A20A6D75}"/>
              </a:ext>
            </a:extLst>
          </p:cNvPr>
          <p:cNvSpPr txBox="1"/>
          <p:nvPr/>
        </p:nvSpPr>
        <p:spPr>
          <a:xfrm>
            <a:off x="607785" y="2298923"/>
            <a:ext cx="3922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history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Systems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Impression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0C6AD1B-4213-40C4-9DA7-C785BFD42AFF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8BCCB77-EADA-441C-8EB9-6A010F6B8460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A5D8D9-E3B8-417E-9226-E31DBB9D8042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C15029-7338-47BF-95D3-2EEC83F57A6D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09DF448-8FA8-4D46-A705-E385BE39E839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A2F77C7-099D-4462-8034-812946DF1063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ECAA01-4C44-4D57-BD8A-161498C8CEAC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0A027B-BC82-43A7-B040-5757634EB50D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97FE710-E1C6-436E-8C30-A1F34F10E7E2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5C3F22-F391-4F10-B354-06EA55263FFB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1659581-6DE2-49DD-9331-DAFE4970559E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98BB3B-5755-47B1-B647-B3A01A1CD2BC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ABA28D8-60FF-46EA-8C69-702DAB630169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CC17A97-80BF-4F2C-81FF-E3B48EA656B8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113A52-D868-48DE-B19B-286A9D8F3B8A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B1B02CF-73F8-428C-A954-0E81AEF72746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9A6B9B-A753-4282-BE92-D35D0430F66D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A9C9818-8AA0-4855-99CE-19AFC75D5FAD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022270E-4970-447A-A15B-58E6E6BDBE06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CDA0CE7-0DC4-450D-9A9A-1517BB72CD0F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E8B2AB7E-32B0-456B-AB25-783944807565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629DE07-E919-4A95-86DF-632FEBFDBEE7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Folded Corner 123">
              <a:extLst>
                <a:ext uri="{FF2B5EF4-FFF2-40B4-BE49-F238E27FC236}">
                  <a16:creationId xmlns:a16="http://schemas.microsoft.com/office/drawing/2014/main" id="{AF3F501C-24B4-4B48-BF32-1B7DF25A5FF9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Folded Corner 124">
              <a:extLst>
                <a:ext uri="{FF2B5EF4-FFF2-40B4-BE49-F238E27FC236}">
                  <a16:creationId xmlns:a16="http://schemas.microsoft.com/office/drawing/2014/main" id="{8B5B1920-9B0F-428C-8854-7F4188525540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Folded Corner 125">
              <a:extLst>
                <a:ext uri="{FF2B5EF4-FFF2-40B4-BE49-F238E27FC236}">
                  <a16:creationId xmlns:a16="http://schemas.microsoft.com/office/drawing/2014/main" id="{49D4134A-20A6-472B-9BC1-C7A36B145B28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Folded Corner 126">
              <a:extLst>
                <a:ext uri="{FF2B5EF4-FFF2-40B4-BE49-F238E27FC236}">
                  <a16:creationId xmlns:a16="http://schemas.microsoft.com/office/drawing/2014/main" id="{8D645C90-9FF2-4E6A-B22F-318A80EA0EBB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Folded Corner 127">
              <a:extLst>
                <a:ext uri="{FF2B5EF4-FFF2-40B4-BE49-F238E27FC236}">
                  <a16:creationId xmlns:a16="http://schemas.microsoft.com/office/drawing/2014/main" id="{8711BB4E-D077-4BFB-AD8B-82D909BEEEDE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Folded Corner 128">
              <a:extLst>
                <a:ext uri="{FF2B5EF4-FFF2-40B4-BE49-F238E27FC236}">
                  <a16:creationId xmlns:a16="http://schemas.microsoft.com/office/drawing/2014/main" id="{CD866A85-8950-469E-AE59-4A069B719B66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5136D832-05BB-48FF-9C6D-54F75EECE432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Folded Corner 130">
              <a:extLst>
                <a:ext uri="{FF2B5EF4-FFF2-40B4-BE49-F238E27FC236}">
                  <a16:creationId xmlns:a16="http://schemas.microsoft.com/office/drawing/2014/main" id="{F8CFDAFF-4A39-4D4B-964F-135495D8B1DB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84C10A7-B444-40E3-9075-A71D8CDF84B0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7F695E60-40B2-48BD-B57D-A560EDA2D0B5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C8566C64-D073-4122-BF1C-E6C9DCB05573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Folded Corner 134">
              <a:extLst>
                <a:ext uri="{FF2B5EF4-FFF2-40B4-BE49-F238E27FC236}">
                  <a16:creationId xmlns:a16="http://schemas.microsoft.com/office/drawing/2014/main" id="{C36771E7-2CAA-496D-83A0-BA278B33194B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DACD7BBC-5FAC-49DD-AC9F-E5472328A765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784DB437-3234-4BCE-B6FF-409BD4FE3002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7E22BB69-CEDC-44CD-9AB2-C162862C3CDC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Folded Corner 138">
              <a:extLst>
                <a:ext uri="{FF2B5EF4-FFF2-40B4-BE49-F238E27FC236}">
                  <a16:creationId xmlns:a16="http://schemas.microsoft.com/office/drawing/2014/main" id="{0AD66B50-3E15-4FE0-A9F6-35C7A927A36B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E4C07F63-056E-47BC-B2AA-6AA937741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59410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1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Lab Results (</a:t>
            </a:r>
            <a:r>
              <a:rPr lang="en-US" dirty="0" err="1"/>
              <a:t>contd</a:t>
            </a:r>
            <a:r>
              <a:rPr lang="en-US" dirty="0"/>
              <a:t>…-4)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927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1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6827"/>
              </p:ext>
            </p:extLst>
          </p:nvPr>
        </p:nvGraphicFramePr>
        <p:xfrm>
          <a:off x="1907910" y="2669724"/>
          <a:ext cx="4521531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241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310337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263953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Interleukin 28B Polymorphism (IL-28B)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HCV resistance mutations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NS3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NS5A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9044799-7593-4DBF-B007-8F9E0E5B6F16}"/>
              </a:ext>
            </a:extLst>
          </p:cNvPr>
          <p:cNvSpPr txBox="1"/>
          <p:nvPr/>
        </p:nvSpPr>
        <p:spPr>
          <a:xfrm>
            <a:off x="607785" y="2298923"/>
            <a:ext cx="3922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history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Systems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Impression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779415-49B8-4D1A-A137-1B162E91A4B0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C4FA0-327B-489F-B59C-1DF33F0B471C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EEDB9B-CBCC-4677-A5B5-8CBD1BA15EB8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4BE4E6-8A62-4541-A706-13F068437EC4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E31B8F-8940-4EB9-9585-E86F4595B88D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27A6319-6327-4AB7-A4E4-F2F82DB70E08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CB5713-A589-43D0-84DA-2366BF636143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46559A9-BCF7-4726-B45B-2BE9AA30E123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C930DAE-C128-44CB-8236-37D891AF3D90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C1CFD26-B1E1-48D4-910D-30BC9017E0CB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74068AD-C0FF-44EE-B264-D82119E541FF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4918D26-0F13-4371-A386-E2023BDE9896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74D1FFF-E9A6-4911-8A82-52A43CBFB23A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670C245-BB49-4941-955C-5B4050FE009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CD6F39-00A8-404F-A34D-7DE7CCA235C1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AB4B4F-4A23-4324-B736-D8253813AA9A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CE0DA94-185F-4CF7-B03E-E9382C73344C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CA87ED-0A8E-4171-AB29-D152262F2D89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4601769-D003-4617-87F7-2EB2DCBE9EA4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EA4A41-F813-4DD5-A8C8-A156BE1D8187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625D8B53-CA34-476E-951B-DC57746FAE5D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64BAF83A-E304-42E5-9BB5-D3C907270649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Folded Corner 123">
              <a:extLst>
                <a:ext uri="{FF2B5EF4-FFF2-40B4-BE49-F238E27FC236}">
                  <a16:creationId xmlns:a16="http://schemas.microsoft.com/office/drawing/2014/main" id="{6A68BAF3-160F-46D7-B828-2895A2652056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Folded Corner 124">
              <a:extLst>
                <a:ext uri="{FF2B5EF4-FFF2-40B4-BE49-F238E27FC236}">
                  <a16:creationId xmlns:a16="http://schemas.microsoft.com/office/drawing/2014/main" id="{0DC7567A-FB37-4976-98F4-6EE8FE92F86D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Folded Corner 125">
              <a:extLst>
                <a:ext uri="{FF2B5EF4-FFF2-40B4-BE49-F238E27FC236}">
                  <a16:creationId xmlns:a16="http://schemas.microsoft.com/office/drawing/2014/main" id="{CA9A5FE4-887B-4FFA-8792-5C2CD9748E37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Folded Corner 126">
              <a:extLst>
                <a:ext uri="{FF2B5EF4-FFF2-40B4-BE49-F238E27FC236}">
                  <a16:creationId xmlns:a16="http://schemas.microsoft.com/office/drawing/2014/main" id="{05AD535C-0B7A-4F33-8385-69551B0DE97A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Folded Corner 127">
              <a:extLst>
                <a:ext uri="{FF2B5EF4-FFF2-40B4-BE49-F238E27FC236}">
                  <a16:creationId xmlns:a16="http://schemas.microsoft.com/office/drawing/2014/main" id="{959157A7-9C69-4BCE-A0E7-04E31423842E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Folded Corner 128">
              <a:extLst>
                <a:ext uri="{FF2B5EF4-FFF2-40B4-BE49-F238E27FC236}">
                  <a16:creationId xmlns:a16="http://schemas.microsoft.com/office/drawing/2014/main" id="{5DC82909-F8DD-498F-ABEF-2B6D58E401C2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EFAD2E9E-BBEB-4728-B78A-0A55E9F06958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Folded Corner 130">
              <a:extLst>
                <a:ext uri="{FF2B5EF4-FFF2-40B4-BE49-F238E27FC236}">
                  <a16:creationId xmlns:a16="http://schemas.microsoft.com/office/drawing/2014/main" id="{B313F9C7-3AAD-4D07-94B4-42AB1D9E411E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950345A-AF45-4A24-BA39-DF18097FC9D6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3FD4B753-2633-42B4-85C7-0F96F52BEE3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9869BB8A-6727-455C-93B9-02B4672F0139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Folded Corner 134">
              <a:extLst>
                <a:ext uri="{FF2B5EF4-FFF2-40B4-BE49-F238E27FC236}">
                  <a16:creationId xmlns:a16="http://schemas.microsoft.com/office/drawing/2014/main" id="{3A857205-2CCE-4261-8F69-066BEF8D3A2D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2A730B24-F497-41BB-ACBB-7E839472B07F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D17D20C9-1D33-4151-B59C-B8FBA7EC2813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F46E8A0D-B791-4EC0-9D76-2247F63DF418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Folded Corner 138">
              <a:extLst>
                <a:ext uri="{FF2B5EF4-FFF2-40B4-BE49-F238E27FC236}">
                  <a16:creationId xmlns:a16="http://schemas.microsoft.com/office/drawing/2014/main" id="{D136F60B-F6D5-4F23-A2E3-0429A066ECA0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419D0D5-66B6-4B0D-866C-112BB435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05424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Orders &amp; Referrals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7825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and Referrals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927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1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48081"/>
              </p:ext>
            </p:extLst>
          </p:nvPr>
        </p:nvGraphicFramePr>
        <p:xfrm>
          <a:off x="1965660" y="2640844"/>
          <a:ext cx="409825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2030930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to order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earlier than (Date)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9044799-7593-4DBF-B007-8F9E0E5B6F16}"/>
              </a:ext>
            </a:extLst>
          </p:cNvPr>
          <p:cNvSpPr txBox="1"/>
          <p:nvPr/>
        </p:nvSpPr>
        <p:spPr>
          <a:xfrm>
            <a:off x="607785" y="2298923"/>
            <a:ext cx="3150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Vitals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Orders &amp; Referrals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779415-49B8-4D1A-A137-1B162E91A4B0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C4FA0-327B-489F-B59C-1DF33F0B471C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EEDB9B-CBCC-4677-A5B5-8CBD1BA15EB8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4BE4E6-8A62-4541-A706-13F068437EC4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E31B8F-8940-4EB9-9585-E86F4595B88D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27A6319-6327-4AB7-A4E4-F2F82DB70E08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CB5713-A589-43D0-84DA-2366BF636143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46559A9-BCF7-4726-B45B-2BE9AA30E123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C930DAE-C128-44CB-8236-37D891AF3D90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C1CFD26-B1E1-48D4-910D-30BC9017E0CB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74068AD-C0FF-44EE-B264-D82119E541FF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4918D26-0F13-4371-A386-E2023BDE9896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74D1FFF-E9A6-4911-8A82-52A43CBFB23A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670C245-BB49-4941-955C-5B4050FE009F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CD6F39-00A8-404F-A34D-7DE7CCA235C1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AB4B4F-4A23-4324-B736-D8253813AA9A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CE0DA94-185F-4CF7-B03E-E9382C73344C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CA87ED-0A8E-4171-AB29-D152262F2D89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4601769-D003-4617-87F7-2EB2DCBE9EA4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EA4A41-F813-4DD5-A8C8-A156BE1D8187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625D8B53-CA34-476E-951B-DC57746FAE5D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64BAF83A-E304-42E5-9BB5-D3C907270649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Folded Corner 123">
              <a:extLst>
                <a:ext uri="{FF2B5EF4-FFF2-40B4-BE49-F238E27FC236}">
                  <a16:creationId xmlns:a16="http://schemas.microsoft.com/office/drawing/2014/main" id="{6A68BAF3-160F-46D7-B828-2895A2652056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Folded Corner 124">
              <a:extLst>
                <a:ext uri="{FF2B5EF4-FFF2-40B4-BE49-F238E27FC236}">
                  <a16:creationId xmlns:a16="http://schemas.microsoft.com/office/drawing/2014/main" id="{0DC7567A-FB37-4976-98F4-6EE8FE92F86D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Folded Corner 125">
              <a:extLst>
                <a:ext uri="{FF2B5EF4-FFF2-40B4-BE49-F238E27FC236}">
                  <a16:creationId xmlns:a16="http://schemas.microsoft.com/office/drawing/2014/main" id="{CA9A5FE4-887B-4FFA-8792-5C2CD9748E37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Folded Corner 126">
              <a:extLst>
                <a:ext uri="{FF2B5EF4-FFF2-40B4-BE49-F238E27FC236}">
                  <a16:creationId xmlns:a16="http://schemas.microsoft.com/office/drawing/2014/main" id="{05AD535C-0B7A-4F33-8385-69551B0DE97A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Folded Corner 127">
              <a:extLst>
                <a:ext uri="{FF2B5EF4-FFF2-40B4-BE49-F238E27FC236}">
                  <a16:creationId xmlns:a16="http://schemas.microsoft.com/office/drawing/2014/main" id="{959157A7-9C69-4BCE-A0E7-04E31423842E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Folded Corner 128">
              <a:extLst>
                <a:ext uri="{FF2B5EF4-FFF2-40B4-BE49-F238E27FC236}">
                  <a16:creationId xmlns:a16="http://schemas.microsoft.com/office/drawing/2014/main" id="{5DC82909-F8DD-498F-ABEF-2B6D58E401C2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EFAD2E9E-BBEB-4728-B78A-0A55E9F06958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Folded Corner 130">
              <a:extLst>
                <a:ext uri="{FF2B5EF4-FFF2-40B4-BE49-F238E27FC236}">
                  <a16:creationId xmlns:a16="http://schemas.microsoft.com/office/drawing/2014/main" id="{B313F9C7-3AAD-4D07-94B4-42AB1D9E411E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950345A-AF45-4A24-BA39-DF18097FC9D6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3FD4B753-2633-42B4-85C7-0F96F52BEE38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9869BB8A-6727-455C-93B9-02B4672F0139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Folded Corner 134">
              <a:extLst>
                <a:ext uri="{FF2B5EF4-FFF2-40B4-BE49-F238E27FC236}">
                  <a16:creationId xmlns:a16="http://schemas.microsoft.com/office/drawing/2014/main" id="{3A857205-2CCE-4261-8F69-066BEF8D3A2D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2A730B24-F497-41BB-ACBB-7E839472B07F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D17D20C9-1D33-4151-B59C-B8FBA7EC2813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F46E8A0D-B791-4EC0-9D76-2247F63DF418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Folded Corner 138">
              <a:extLst>
                <a:ext uri="{FF2B5EF4-FFF2-40B4-BE49-F238E27FC236}">
                  <a16:creationId xmlns:a16="http://schemas.microsoft.com/office/drawing/2014/main" id="{D136F60B-F6D5-4F23-A2E3-0429A066ECA0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84A5C0-4445-44A3-B357-8C34AB1161ED}"/>
              </a:ext>
            </a:extLst>
          </p:cNvPr>
          <p:cNvGrpSpPr/>
          <p:nvPr/>
        </p:nvGrpSpPr>
        <p:grpSpPr>
          <a:xfrm>
            <a:off x="2035234" y="2944094"/>
            <a:ext cx="1828800" cy="210312"/>
            <a:chOff x="5703275" y="5072340"/>
            <a:chExt cx="1828800" cy="21031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9CF3E51-02E5-4234-816D-08BFD3402E05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tests</a:t>
              </a: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03777E2-3BBA-482B-8912-D8D04E5FD7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DC023F-7208-408F-B12C-7AB69C146387}"/>
              </a:ext>
            </a:extLst>
          </p:cNvPr>
          <p:cNvGrpSpPr/>
          <p:nvPr/>
        </p:nvGrpSpPr>
        <p:grpSpPr>
          <a:xfrm>
            <a:off x="4155266" y="2944094"/>
            <a:ext cx="1828800" cy="210312"/>
            <a:chOff x="5370762" y="4552326"/>
            <a:chExt cx="1828800" cy="21031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FD94D72-6C50-4301-92A6-AD95BA82C7BE}"/>
                </a:ext>
              </a:extLst>
            </p:cNvPr>
            <p:cNvSpPr/>
            <p:nvPr/>
          </p:nvSpPr>
          <p:spPr>
            <a:xfrm>
              <a:off x="5370762" y="4552326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D91AAC3-0A35-40EB-BE89-DC732AD7F7C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82668" y="464544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E17551-069A-4ABA-8D3C-5AC1DD15F144}"/>
              </a:ext>
            </a:extLst>
          </p:cNvPr>
          <p:cNvSpPr/>
          <p:nvPr/>
        </p:nvSpPr>
        <p:spPr>
          <a:xfrm>
            <a:off x="1963858" y="3299112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FB566FB-2A08-4148-A2A7-D40ED66C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44575"/>
              </p:ext>
            </p:extLst>
          </p:nvPr>
        </p:nvGraphicFramePr>
        <p:xfrm>
          <a:off x="1963858" y="3709314"/>
          <a:ext cx="206732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05625F71-BAC8-4977-A36A-B11B5BB5247A}"/>
              </a:ext>
            </a:extLst>
          </p:cNvPr>
          <p:cNvGrpSpPr/>
          <p:nvPr/>
        </p:nvGrpSpPr>
        <p:grpSpPr>
          <a:xfrm>
            <a:off x="2033432" y="4012564"/>
            <a:ext cx="1828800" cy="210312"/>
            <a:chOff x="5703275" y="5072340"/>
            <a:chExt cx="1828800" cy="21031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29FFFDE-6C85-4406-BAA6-3631ABE12A29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medications</a:t>
              </a: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48AEB42-552F-4823-915D-F6114AC99C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857D980-0584-48AE-8BF7-C1438B59C32D}"/>
              </a:ext>
            </a:extLst>
          </p:cNvPr>
          <p:cNvSpPr/>
          <p:nvPr/>
        </p:nvSpPr>
        <p:spPr>
          <a:xfrm>
            <a:off x="1963858" y="4373707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D718ABD-6D25-49C7-B6A5-B89DA34D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40441"/>
              </p:ext>
            </p:extLst>
          </p:nvPr>
        </p:nvGraphicFramePr>
        <p:xfrm>
          <a:off x="1963858" y="4927030"/>
          <a:ext cx="206732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Referrals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F9BC46-5348-4037-8EF2-01810285D222}"/>
              </a:ext>
            </a:extLst>
          </p:cNvPr>
          <p:cNvGrpSpPr/>
          <p:nvPr/>
        </p:nvGrpSpPr>
        <p:grpSpPr>
          <a:xfrm>
            <a:off x="2033432" y="5230280"/>
            <a:ext cx="1828800" cy="210312"/>
            <a:chOff x="5703275" y="5072340"/>
            <a:chExt cx="1828800" cy="210312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21C2ECB-4390-4D8A-AE9E-729F7A396CF2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referrals</a:t>
              </a:r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CB5182C-5A42-42E2-852F-372D5E2587C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D0667212-EFFC-46A1-AD32-E8F1C959403C}"/>
              </a:ext>
            </a:extLst>
          </p:cNvPr>
          <p:cNvSpPr/>
          <p:nvPr/>
        </p:nvSpPr>
        <p:spPr>
          <a:xfrm>
            <a:off x="1963858" y="5591423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</p:spTree>
    <p:extLst>
      <p:ext uri="{BB962C8B-B14F-4D97-AF65-F5344CB8AC3E}">
        <p14:creationId xmlns:p14="http://schemas.microsoft.com/office/powerpoint/2010/main" val="82667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Initial Visit – Discharge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8656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1480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Initial Visit (20-Dec-2017)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565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Vitals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Discharge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3EF7688E-366F-4B2B-AA68-90E33E41E975}"/>
              </a:ext>
            </a:extLst>
          </p:cNvPr>
          <p:cNvSpPr/>
          <p:nvPr/>
        </p:nvSpPr>
        <p:spPr>
          <a:xfrm>
            <a:off x="1988513" y="4363262"/>
            <a:ext cx="11887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Discharge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312833A-3F1E-4CBB-9F78-A70D3426E697}"/>
              </a:ext>
            </a:extLst>
          </p:cNvPr>
          <p:cNvGrpSpPr/>
          <p:nvPr/>
        </p:nvGrpSpPr>
        <p:grpSpPr>
          <a:xfrm>
            <a:off x="1864704" y="3305244"/>
            <a:ext cx="5623093" cy="859420"/>
            <a:chOff x="1856298" y="3988384"/>
            <a:chExt cx="5623093" cy="85942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ACF7FA-2CBA-42C9-9990-C5553A563671}"/>
                </a:ext>
              </a:extLst>
            </p:cNvPr>
            <p:cNvSpPr txBox="1"/>
            <p:nvPr/>
          </p:nvSpPr>
          <p:spPr>
            <a:xfrm>
              <a:off x="1856298" y="3988384"/>
              <a:ext cx="17373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 Instructions / notes?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EE905A72-015D-4297-9821-2208D54A4503}"/>
                </a:ext>
              </a:extLst>
            </p:cNvPr>
            <p:cNvSpPr/>
            <p:nvPr/>
          </p:nvSpPr>
          <p:spPr>
            <a:xfrm>
              <a:off x="1992991" y="4207724"/>
              <a:ext cx="5486400" cy="64008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0D9B2D-ACB9-4B68-8CC5-2A37857A326C}"/>
              </a:ext>
            </a:extLst>
          </p:cNvPr>
          <p:cNvGrpSpPr/>
          <p:nvPr/>
        </p:nvGrpSpPr>
        <p:grpSpPr>
          <a:xfrm>
            <a:off x="1863574" y="2599537"/>
            <a:ext cx="4108980" cy="698540"/>
            <a:chOff x="1885696" y="2599537"/>
            <a:chExt cx="4108980" cy="698540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85696" y="2599537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 provided?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606" y="28693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100359" y="2807349"/>
              <a:ext cx="11887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natural history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741" y="28693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4619758" y="2807349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Alcohol counselling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4092" y="286720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3462477" y="2807349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treatment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7365017-01E1-4919-AC35-76B2F3A728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550" y="30217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61E83FD-F56D-4238-B9B6-2FF84D0D3AD9}"/>
                </a:ext>
              </a:extLst>
            </p:cNvPr>
            <p:cNvSpPr txBox="1"/>
            <p:nvPr/>
          </p:nvSpPr>
          <p:spPr>
            <a:xfrm>
              <a:off x="2096303" y="2959749"/>
              <a:ext cx="1371600" cy="338328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Safe injection practice &amp; harm rejection counselling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AB75C0A-9DEF-4B4F-95F6-0FDE52A94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7685" y="30217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B87BCF3-3BC6-4F24-8ED8-7E88469F2B06}"/>
                </a:ext>
              </a:extLst>
            </p:cNvPr>
            <p:cNvSpPr txBox="1"/>
            <p:nvPr/>
          </p:nvSpPr>
          <p:spPr>
            <a:xfrm>
              <a:off x="4623076" y="2959749"/>
              <a:ext cx="13716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Contraception education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EC0942-BBC0-48E6-AD46-D901DDF05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036" y="301960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604B36-A6D7-4F14-9D5D-A587E5A4CADE}"/>
                </a:ext>
              </a:extLst>
            </p:cNvPr>
            <p:cNvSpPr txBox="1"/>
            <p:nvPr/>
          </p:nvSpPr>
          <p:spPr>
            <a:xfrm>
              <a:off x="3465795" y="2959749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Sexual transmission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B043BA6-16B6-4460-A18E-1575AABC4C9A}"/>
              </a:ext>
            </a:extLst>
          </p:cNvPr>
          <p:cNvGrpSpPr/>
          <p:nvPr/>
        </p:nvGrpSpPr>
        <p:grpSpPr>
          <a:xfrm>
            <a:off x="563233" y="2520356"/>
            <a:ext cx="1233016" cy="3759802"/>
            <a:chOff x="563233" y="2520356"/>
            <a:chExt cx="1233016" cy="375980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25B56B2-B462-4EB1-ABF1-F73AE81703F0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8B42747-9810-4DD8-880D-B5A3E09E95A2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Profile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C5B7823-8220-4A59-803E-5157F4432007}"/>
                </a:ext>
              </a:extLst>
            </p:cNvPr>
            <p:cNvSpPr txBox="1"/>
            <p:nvPr/>
          </p:nvSpPr>
          <p:spPr>
            <a:xfrm>
              <a:off x="698969" y="316641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3C05EBB-A8FD-47FD-BAC0-B58063DB0F21}"/>
                </a:ext>
              </a:extLst>
            </p:cNvPr>
            <p:cNvSpPr txBox="1"/>
            <p:nvPr/>
          </p:nvSpPr>
          <p:spPr>
            <a:xfrm>
              <a:off x="698969" y="357071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factors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A075D17-7B3B-4DFE-9CC2-44FD819FAC74}"/>
                </a:ext>
              </a:extLst>
            </p:cNvPr>
            <p:cNvSpPr txBox="1"/>
            <p:nvPr/>
          </p:nvSpPr>
          <p:spPr>
            <a:xfrm>
              <a:off x="698969" y="377285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History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157F7C5-1B44-4552-8C28-3C92E8CCD56B}"/>
                </a:ext>
              </a:extLst>
            </p:cNvPr>
            <p:cNvSpPr txBox="1"/>
            <p:nvPr/>
          </p:nvSpPr>
          <p:spPr>
            <a:xfrm>
              <a:off x="698969" y="397500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Co-morbidities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E3D9CF8-A534-47C6-ACAA-79859F5E5923}"/>
                </a:ext>
              </a:extLst>
            </p:cNvPr>
            <p:cNvSpPr txBox="1"/>
            <p:nvPr/>
          </p:nvSpPr>
          <p:spPr>
            <a:xfrm>
              <a:off x="698969" y="4177148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Medication history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B6EEF7-D03F-4A39-9CED-400AA4A93324}"/>
                </a:ext>
              </a:extLst>
            </p:cNvPr>
            <p:cNvSpPr txBox="1"/>
            <p:nvPr/>
          </p:nvSpPr>
          <p:spPr>
            <a:xfrm>
              <a:off x="698969" y="4581440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of systems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E6CEE27-C509-483A-928C-CC28EB7FD71A}"/>
                </a:ext>
              </a:extLst>
            </p:cNvPr>
            <p:cNvSpPr txBox="1"/>
            <p:nvPr/>
          </p:nvSpPr>
          <p:spPr>
            <a:xfrm>
              <a:off x="698969" y="4783586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</a:t>
              </a:r>
              <a:r>
                <a:rPr 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</a:t>
              </a: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99A9C4F-ED29-46E9-BFF9-B31113F192D5}"/>
                </a:ext>
              </a:extLst>
            </p:cNvPr>
            <p:cNvSpPr txBox="1"/>
            <p:nvPr/>
          </p:nvSpPr>
          <p:spPr>
            <a:xfrm>
              <a:off x="563233" y="518787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E5A6D9-3146-4BAE-9638-6FEF06AA0ED9}"/>
                </a:ext>
              </a:extLst>
            </p:cNvPr>
            <p:cNvSpPr txBox="1"/>
            <p:nvPr/>
          </p:nvSpPr>
          <p:spPr>
            <a:xfrm>
              <a:off x="563233" y="4985732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A50933F-9B67-444F-8D4C-54F3D02F85BF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69A9570-46C5-4EB9-9A3A-C1012D4BCE79}"/>
                </a:ext>
              </a:extLst>
            </p:cNvPr>
            <p:cNvSpPr txBox="1"/>
            <p:nvPr/>
          </p:nvSpPr>
          <p:spPr>
            <a:xfrm>
              <a:off x="698969" y="2964272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1A1BD1-BC99-4168-B2A9-1A99228E9E10}"/>
                </a:ext>
              </a:extLst>
            </p:cNvPr>
            <p:cNvSpPr txBox="1"/>
            <p:nvPr/>
          </p:nvSpPr>
          <p:spPr>
            <a:xfrm>
              <a:off x="698969" y="336856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factors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C590793-7FD0-436D-9F88-ED15623F3D02}"/>
                </a:ext>
              </a:extLst>
            </p:cNvPr>
            <p:cNvSpPr txBox="1"/>
            <p:nvPr/>
          </p:nvSpPr>
          <p:spPr>
            <a:xfrm>
              <a:off x="698969" y="4379294"/>
              <a:ext cx="1097280" cy="200055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Procedure history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F710E17-B907-46FE-B1AE-D8D23774535C}"/>
                </a:ext>
              </a:extLst>
            </p:cNvPr>
            <p:cNvSpPr txBox="1"/>
            <p:nvPr/>
          </p:nvSpPr>
          <p:spPr>
            <a:xfrm>
              <a:off x="563233" y="5390024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69728C6-F62C-4C19-9CC4-EA3846CDEB0C}"/>
                </a:ext>
              </a:extLst>
            </p:cNvPr>
            <p:cNvSpPr txBox="1"/>
            <p:nvPr/>
          </p:nvSpPr>
          <p:spPr>
            <a:xfrm>
              <a:off x="563233" y="5592170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B1B09C4-3368-4E5A-B411-6F6B6E78DE96}"/>
                </a:ext>
              </a:extLst>
            </p:cNvPr>
            <p:cNvSpPr txBox="1"/>
            <p:nvPr/>
          </p:nvSpPr>
          <p:spPr>
            <a:xfrm>
              <a:off x="563233" y="579431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501A7B9-E4B3-4859-A22D-4B78736838B4}"/>
                </a:ext>
              </a:extLst>
            </p:cNvPr>
            <p:cNvCxnSpPr/>
            <p:nvPr/>
          </p:nvCxnSpPr>
          <p:spPr>
            <a:xfrm>
              <a:off x="791271" y="3048084"/>
              <a:ext cx="0" cy="1828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: Folded Corner 194">
              <a:extLst>
                <a:ext uri="{FF2B5EF4-FFF2-40B4-BE49-F238E27FC236}">
                  <a16:creationId xmlns:a16="http://schemas.microsoft.com/office/drawing/2014/main" id="{832F6D4D-90CA-46B6-ADCE-E1D4C0B0452D}"/>
                </a:ext>
              </a:extLst>
            </p:cNvPr>
            <p:cNvSpPr/>
            <p:nvPr/>
          </p:nvSpPr>
          <p:spPr>
            <a:xfrm>
              <a:off x="751753" y="302828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Folded Corner 195">
              <a:extLst>
                <a:ext uri="{FF2B5EF4-FFF2-40B4-BE49-F238E27FC236}">
                  <a16:creationId xmlns:a16="http://schemas.microsoft.com/office/drawing/2014/main" id="{3DD5C8E1-CE67-4EE0-93FB-84E24F2B9889}"/>
                </a:ext>
              </a:extLst>
            </p:cNvPr>
            <p:cNvSpPr/>
            <p:nvPr/>
          </p:nvSpPr>
          <p:spPr>
            <a:xfrm>
              <a:off x="751753" y="323042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84C69115-30C7-4EB1-AF2C-A1DAE5F8A667}"/>
                </a:ext>
              </a:extLst>
            </p:cNvPr>
            <p:cNvSpPr/>
            <p:nvPr/>
          </p:nvSpPr>
          <p:spPr>
            <a:xfrm>
              <a:off x="751753" y="343257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Folded Corner 197">
              <a:extLst>
                <a:ext uri="{FF2B5EF4-FFF2-40B4-BE49-F238E27FC236}">
                  <a16:creationId xmlns:a16="http://schemas.microsoft.com/office/drawing/2014/main" id="{8224415D-AE63-493E-AE1F-9DFAA5823958}"/>
                </a:ext>
              </a:extLst>
            </p:cNvPr>
            <p:cNvSpPr/>
            <p:nvPr/>
          </p:nvSpPr>
          <p:spPr>
            <a:xfrm>
              <a:off x="751753" y="363471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Folded Corner 198">
              <a:extLst>
                <a:ext uri="{FF2B5EF4-FFF2-40B4-BE49-F238E27FC236}">
                  <a16:creationId xmlns:a16="http://schemas.microsoft.com/office/drawing/2014/main" id="{CC9B74D4-CB73-4960-AAA3-9D67C2000A5F}"/>
                </a:ext>
              </a:extLst>
            </p:cNvPr>
            <p:cNvSpPr/>
            <p:nvPr/>
          </p:nvSpPr>
          <p:spPr>
            <a:xfrm>
              <a:off x="751753" y="383686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Folded Corner 199">
              <a:extLst>
                <a:ext uri="{FF2B5EF4-FFF2-40B4-BE49-F238E27FC236}">
                  <a16:creationId xmlns:a16="http://schemas.microsoft.com/office/drawing/2014/main" id="{99A60149-9CC1-482E-93A6-B0F2B25C70F4}"/>
                </a:ext>
              </a:extLst>
            </p:cNvPr>
            <p:cNvSpPr/>
            <p:nvPr/>
          </p:nvSpPr>
          <p:spPr>
            <a:xfrm>
              <a:off x="751753" y="403901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Folded Corner 200">
              <a:extLst>
                <a:ext uri="{FF2B5EF4-FFF2-40B4-BE49-F238E27FC236}">
                  <a16:creationId xmlns:a16="http://schemas.microsoft.com/office/drawing/2014/main" id="{688C6F67-36AF-4504-A6B3-B2AA66C8BC29}"/>
                </a:ext>
              </a:extLst>
            </p:cNvPr>
            <p:cNvSpPr/>
            <p:nvPr/>
          </p:nvSpPr>
          <p:spPr>
            <a:xfrm>
              <a:off x="751753" y="424115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: Folded Corner 201">
              <a:extLst>
                <a:ext uri="{FF2B5EF4-FFF2-40B4-BE49-F238E27FC236}">
                  <a16:creationId xmlns:a16="http://schemas.microsoft.com/office/drawing/2014/main" id="{75E9DDC9-FAD7-40B0-AEA7-18D78CBB29E4}"/>
                </a:ext>
              </a:extLst>
            </p:cNvPr>
            <p:cNvSpPr/>
            <p:nvPr/>
          </p:nvSpPr>
          <p:spPr>
            <a:xfrm>
              <a:off x="751753" y="444330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Folded Corner 202">
              <a:extLst>
                <a:ext uri="{FF2B5EF4-FFF2-40B4-BE49-F238E27FC236}">
                  <a16:creationId xmlns:a16="http://schemas.microsoft.com/office/drawing/2014/main" id="{616BF939-08ED-4A5D-8C9A-391878B758D2}"/>
                </a:ext>
              </a:extLst>
            </p:cNvPr>
            <p:cNvSpPr/>
            <p:nvPr/>
          </p:nvSpPr>
          <p:spPr>
            <a:xfrm>
              <a:off x="751753" y="464544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Folded Corner 203">
              <a:extLst>
                <a:ext uri="{FF2B5EF4-FFF2-40B4-BE49-F238E27FC236}">
                  <a16:creationId xmlns:a16="http://schemas.microsoft.com/office/drawing/2014/main" id="{07E6D421-505F-4BC0-9B7E-ED95BAD87750}"/>
                </a:ext>
              </a:extLst>
            </p:cNvPr>
            <p:cNvSpPr/>
            <p:nvPr/>
          </p:nvSpPr>
          <p:spPr>
            <a:xfrm>
              <a:off x="751753" y="484759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800AD95-5145-4038-9AC2-558397CB884B}"/>
                </a:ext>
              </a:extLst>
            </p:cNvPr>
            <p:cNvCxnSpPr/>
            <p:nvPr/>
          </p:nvCxnSpPr>
          <p:spPr>
            <a:xfrm>
              <a:off x="660006" y="2703743"/>
              <a:ext cx="0" cy="3200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Folded Corner 205">
              <a:extLst>
                <a:ext uri="{FF2B5EF4-FFF2-40B4-BE49-F238E27FC236}">
                  <a16:creationId xmlns:a16="http://schemas.microsoft.com/office/drawing/2014/main" id="{E6190ACB-CCE7-484B-BBBF-B5D66AF461EE}"/>
                </a:ext>
              </a:extLst>
            </p:cNvPr>
            <p:cNvSpPr/>
            <p:nvPr/>
          </p:nvSpPr>
          <p:spPr>
            <a:xfrm>
              <a:off x="625817" y="5251886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: Folded Corner 208">
              <a:extLst>
                <a:ext uri="{FF2B5EF4-FFF2-40B4-BE49-F238E27FC236}">
                  <a16:creationId xmlns:a16="http://schemas.microsoft.com/office/drawing/2014/main" id="{3B285FDC-23EB-4FB9-8ACE-6CD399882918}"/>
                </a:ext>
              </a:extLst>
            </p:cNvPr>
            <p:cNvSpPr/>
            <p:nvPr/>
          </p:nvSpPr>
          <p:spPr>
            <a:xfrm>
              <a:off x="625817" y="5454032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: Folded Corner 211">
              <a:extLst>
                <a:ext uri="{FF2B5EF4-FFF2-40B4-BE49-F238E27FC236}">
                  <a16:creationId xmlns:a16="http://schemas.microsoft.com/office/drawing/2014/main" id="{F1274E71-CC72-402A-B97D-D0EE4D47EABA}"/>
                </a:ext>
              </a:extLst>
            </p:cNvPr>
            <p:cNvSpPr/>
            <p:nvPr/>
          </p:nvSpPr>
          <p:spPr>
            <a:xfrm>
              <a:off x="625817" y="565617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: Folded Corner 212">
              <a:extLst>
                <a:ext uri="{FF2B5EF4-FFF2-40B4-BE49-F238E27FC236}">
                  <a16:creationId xmlns:a16="http://schemas.microsoft.com/office/drawing/2014/main" id="{1BA7E1D5-9660-4161-B4CC-99EC444C7FF1}"/>
                </a:ext>
              </a:extLst>
            </p:cNvPr>
            <p:cNvSpPr/>
            <p:nvPr/>
          </p:nvSpPr>
          <p:spPr>
            <a:xfrm>
              <a:off x="625817" y="585832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: Folded Corner 219">
              <a:extLst>
                <a:ext uri="{FF2B5EF4-FFF2-40B4-BE49-F238E27FC236}">
                  <a16:creationId xmlns:a16="http://schemas.microsoft.com/office/drawing/2014/main" id="{B9D3171A-E293-40C8-94BE-2CAD2B1D68F0}"/>
                </a:ext>
              </a:extLst>
            </p:cNvPr>
            <p:cNvSpPr/>
            <p:nvPr/>
          </p:nvSpPr>
          <p:spPr>
            <a:xfrm>
              <a:off x="625817" y="5049740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Folded Corner 236">
              <a:extLst>
                <a:ext uri="{FF2B5EF4-FFF2-40B4-BE49-F238E27FC236}">
                  <a16:creationId xmlns:a16="http://schemas.microsoft.com/office/drawing/2014/main" id="{0930E8A8-791A-4B15-A9A2-0619368A048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Folded Corner 238">
              <a:extLst>
                <a:ext uri="{FF2B5EF4-FFF2-40B4-BE49-F238E27FC236}">
                  <a16:creationId xmlns:a16="http://schemas.microsoft.com/office/drawing/2014/main" id="{AD6C14F7-5677-415B-8408-B077628E0EB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7FA81FB-34CF-4655-AE0D-FDBE3D400186}"/>
              </a:ext>
            </a:extLst>
          </p:cNvPr>
          <p:cNvSpPr/>
          <p:nvPr/>
        </p:nvSpPr>
        <p:spPr>
          <a:xfrm>
            <a:off x="3483164" y="4363262"/>
            <a:ext cx="146304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Print order / referral forms</a:t>
            </a:r>
          </a:p>
        </p:txBody>
      </p:sp>
    </p:spTree>
    <p:extLst>
      <p:ext uri="{BB962C8B-B14F-4D97-AF65-F5344CB8AC3E}">
        <p14:creationId xmlns:p14="http://schemas.microsoft.com/office/powerpoint/2010/main" val="306131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Second Visit</a:t>
            </a:r>
          </a:p>
        </p:txBody>
      </p:sp>
    </p:spTree>
    <p:extLst>
      <p:ext uri="{BB962C8B-B14F-4D97-AF65-F5344CB8AC3E}">
        <p14:creationId xmlns:p14="http://schemas.microsoft.com/office/powerpoint/2010/main" val="28821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38B65-819C-4182-AE99-0806BD4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65CC1-0F12-4CC8-A2A6-E106F639C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3104"/>
              </p:ext>
            </p:extLst>
          </p:nvPr>
        </p:nvGraphicFramePr>
        <p:xfrm>
          <a:off x="452387" y="896489"/>
          <a:ext cx="8236545" cy="5467016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3176337">
                  <a:extLst>
                    <a:ext uri="{9D8B030D-6E8A-4147-A177-3AD203B41FA5}">
                      <a16:colId xmlns:a16="http://schemas.microsoft.com/office/drawing/2014/main" val="1879490795"/>
                    </a:ext>
                  </a:extLst>
                </a:gridCol>
                <a:gridCol w="2314693">
                  <a:extLst>
                    <a:ext uri="{9D8B030D-6E8A-4147-A177-3AD203B41FA5}">
                      <a16:colId xmlns:a16="http://schemas.microsoft.com/office/drawing/2014/main" val="1485715337"/>
                    </a:ext>
                  </a:extLst>
                </a:gridCol>
                <a:gridCol w="2745515">
                  <a:extLst>
                    <a:ext uri="{9D8B030D-6E8A-4147-A177-3AD203B41FA5}">
                      <a16:colId xmlns:a16="http://schemas.microsoft.com/office/drawing/2014/main" val="3694865376"/>
                    </a:ext>
                  </a:extLst>
                </a:gridCol>
              </a:tblGrid>
              <a:tr h="529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Features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Web Application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Mobile Application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3363430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Study &amp; User Setup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4391295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Participants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[Register and enroll]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[Questionnaires]</a:t>
                      </a: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040285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Study Data Capture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477315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Specimen Tracking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[tracking]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[capture, label &amp; tracking]</a:t>
                      </a: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659793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Reports &amp; Analytics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[basic reports]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131244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User Support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625370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Offline Access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4901017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Security</a:t>
                      </a:r>
                    </a:p>
                  </a:txBody>
                  <a:tcPr marR="36576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6529232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Hosting &amp; Database</a:t>
                      </a:r>
                    </a:p>
                  </a:txBody>
                  <a:tcPr marR="365760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3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48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- List Patients to select 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690813" y="2596042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5277B-920B-4DE4-865A-65A7E09B2191}"/>
              </a:ext>
            </a:extLst>
          </p:cNvPr>
          <p:cNvSpPr/>
          <p:nvPr/>
        </p:nvSpPr>
        <p:spPr>
          <a:xfrm>
            <a:off x="7068113" y="2641415"/>
            <a:ext cx="1438219" cy="210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last edited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8FD6AAC-F728-479E-BB33-ECA5D3664698}"/>
              </a:ext>
            </a:extLst>
          </p:cNvPr>
          <p:cNvSpPr>
            <a:spLocks noChangeAspect="1"/>
          </p:cNvSpPr>
          <p:nvPr/>
        </p:nvSpPr>
        <p:spPr>
          <a:xfrm rot="10800000">
            <a:off x="8393483" y="2743867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5EE2F-490F-4B09-B805-D980FFBBC66D}"/>
              </a:ext>
            </a:extLst>
          </p:cNvPr>
          <p:cNvGrpSpPr/>
          <p:nvPr/>
        </p:nvGrpSpPr>
        <p:grpSpPr>
          <a:xfrm>
            <a:off x="4504993" y="2677991"/>
            <a:ext cx="303153" cy="137160"/>
            <a:chOff x="4076368" y="2848425"/>
            <a:chExt cx="303153" cy="137160"/>
          </a:xfrm>
        </p:grpSpPr>
        <p:pic>
          <p:nvPicPr>
            <p:cNvPr id="4104" name="Picture 8" descr="Image result for listview icon">
              <a:extLst>
                <a:ext uri="{FF2B5EF4-FFF2-40B4-BE49-F238E27FC236}">
                  <a16:creationId xmlns:a16="http://schemas.microsoft.com/office/drawing/2014/main" id="{2C9F4CF6-DE28-43C3-96EC-BA428C27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361" y="2848425"/>
              <a:ext cx="13716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grid icon">
              <a:extLst>
                <a:ext uri="{FF2B5EF4-FFF2-40B4-BE49-F238E27FC236}">
                  <a16:creationId xmlns:a16="http://schemas.microsoft.com/office/drawing/2014/main" id="{1F07DD51-E88E-464E-ACF7-08882C5B2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68" y="2848425"/>
              <a:ext cx="1371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25338-FD83-4BFB-A36B-37A52C54D9DF}"/>
              </a:ext>
            </a:extLst>
          </p:cNvPr>
          <p:cNvGrpSpPr/>
          <p:nvPr/>
        </p:nvGrpSpPr>
        <p:grpSpPr>
          <a:xfrm>
            <a:off x="762000" y="2641415"/>
            <a:ext cx="1605034" cy="210312"/>
            <a:chOff x="5706266" y="5471805"/>
            <a:chExt cx="1605034" cy="210312"/>
          </a:xfrm>
        </p:grpSpPr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6BBE990C-39FD-427E-A039-466F09E43578}"/>
                </a:ext>
              </a:extLst>
            </p:cNvPr>
            <p:cNvSpPr/>
            <p:nvPr/>
          </p:nvSpPr>
          <p:spPr>
            <a:xfrm>
              <a:off x="5706266" y="5471805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Patients</a:t>
              </a:r>
            </a:p>
          </p:txBody>
        </p:sp>
        <p:pic>
          <p:nvPicPr>
            <p:cNvPr id="411" name="Picture 2" descr="Image result for search icon">
              <a:extLst>
                <a:ext uri="{FF2B5EF4-FFF2-40B4-BE49-F238E27FC236}">
                  <a16:creationId xmlns:a16="http://schemas.microsoft.com/office/drawing/2014/main" id="{F48D03A2-61F3-4EDE-B199-0291339DA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849" y="5513016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0227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eCRFs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282042" y="1812032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77488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1437" y="2047517"/>
              <a:ext cx="4572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4" y="2298923"/>
              <a:ext cx="7360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38052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BFAB6-894B-4CB1-A398-88AD2126A79F}"/>
              </a:ext>
            </a:extLst>
          </p:cNvPr>
          <p:cNvSpPr txBox="1"/>
          <p:nvPr/>
        </p:nvSpPr>
        <p:spPr>
          <a:xfrm>
            <a:off x="3426873" y="181203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6BE27F7-F28A-4096-BACE-5721EC6A6593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E2EE035-24A0-49AC-9600-DF704D1341B5}"/>
              </a:ext>
            </a:extLst>
          </p:cNvPr>
          <p:cNvSpPr/>
          <p:nvPr/>
        </p:nvSpPr>
        <p:spPr>
          <a:xfrm>
            <a:off x="756389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1EB810C-CC03-483A-958A-BDC15AC85EBD}"/>
              </a:ext>
            </a:extLst>
          </p:cNvPr>
          <p:cNvSpPr txBox="1"/>
          <p:nvPr/>
        </p:nvSpPr>
        <p:spPr>
          <a:xfrm>
            <a:off x="771750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523661E-7D2F-4840-9465-312A504DD2C5}"/>
              </a:ext>
            </a:extLst>
          </p:cNvPr>
          <p:cNvSpPr txBox="1"/>
          <p:nvPr/>
        </p:nvSpPr>
        <p:spPr>
          <a:xfrm>
            <a:off x="752600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0B595DF-B690-4E74-ADCB-3EBAA3F5B354}"/>
              </a:ext>
            </a:extLst>
          </p:cNvPr>
          <p:cNvSpPr txBox="1"/>
          <p:nvPr/>
        </p:nvSpPr>
        <p:spPr>
          <a:xfrm>
            <a:off x="774124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070779E-97EE-447D-AA3A-D438DB9889DE}"/>
              </a:ext>
            </a:extLst>
          </p:cNvPr>
          <p:cNvSpPr txBox="1"/>
          <p:nvPr/>
        </p:nvSpPr>
        <p:spPr>
          <a:xfrm>
            <a:off x="1577963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38314BAE-C625-418E-BD98-FE123E7AD784}"/>
              </a:ext>
            </a:extLst>
          </p:cNvPr>
          <p:cNvSpPr txBox="1"/>
          <p:nvPr/>
        </p:nvSpPr>
        <p:spPr>
          <a:xfrm>
            <a:off x="1578063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4FA6E2-CD26-435B-B7E8-88DF6A121488}"/>
              </a:ext>
            </a:extLst>
          </p:cNvPr>
          <p:cNvSpPr/>
          <p:nvPr/>
        </p:nvSpPr>
        <p:spPr>
          <a:xfrm>
            <a:off x="2734570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5F434A97-8D43-403F-A81D-C7E26560FE7B}"/>
              </a:ext>
            </a:extLst>
          </p:cNvPr>
          <p:cNvSpPr txBox="1"/>
          <p:nvPr/>
        </p:nvSpPr>
        <p:spPr>
          <a:xfrm>
            <a:off x="2749931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D8C2D36-BFC4-46E1-99DB-0D00D65AEA5A}"/>
              </a:ext>
            </a:extLst>
          </p:cNvPr>
          <p:cNvSpPr txBox="1"/>
          <p:nvPr/>
        </p:nvSpPr>
        <p:spPr>
          <a:xfrm>
            <a:off x="2730781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C7DEFC4-2952-42D0-A408-E033D6DF41FC}"/>
              </a:ext>
            </a:extLst>
          </p:cNvPr>
          <p:cNvSpPr txBox="1"/>
          <p:nvPr/>
        </p:nvSpPr>
        <p:spPr>
          <a:xfrm>
            <a:off x="2752305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23B9DF-46BC-4026-8137-81F1046EDAB5}"/>
              </a:ext>
            </a:extLst>
          </p:cNvPr>
          <p:cNvSpPr txBox="1"/>
          <p:nvPr/>
        </p:nvSpPr>
        <p:spPr>
          <a:xfrm>
            <a:off x="3556144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10F4A7A-90D1-4CE8-8EB3-EB5207C788C6}"/>
              </a:ext>
            </a:extLst>
          </p:cNvPr>
          <p:cNvSpPr txBox="1"/>
          <p:nvPr/>
        </p:nvSpPr>
        <p:spPr>
          <a:xfrm>
            <a:off x="3556244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2017-11-10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AE2E20C-C5E4-4916-B881-8AE1D2BA3055}"/>
              </a:ext>
            </a:extLst>
          </p:cNvPr>
          <p:cNvSpPr/>
          <p:nvPr/>
        </p:nvSpPr>
        <p:spPr>
          <a:xfrm>
            <a:off x="4708617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38" name="Picture 4" descr="Related image">
            <a:extLst>
              <a:ext uri="{FF2B5EF4-FFF2-40B4-BE49-F238E27FC236}">
                <a16:creationId xmlns:a16="http://schemas.microsoft.com/office/drawing/2014/main" id="{7D2D100D-C556-46A5-A3ED-DF1B08C2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9" name="Group 538">
            <a:extLst>
              <a:ext uri="{FF2B5EF4-FFF2-40B4-BE49-F238E27FC236}">
                <a16:creationId xmlns:a16="http://schemas.microsoft.com/office/drawing/2014/main" id="{D4870FD0-C236-4090-AEB1-63ED26237A4A}"/>
              </a:ext>
            </a:extLst>
          </p:cNvPr>
          <p:cNvGrpSpPr/>
          <p:nvPr/>
        </p:nvGrpSpPr>
        <p:grpSpPr>
          <a:xfrm>
            <a:off x="4704828" y="4493607"/>
            <a:ext cx="835485" cy="349629"/>
            <a:chOff x="1646096" y="3224836"/>
            <a:chExt cx="835485" cy="349629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A0AAA64-87A7-4A4C-B48E-15818EF2DA23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414E177-C11A-415B-87A1-AC34ACC7E88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610F7DE-02F7-43BC-A318-D1C9831AF70A}"/>
              </a:ext>
            </a:extLst>
          </p:cNvPr>
          <p:cNvSpPr/>
          <p:nvPr/>
        </p:nvSpPr>
        <p:spPr>
          <a:xfrm>
            <a:off x="6386229" y="4230488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EF7141A-A727-4DE2-8FDA-29221FFBB4DE}"/>
              </a:ext>
            </a:extLst>
          </p:cNvPr>
          <p:cNvSpPr txBox="1"/>
          <p:nvPr/>
        </p:nvSpPr>
        <p:spPr>
          <a:xfrm>
            <a:off x="4726352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7981BEC-64FF-4797-9382-3F9C91886DA9}"/>
              </a:ext>
            </a:extLst>
          </p:cNvPr>
          <p:cNvGrpSpPr/>
          <p:nvPr/>
        </p:nvGrpSpPr>
        <p:grpSpPr>
          <a:xfrm>
            <a:off x="5530191" y="4483727"/>
            <a:ext cx="835585" cy="349629"/>
            <a:chOff x="1645996" y="3224836"/>
            <a:chExt cx="835585" cy="349629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09BA101-87AB-448C-B4F7-475977784E8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A81556D-7919-4C1A-B155-8E3538C7F99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D44F52D-B20C-426B-8154-18DB79BACAD9}"/>
              </a:ext>
            </a:extLst>
          </p:cNvPr>
          <p:cNvSpPr/>
          <p:nvPr/>
        </p:nvSpPr>
        <p:spPr>
          <a:xfrm>
            <a:off x="6682664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D93DA02-3985-42C2-95BE-7F5F5DBA364D}"/>
              </a:ext>
            </a:extLst>
          </p:cNvPr>
          <p:cNvSpPr txBox="1"/>
          <p:nvPr/>
        </p:nvSpPr>
        <p:spPr>
          <a:xfrm>
            <a:off x="6698025" y="4493607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BA02D45-0392-4281-B44F-A316E3D4BB92}"/>
              </a:ext>
            </a:extLst>
          </p:cNvPr>
          <p:cNvSpPr txBox="1"/>
          <p:nvPr/>
        </p:nvSpPr>
        <p:spPr>
          <a:xfrm>
            <a:off x="6678875" y="459701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3621FE7-9F55-47E7-BF0D-249AFB248426}"/>
              </a:ext>
            </a:extLst>
          </p:cNvPr>
          <p:cNvSpPr txBox="1"/>
          <p:nvPr/>
        </p:nvSpPr>
        <p:spPr>
          <a:xfrm>
            <a:off x="6700399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8ABDFA75-A9E8-44E3-83E6-E24EDAA244CF}"/>
              </a:ext>
            </a:extLst>
          </p:cNvPr>
          <p:cNvSpPr txBox="1"/>
          <p:nvPr/>
        </p:nvSpPr>
        <p:spPr>
          <a:xfrm>
            <a:off x="7504238" y="448372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B2AC5110-FB10-40DD-80C0-F8124995114D}"/>
              </a:ext>
            </a:extLst>
          </p:cNvPr>
          <p:cNvSpPr txBox="1"/>
          <p:nvPr/>
        </p:nvSpPr>
        <p:spPr>
          <a:xfrm>
            <a:off x="7504338" y="4587135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2017-11-05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DB7860B0-560A-4EC5-8F49-105D84D0ED0E}"/>
              </a:ext>
            </a:extLst>
          </p:cNvPr>
          <p:cNvSpPr/>
          <p:nvPr/>
        </p:nvSpPr>
        <p:spPr>
          <a:xfrm>
            <a:off x="756389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4AB9963-1E9C-4EFE-93F5-06013BC6D8A6}"/>
              </a:ext>
            </a:extLst>
          </p:cNvPr>
          <p:cNvSpPr txBox="1"/>
          <p:nvPr/>
        </p:nvSpPr>
        <p:spPr>
          <a:xfrm>
            <a:off x="771750" y="5653946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ED024C2-59E8-42ED-AF08-89B1F42513F7}"/>
              </a:ext>
            </a:extLst>
          </p:cNvPr>
          <p:cNvSpPr txBox="1"/>
          <p:nvPr/>
        </p:nvSpPr>
        <p:spPr>
          <a:xfrm>
            <a:off x="752600" y="57573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1982-03-04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3FF5D82-CF57-4EDF-804B-D38FEDD0584B}"/>
              </a:ext>
            </a:extLst>
          </p:cNvPr>
          <p:cNvSpPr txBox="1"/>
          <p:nvPr/>
        </p:nvSpPr>
        <p:spPr>
          <a:xfrm>
            <a:off x="774124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33154E10-83CC-4CFC-AEAD-0B2A12F49C00}"/>
              </a:ext>
            </a:extLst>
          </p:cNvPr>
          <p:cNvSpPr txBox="1"/>
          <p:nvPr/>
        </p:nvSpPr>
        <p:spPr>
          <a:xfrm>
            <a:off x="1577963" y="5644066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9D282CBA-ED47-4404-93BC-6FE8B384F403}"/>
              </a:ext>
            </a:extLst>
          </p:cNvPr>
          <p:cNvSpPr txBox="1"/>
          <p:nvPr/>
        </p:nvSpPr>
        <p:spPr>
          <a:xfrm>
            <a:off x="1578063" y="574747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2017-11-01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775783C6-A4D7-4184-9EB8-8D4908EDF994}"/>
              </a:ext>
            </a:extLst>
          </p:cNvPr>
          <p:cNvSpPr/>
          <p:nvPr/>
        </p:nvSpPr>
        <p:spPr>
          <a:xfrm>
            <a:off x="2734570" y="5290568"/>
            <a:ext cx="1922161" cy="875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40" name="Picture 4" descr="Related image">
            <a:extLst>
              <a:ext uri="{FF2B5EF4-FFF2-40B4-BE49-F238E27FC236}">
                <a16:creationId xmlns:a16="http://schemas.microsoft.com/office/drawing/2014/main" id="{D88E3BE7-5AA8-4220-80AD-C5856A68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1" name="Group 640">
            <a:extLst>
              <a:ext uri="{FF2B5EF4-FFF2-40B4-BE49-F238E27FC236}">
                <a16:creationId xmlns:a16="http://schemas.microsoft.com/office/drawing/2014/main" id="{1C7AE85B-100D-4151-8E95-6155A3738667}"/>
              </a:ext>
            </a:extLst>
          </p:cNvPr>
          <p:cNvGrpSpPr/>
          <p:nvPr/>
        </p:nvGrpSpPr>
        <p:grpSpPr>
          <a:xfrm>
            <a:off x="2730781" y="5653946"/>
            <a:ext cx="835485" cy="349629"/>
            <a:chOff x="1646096" y="3224836"/>
            <a:chExt cx="835485" cy="349629"/>
          </a:xfrm>
        </p:grpSpPr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0A3A9C92-98B6-4B1C-BAD3-1869DE110588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89AF050-DB01-47A0-9040-F0E16566402A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8267D66-15E3-4CEB-BADD-B5E9E0706FA7}"/>
              </a:ext>
            </a:extLst>
          </p:cNvPr>
          <p:cNvSpPr/>
          <p:nvPr/>
        </p:nvSpPr>
        <p:spPr>
          <a:xfrm>
            <a:off x="4412182" y="5390827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DA285527-CA94-4A5E-863B-FAE8C33FB5F0}"/>
              </a:ext>
            </a:extLst>
          </p:cNvPr>
          <p:cNvSpPr txBox="1"/>
          <p:nvPr/>
        </p:nvSpPr>
        <p:spPr>
          <a:xfrm>
            <a:off x="2752305" y="598693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3115237D-A753-428A-9FAF-9CDE8623C46C}"/>
              </a:ext>
            </a:extLst>
          </p:cNvPr>
          <p:cNvGrpSpPr/>
          <p:nvPr/>
        </p:nvGrpSpPr>
        <p:grpSpPr>
          <a:xfrm>
            <a:off x="3556144" y="5644066"/>
            <a:ext cx="835585" cy="349629"/>
            <a:chOff x="1645996" y="3224836"/>
            <a:chExt cx="835585" cy="349629"/>
          </a:xfrm>
        </p:grpSpPr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4BB2A3EE-E24B-4C06-B39C-069FABC09EF7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4446BC72-238D-4927-978E-BC5DE2D8286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2" name="Picture 6" descr="Related image">
            <a:extLst>
              <a:ext uri="{FF2B5EF4-FFF2-40B4-BE49-F238E27FC236}">
                <a16:creationId xmlns:a16="http://schemas.microsoft.com/office/drawing/2014/main" id="{0C6C1D38-2C88-417E-9C56-104F7955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6" descr="Related image">
            <a:extLst>
              <a:ext uri="{FF2B5EF4-FFF2-40B4-BE49-F238E27FC236}">
                <a16:creationId xmlns:a16="http://schemas.microsoft.com/office/drawing/2014/main" id="{72345985-1276-4F5C-A46B-C882002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6" descr="Related image">
            <a:extLst>
              <a:ext uri="{FF2B5EF4-FFF2-40B4-BE49-F238E27FC236}">
                <a16:creationId xmlns:a16="http://schemas.microsoft.com/office/drawing/2014/main" id="{3702EE7F-137F-4FCE-9612-A53C6523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6" descr="Related image">
            <a:extLst>
              <a:ext uri="{FF2B5EF4-FFF2-40B4-BE49-F238E27FC236}">
                <a16:creationId xmlns:a16="http://schemas.microsoft.com/office/drawing/2014/main" id="{45F66CE1-2BCD-46CC-93C8-D63E225B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0" y="535054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user icon">
            <a:extLst>
              <a:ext uri="{FF2B5EF4-FFF2-40B4-BE49-F238E27FC236}">
                <a16:creationId xmlns:a16="http://schemas.microsoft.com/office/drawing/2014/main" id="{DA3667E1-47D3-4530-8B87-75EB754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22" y="31953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2" name="Rectangle 451">
            <a:extLst>
              <a:ext uri="{FF2B5EF4-FFF2-40B4-BE49-F238E27FC236}">
                <a16:creationId xmlns:a16="http://schemas.microsoft.com/office/drawing/2014/main" id="{42E9BAA1-F3AF-4A07-8EE8-62811E8F435B}"/>
              </a:ext>
            </a:extLst>
          </p:cNvPr>
          <p:cNvSpPr/>
          <p:nvPr/>
        </p:nvSpPr>
        <p:spPr>
          <a:xfrm>
            <a:off x="4708617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53" name="Picture 4" descr="Related image">
            <a:extLst>
              <a:ext uri="{FF2B5EF4-FFF2-40B4-BE49-F238E27FC236}">
                <a16:creationId xmlns:a16="http://schemas.microsoft.com/office/drawing/2014/main" id="{738B6D13-DB41-48BE-B3DA-5F1AC566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4431E07-D70E-455E-A2AB-411A8157E81C}"/>
              </a:ext>
            </a:extLst>
          </p:cNvPr>
          <p:cNvGrpSpPr/>
          <p:nvPr/>
        </p:nvGrpSpPr>
        <p:grpSpPr>
          <a:xfrm>
            <a:off x="4704828" y="3333064"/>
            <a:ext cx="835485" cy="349629"/>
            <a:chOff x="1646096" y="3224836"/>
            <a:chExt cx="835485" cy="349629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A01ACB-B404-438E-A48F-27436EFF05AF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33609E2E-9B2B-4F3D-A573-717E7C130F01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F766F51-9CD6-4BA6-A3EF-C5AC2D7F2A9C}"/>
              </a:ext>
            </a:extLst>
          </p:cNvPr>
          <p:cNvSpPr/>
          <p:nvPr/>
        </p:nvSpPr>
        <p:spPr>
          <a:xfrm>
            <a:off x="6386229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F55EB93-CC30-4D7A-A87F-D20A157A24D3}"/>
              </a:ext>
            </a:extLst>
          </p:cNvPr>
          <p:cNvSpPr txBox="1"/>
          <p:nvPr/>
        </p:nvSpPr>
        <p:spPr>
          <a:xfrm>
            <a:off x="4726352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F1F4D7B3-3567-4B49-9A52-238E809DB2DC}"/>
              </a:ext>
            </a:extLst>
          </p:cNvPr>
          <p:cNvGrpSpPr/>
          <p:nvPr/>
        </p:nvGrpSpPr>
        <p:grpSpPr>
          <a:xfrm>
            <a:off x="5530191" y="3323184"/>
            <a:ext cx="835585" cy="349629"/>
            <a:chOff x="1645996" y="3224836"/>
            <a:chExt cx="835585" cy="349629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EE16616-24C1-4C17-8870-A0A7C1E26C33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E59E096-0DE1-4FDC-B91A-A65D768F4AE8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4100" name="Picture 4" descr="Image result for add new icon">
            <a:extLst>
              <a:ext uri="{FF2B5EF4-FFF2-40B4-BE49-F238E27FC236}">
                <a16:creationId xmlns:a16="http://schemas.microsoft.com/office/drawing/2014/main" id="{205F4A4F-3CF0-49AD-BF7E-0459B1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5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Image result for add new icon">
            <a:extLst>
              <a:ext uri="{FF2B5EF4-FFF2-40B4-BE49-F238E27FC236}">
                <a16:creationId xmlns:a16="http://schemas.microsoft.com/office/drawing/2014/main" id="{BB406D7F-6F07-4F80-830A-3BDCF6C1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3" y="33916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Image result for add new icon">
            <a:extLst>
              <a:ext uri="{FF2B5EF4-FFF2-40B4-BE49-F238E27FC236}">
                <a16:creationId xmlns:a16="http://schemas.microsoft.com/office/drawing/2014/main" id="{A1B43CC1-5E67-4442-B437-27BA5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42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Image result for add new icon">
            <a:extLst>
              <a:ext uri="{FF2B5EF4-FFF2-40B4-BE49-F238E27FC236}">
                <a16:creationId xmlns:a16="http://schemas.microsoft.com/office/drawing/2014/main" id="{85B9960E-D8F3-4878-B0AF-2DE36A8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Rectangle 485">
            <a:extLst>
              <a:ext uri="{FF2B5EF4-FFF2-40B4-BE49-F238E27FC236}">
                <a16:creationId xmlns:a16="http://schemas.microsoft.com/office/drawing/2014/main" id="{76140F8D-46F5-4213-BD14-FF138678D50D}"/>
              </a:ext>
            </a:extLst>
          </p:cNvPr>
          <p:cNvSpPr/>
          <p:nvPr/>
        </p:nvSpPr>
        <p:spPr>
          <a:xfrm>
            <a:off x="6682664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D12613B-95BE-41A1-BA5A-D158F04CDAB6}"/>
              </a:ext>
            </a:extLst>
          </p:cNvPr>
          <p:cNvGrpSpPr/>
          <p:nvPr/>
        </p:nvGrpSpPr>
        <p:grpSpPr>
          <a:xfrm>
            <a:off x="6678875" y="3333064"/>
            <a:ext cx="835485" cy="349629"/>
            <a:chOff x="1646096" y="3224836"/>
            <a:chExt cx="835485" cy="349629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A4736172-13D1-469E-BB79-1442542D2DA7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85741EB-DD31-47CC-80C3-861A9E18B949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6999844-6EEB-473C-9B57-F521FD3134D1}"/>
              </a:ext>
            </a:extLst>
          </p:cNvPr>
          <p:cNvSpPr/>
          <p:nvPr/>
        </p:nvSpPr>
        <p:spPr>
          <a:xfrm>
            <a:off x="8360276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195B525-31D0-4A93-BA7A-A67F861B1B6E}"/>
              </a:ext>
            </a:extLst>
          </p:cNvPr>
          <p:cNvSpPr txBox="1"/>
          <p:nvPr/>
        </p:nvSpPr>
        <p:spPr>
          <a:xfrm>
            <a:off x="6700399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00FB9346-E345-4BC5-BF75-74210810C0F1}"/>
              </a:ext>
            </a:extLst>
          </p:cNvPr>
          <p:cNvGrpSpPr/>
          <p:nvPr/>
        </p:nvGrpSpPr>
        <p:grpSpPr>
          <a:xfrm>
            <a:off x="7504238" y="3323184"/>
            <a:ext cx="835585" cy="349629"/>
            <a:chOff x="1645996" y="3224836"/>
            <a:chExt cx="835585" cy="349629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EE6891BC-05D6-4297-B10F-72E1E1AED5B6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A5452B48-2F3D-4C72-B531-CEAACAB56B7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3" name="Picture 6" descr="Related image">
            <a:extLst>
              <a:ext uri="{FF2B5EF4-FFF2-40B4-BE49-F238E27FC236}">
                <a16:creationId xmlns:a16="http://schemas.microsoft.com/office/drawing/2014/main" id="{F672A68E-25CC-4560-881F-BB99C14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4" descr="Image result for add new icon">
            <a:extLst>
              <a:ext uri="{FF2B5EF4-FFF2-40B4-BE49-F238E27FC236}">
                <a16:creationId xmlns:a16="http://schemas.microsoft.com/office/drawing/2014/main" id="{BEB92E1A-26FF-43C8-9C33-7DE8AEB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Image result for add new icon">
            <a:extLst>
              <a:ext uri="{FF2B5EF4-FFF2-40B4-BE49-F238E27FC236}">
                <a16:creationId xmlns:a16="http://schemas.microsoft.com/office/drawing/2014/main" id="{7D31D6B0-AC21-409B-B4B6-E07DFFDC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Image result for add new icon">
            <a:extLst>
              <a:ext uri="{FF2B5EF4-FFF2-40B4-BE49-F238E27FC236}">
                <a16:creationId xmlns:a16="http://schemas.microsoft.com/office/drawing/2014/main" id="{584F0249-C814-48EE-B34B-0AEB38FF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36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add new icon">
            <a:extLst>
              <a:ext uri="{FF2B5EF4-FFF2-40B4-BE49-F238E27FC236}">
                <a16:creationId xmlns:a16="http://schemas.microsoft.com/office/drawing/2014/main" id="{29926D1A-0E15-4EB6-9099-DF1BC3A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add new icon">
            <a:extLst>
              <a:ext uri="{FF2B5EF4-FFF2-40B4-BE49-F238E27FC236}">
                <a16:creationId xmlns:a16="http://schemas.microsoft.com/office/drawing/2014/main" id="{BF2E7C5E-7D7E-4622-846B-937473C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Rectangle 468">
            <a:extLst>
              <a:ext uri="{FF2B5EF4-FFF2-40B4-BE49-F238E27FC236}">
                <a16:creationId xmlns:a16="http://schemas.microsoft.com/office/drawing/2014/main" id="{5CB93FAF-B600-4EE3-A608-95DDBA21C083}"/>
              </a:ext>
            </a:extLst>
          </p:cNvPr>
          <p:cNvSpPr/>
          <p:nvPr/>
        </p:nvSpPr>
        <p:spPr>
          <a:xfrm>
            <a:off x="2734570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HC005-009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B28F325-1277-48E2-95DA-D747BB2EF3F5}"/>
              </a:ext>
            </a:extLst>
          </p:cNvPr>
          <p:cNvGrpSpPr/>
          <p:nvPr/>
        </p:nvGrpSpPr>
        <p:grpSpPr>
          <a:xfrm>
            <a:off x="2730781" y="3333064"/>
            <a:ext cx="835485" cy="349629"/>
            <a:chOff x="1646096" y="3224836"/>
            <a:chExt cx="835485" cy="349629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B44FD20D-C675-4ABC-B12D-411B5F95D30B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FB1DBAE-0F19-40FA-B88A-45097E91498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1970-01-10</a:t>
              </a: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2E8AAA4A-1D82-4B4B-9AC0-F08566CB56F0}"/>
              </a:ext>
            </a:extLst>
          </p:cNvPr>
          <p:cNvSpPr txBox="1"/>
          <p:nvPr/>
        </p:nvSpPr>
        <p:spPr>
          <a:xfrm>
            <a:off x="2752305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456913E-09BB-4AA6-969B-2E47AC3D19DB}"/>
              </a:ext>
            </a:extLst>
          </p:cNvPr>
          <p:cNvGrpSpPr/>
          <p:nvPr/>
        </p:nvGrpSpPr>
        <p:grpSpPr>
          <a:xfrm>
            <a:off x="3556144" y="3323184"/>
            <a:ext cx="835585" cy="349629"/>
            <a:chOff x="1645996" y="3224836"/>
            <a:chExt cx="835585" cy="349629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4527439-852E-4666-BB30-DCFE7E74603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96586E8-1933-4740-867F-4810D15CE1AD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cap="sm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2018-03-10</a:t>
              </a:r>
            </a:p>
          </p:txBody>
        </p:sp>
      </p:grpSp>
      <p:pic>
        <p:nvPicPr>
          <p:cNvPr id="661" name="Picture 6" descr="Related image">
            <a:extLst>
              <a:ext uri="{FF2B5EF4-FFF2-40B4-BE49-F238E27FC236}">
                <a16:creationId xmlns:a16="http://schemas.microsoft.com/office/drawing/2014/main" id="{976C84B3-0544-4072-A63D-19A6F0B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Image result for add new icon">
            <a:extLst>
              <a:ext uri="{FF2B5EF4-FFF2-40B4-BE49-F238E27FC236}">
                <a16:creationId xmlns:a16="http://schemas.microsoft.com/office/drawing/2014/main" id="{4AA6BC9E-8FC6-4864-9B80-9FF9D48C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95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54426E-C5DB-4AB9-8F44-B8211B0B0F45}"/>
              </a:ext>
            </a:extLst>
          </p:cNvPr>
          <p:cNvGrpSpPr/>
          <p:nvPr/>
        </p:nvGrpSpPr>
        <p:grpSpPr>
          <a:xfrm>
            <a:off x="2840158" y="3845388"/>
            <a:ext cx="916941" cy="182880"/>
            <a:chOff x="2897308" y="3934288"/>
            <a:chExt cx="916941" cy="182880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0AB7152-2488-494E-BE7B-FF0C84DD5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F666380-4974-4031-8657-76332CDAD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B97816-5B1A-4049-90BE-D0203F65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23ACF3A9-5924-40CE-B94B-9B4FCD416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6F2CB6-EFFC-4856-A01F-9D2C4221C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08AB935-17AC-4464-86B1-D679B7D6EB3E}"/>
              </a:ext>
            </a:extLst>
          </p:cNvPr>
          <p:cNvGrpSpPr/>
          <p:nvPr/>
        </p:nvGrpSpPr>
        <p:grpSpPr>
          <a:xfrm>
            <a:off x="4810728" y="3845388"/>
            <a:ext cx="916941" cy="182880"/>
            <a:chOff x="2897308" y="3934288"/>
            <a:chExt cx="916941" cy="18288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6C64252-0105-4687-A0E1-1183C46BF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9AF5B64-87D2-4E35-936E-7AE55F25D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135E8DA-FB2A-4160-98FA-E48A9FFC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E12D9D5-F387-4916-A0FC-56CCAF391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381087-A4F2-4607-8287-DA9E83AF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F2295E-687F-4CD9-936E-8073219B957B}"/>
              </a:ext>
            </a:extLst>
          </p:cNvPr>
          <p:cNvGrpSpPr/>
          <p:nvPr/>
        </p:nvGrpSpPr>
        <p:grpSpPr>
          <a:xfrm>
            <a:off x="6784775" y="3845388"/>
            <a:ext cx="916941" cy="182880"/>
            <a:chOff x="2897308" y="3934288"/>
            <a:chExt cx="916941" cy="18288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C3A61DA-0356-4B7F-8F9E-7A40EE637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29C89E1-007F-464D-AAA2-BFB554049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B563065-2E9E-45E9-87D5-08941710C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C95F7D9-A3F6-4738-94DD-7D3CCF682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6B8DE43-A5F8-452C-8921-562D585CA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90C2C8F-7695-4E1C-A2E9-FD314E9E5678}"/>
              </a:ext>
            </a:extLst>
          </p:cNvPr>
          <p:cNvGrpSpPr/>
          <p:nvPr/>
        </p:nvGrpSpPr>
        <p:grpSpPr>
          <a:xfrm>
            <a:off x="858500" y="5005931"/>
            <a:ext cx="916941" cy="182880"/>
            <a:chOff x="2897308" y="3934288"/>
            <a:chExt cx="916941" cy="18288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C125B0-92DB-432C-A3E6-338D2E8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0B0826E-6D9E-4902-A03B-21C3E2006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9941E25-CC5C-4D95-AFB0-6A39E9A83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773EC90-7CAD-4E8D-84B6-6077682C1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182F32-3F0F-4C7E-B807-AB392C792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1ADC02D-FFE8-4B12-BF0B-AB42FF8A0115}"/>
              </a:ext>
            </a:extLst>
          </p:cNvPr>
          <p:cNvGrpSpPr/>
          <p:nvPr/>
        </p:nvGrpSpPr>
        <p:grpSpPr>
          <a:xfrm>
            <a:off x="2836681" y="5005931"/>
            <a:ext cx="916941" cy="182880"/>
            <a:chOff x="2897308" y="3934288"/>
            <a:chExt cx="916941" cy="18288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87836C6-A938-493A-A781-B5D0C9430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04E4C37-1B4E-479C-B9B5-F8D6998C7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52CA5F4-CF9A-4FA2-B602-B4F5865D2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7062F5C-AB18-4B64-8A30-126855CB3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2CEA79-B3E1-4EEB-B8AE-D974A3C5B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5E1A5EC-8E54-43E7-9B7F-8914BD1CE19C}"/>
              </a:ext>
            </a:extLst>
          </p:cNvPr>
          <p:cNvGrpSpPr/>
          <p:nvPr/>
        </p:nvGrpSpPr>
        <p:grpSpPr>
          <a:xfrm>
            <a:off x="4810728" y="5005931"/>
            <a:ext cx="916941" cy="182880"/>
            <a:chOff x="2897308" y="3934288"/>
            <a:chExt cx="916941" cy="18288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41E0A98-DA0E-415C-B230-B20D2519C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0D3CA8-83D8-424F-99C2-123CD19A2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0903558-E195-43D0-B471-421F853E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8761E04-8D30-4694-AA0F-41B24058A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8B7E701-B518-4351-A792-7A0CF8EDC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D14A764-9CD7-47CB-944A-20DCF1438D1B}"/>
              </a:ext>
            </a:extLst>
          </p:cNvPr>
          <p:cNvGrpSpPr/>
          <p:nvPr/>
        </p:nvGrpSpPr>
        <p:grpSpPr>
          <a:xfrm>
            <a:off x="6784775" y="5005931"/>
            <a:ext cx="916941" cy="182880"/>
            <a:chOff x="2897308" y="3934288"/>
            <a:chExt cx="916941" cy="18288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AA39A9D-52E6-435E-84D1-78010A2B1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3A296D4-534F-485B-998D-DCA056C05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C39F23A-0BB7-4C84-9CFE-7490EA1F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B165A00-57FD-48DF-88DB-3B50EB2EA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2E165F6-0466-440A-8F25-5C995D99F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7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Identify Encounter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9187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721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11685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TBD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Encounter Information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694925" y="2598317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2548197-06F6-4804-8207-51C178DC95C9}"/>
              </a:ext>
            </a:extLst>
          </p:cNvPr>
          <p:cNvGrpSpPr/>
          <p:nvPr/>
        </p:nvGrpSpPr>
        <p:grpSpPr>
          <a:xfrm>
            <a:off x="751398" y="3095913"/>
            <a:ext cx="5270033" cy="429652"/>
            <a:chOff x="797316" y="2794351"/>
            <a:chExt cx="5270033" cy="42965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99370-C4A3-4DD6-BD73-565D3BCC2E59}"/>
                </a:ext>
              </a:extLst>
            </p:cNvPr>
            <p:cNvSpPr txBox="1"/>
            <p:nvPr/>
          </p:nvSpPr>
          <p:spPr>
            <a:xfrm>
              <a:off x="797316" y="2794351"/>
              <a:ext cx="3383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encounter type “Unscheduled”, Specify reason for visit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62E047-2A6B-41E8-AF73-E6E4B48C9F5E}"/>
                </a:ext>
              </a:extLst>
            </p:cNvPr>
            <p:cNvSpPr/>
            <p:nvPr/>
          </p:nvSpPr>
          <p:spPr>
            <a:xfrm>
              <a:off x="946709" y="3013691"/>
              <a:ext cx="512064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751398" y="2645075"/>
            <a:ext cx="1978193" cy="429652"/>
            <a:chOff x="797316" y="2794351"/>
            <a:chExt cx="197819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Date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20-Jan-2018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6F15D-B48C-4328-B6B8-56A5BC9A681D}"/>
              </a:ext>
            </a:extLst>
          </p:cNvPr>
          <p:cNvGrpSpPr/>
          <p:nvPr/>
        </p:nvGrpSpPr>
        <p:grpSpPr>
          <a:xfrm>
            <a:off x="3960183" y="2645075"/>
            <a:ext cx="1978193" cy="429652"/>
            <a:chOff x="5572560" y="2688034"/>
            <a:chExt cx="1978193" cy="42965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C38994B-75EA-49AC-8D34-61CD4B03994B}"/>
                </a:ext>
              </a:extLst>
            </p:cNvPr>
            <p:cNvSpPr txBox="1"/>
            <p:nvPr/>
          </p:nvSpPr>
          <p:spPr>
            <a:xfrm>
              <a:off x="5572560" y="2688034"/>
              <a:ext cx="19202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Type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23883A-CAE3-49BC-9F15-CE075A8C4F72}"/>
                </a:ext>
              </a:extLst>
            </p:cNvPr>
            <p:cNvSpPr/>
            <p:nvPr/>
          </p:nvSpPr>
          <p:spPr>
            <a:xfrm>
              <a:off x="5721953" y="2907374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Visit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03A5AFE2-1AC0-4DFC-B15D-3C19E4A3D5C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45208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9492B21-F991-44DD-987C-6F3A695493ED}"/>
              </a:ext>
            </a:extLst>
          </p:cNvPr>
          <p:cNvGrpSpPr/>
          <p:nvPr/>
        </p:nvGrpSpPr>
        <p:grpSpPr>
          <a:xfrm>
            <a:off x="751398" y="3546751"/>
            <a:ext cx="1978193" cy="429652"/>
            <a:chOff x="797316" y="2794351"/>
            <a:chExt cx="1978193" cy="42965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1A2350A-CA1D-407F-B1DA-64AB0CAA3D3C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D855891-8629-47CB-AD71-159B465063D3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FF64233-23AB-468B-9526-5FE7B8616D01}"/>
              </a:ext>
            </a:extLst>
          </p:cNvPr>
          <p:cNvGrpSpPr/>
          <p:nvPr/>
        </p:nvGrpSpPr>
        <p:grpSpPr>
          <a:xfrm>
            <a:off x="751398" y="3997589"/>
            <a:ext cx="1978193" cy="429652"/>
            <a:chOff x="797316" y="2794351"/>
            <a:chExt cx="1978193" cy="42965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B7C91B2-8074-4A37-A607-0590745FCAEB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Systolic Blood Pressure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7CE78D73-E6F8-4850-AA87-AA127537981E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3A966B8-30E2-4408-AE2C-B2813888953B}"/>
              </a:ext>
            </a:extLst>
          </p:cNvPr>
          <p:cNvGrpSpPr/>
          <p:nvPr/>
        </p:nvGrpSpPr>
        <p:grpSpPr>
          <a:xfrm>
            <a:off x="3960183" y="3997589"/>
            <a:ext cx="1978193" cy="429652"/>
            <a:chOff x="797316" y="2794351"/>
            <a:chExt cx="1978193" cy="42965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8D4E666-CBDC-409D-A374-CC716352E4BD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 Blood Pressure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74FC8A2B-665C-4A2B-9DB2-19796931D006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DB75C78-A88F-4AD5-99D8-A74253E8A5CC}"/>
              </a:ext>
            </a:extLst>
          </p:cNvPr>
          <p:cNvGrpSpPr/>
          <p:nvPr/>
        </p:nvGrpSpPr>
        <p:grpSpPr>
          <a:xfrm>
            <a:off x="751398" y="4448428"/>
            <a:ext cx="1978193" cy="429652"/>
            <a:chOff x="797316" y="2794351"/>
            <a:chExt cx="1978193" cy="42965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5800D15-144B-4083-9890-288FA17E3B27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weight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6CE51F76-4E03-4353-962F-EE6EF32047E1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09F7C2-C063-4262-B342-FD06B7032CCF}"/>
              </a:ext>
            </a:extLst>
          </p:cNvPr>
          <p:cNvGrpSpPr/>
          <p:nvPr/>
        </p:nvGrpSpPr>
        <p:grpSpPr>
          <a:xfrm>
            <a:off x="3960183" y="4448428"/>
            <a:ext cx="1978193" cy="429652"/>
            <a:chOff x="797316" y="2794351"/>
            <a:chExt cx="1978193" cy="4296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9B332F9-582D-4C62-8966-A0F4B6063B16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height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3F06099-7554-4471-8BA7-46A3870D725C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3FC2D0F-40D8-466C-A596-848DC1F9EB1D}"/>
              </a:ext>
            </a:extLst>
          </p:cNvPr>
          <p:cNvGrpSpPr/>
          <p:nvPr/>
        </p:nvGrpSpPr>
        <p:grpSpPr>
          <a:xfrm>
            <a:off x="751398" y="4996405"/>
            <a:ext cx="1978193" cy="429652"/>
            <a:chOff x="797316" y="2794351"/>
            <a:chExt cx="1978193" cy="42965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BEC55AA-A83D-4CB9-A2A4-370FC9382847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Consent Date</a:t>
              </a: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189F1B4A-C35F-4376-99FB-917833A1FCF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01-Dec-2017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86E213C-BCEF-4A43-9961-19D7FEAE9B58}"/>
              </a:ext>
            </a:extLst>
          </p:cNvPr>
          <p:cNvGrpSpPr/>
          <p:nvPr/>
        </p:nvGrpSpPr>
        <p:grpSpPr>
          <a:xfrm>
            <a:off x="3960183" y="4996405"/>
            <a:ext cx="1188720" cy="429652"/>
            <a:chOff x="5572560" y="2688034"/>
            <a:chExt cx="1188720" cy="429652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1795025-17E3-497D-92D7-C780E7983E0D}"/>
                </a:ext>
              </a:extLst>
            </p:cNvPr>
            <p:cNvSpPr txBox="1"/>
            <p:nvPr/>
          </p:nvSpPr>
          <p:spPr>
            <a:xfrm>
              <a:off x="5572560" y="2688034"/>
              <a:ext cx="11887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Consent Version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FCD6F03C-5FA3-4BCE-8F6D-14BDBF4FC5B9}"/>
                </a:ext>
              </a:extLst>
            </p:cNvPr>
            <p:cNvSpPr/>
            <p:nvPr/>
          </p:nvSpPr>
          <p:spPr>
            <a:xfrm>
              <a:off x="5721953" y="2907374"/>
              <a:ext cx="4572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3A5650F0-1337-4E15-8B19-D8AA215D505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53760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9ADA4CD-B73C-4CD5-BCCD-F3F52C113A3F}"/>
              </a:ext>
            </a:extLst>
          </p:cNvPr>
          <p:cNvSpPr/>
          <p:nvPr/>
        </p:nvSpPr>
        <p:spPr>
          <a:xfrm>
            <a:off x="5186742" y="5135320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Reconsent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C493965-D1F7-4DB5-A077-B27E29D4F305}"/>
              </a:ext>
            </a:extLst>
          </p:cNvPr>
          <p:cNvCxnSpPr>
            <a:cxnSpLocks/>
          </p:cNvCxnSpPr>
          <p:nvPr/>
        </p:nvCxnSpPr>
        <p:spPr>
          <a:xfrm>
            <a:off x="828394" y="4973116"/>
            <a:ext cx="64008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F44E703C-7728-4099-A3DA-01C7B378029F}"/>
              </a:ext>
            </a:extLst>
          </p:cNvPr>
          <p:cNvSpPr/>
          <p:nvPr/>
        </p:nvSpPr>
        <p:spPr>
          <a:xfrm>
            <a:off x="6054755" y="5140046"/>
            <a:ext cx="11887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View Consent History</a:t>
            </a:r>
          </a:p>
        </p:txBody>
      </p:sp>
    </p:spTree>
    <p:extLst>
      <p:ext uri="{BB962C8B-B14F-4D97-AF65-F5344CB8AC3E}">
        <p14:creationId xmlns:p14="http://schemas.microsoft.com/office/powerpoint/2010/main" val="20644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Lab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71189"/>
              </p:ext>
            </p:extLst>
          </p:nvPr>
        </p:nvGraphicFramePr>
        <p:xfrm>
          <a:off x="1897438" y="2669724"/>
          <a:ext cx="4693624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426972294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(Initial Visit)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Endocrinology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Hematology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Hepatitis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Lipid Profile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Serologic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 (SGOT)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 (SGPT)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Alkaline Phosphatase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8472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Biln.Totl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21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Bili Dir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0282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Bili 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464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Albumin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5970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72525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GGT (SGGT)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14986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77A752B-4581-4B99-BC5B-5F69D351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25721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88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Lab Results (</a:t>
            </a:r>
            <a:r>
              <a:rPr lang="en-US" dirty="0" err="1"/>
              <a:t>contd</a:t>
            </a:r>
            <a:r>
              <a:rPr lang="en-US" dirty="0"/>
              <a:t>…-1)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06985"/>
              </p:ext>
            </p:extLst>
          </p:nvPr>
        </p:nvGraphicFramePr>
        <p:xfrm>
          <a:off x="1897438" y="2669724"/>
          <a:ext cx="4761879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35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426972294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(Initial Visit)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GGT (SGGT)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INR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Platelet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Viral Hepatitis</a:t>
                      </a:r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831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 IgG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Ab IgM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HepA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total Ab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5028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B Surf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B Surf Ag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 Core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HBcAB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HBcAB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IgM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HepBCoreAg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D0F7113-BE26-492E-8898-D50EF13F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46992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46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Lab Results (</a:t>
            </a:r>
            <a:r>
              <a:rPr lang="en-US" dirty="0" err="1"/>
              <a:t>contd</a:t>
            </a:r>
            <a:r>
              <a:rPr lang="en-US" dirty="0"/>
              <a:t>…-2)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394"/>
              </p:ext>
            </p:extLst>
          </p:nvPr>
        </p:nvGraphicFramePr>
        <p:xfrm>
          <a:off x="1897438" y="2669724"/>
          <a:ext cx="4761879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35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426972294"/>
                    </a:ext>
                  </a:extLst>
                </a:gridCol>
                <a:gridCol w="1126155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(Initial Visit)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HepBCoreAg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HepBEAb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HepBEAg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HBV VL QUAL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HepB</a:t>
                      </a: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DNA 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HCV</a:t>
                      </a:r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HepC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HCV VL QUAL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HepC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PCR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HDV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Hep D AB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1a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1b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1336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2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21832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88946C4-C951-4AB0-BF75-E4E94560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54361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403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Lab Results (</a:t>
            </a:r>
            <a:r>
              <a:rPr lang="en-US" dirty="0" err="1"/>
              <a:t>contd</a:t>
            </a:r>
            <a:r>
              <a:rPr lang="en-US" dirty="0"/>
              <a:t>…-3)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90373"/>
              </p:ext>
            </p:extLst>
          </p:nvPr>
        </p:nvGraphicFramePr>
        <p:xfrm>
          <a:off x="1907910" y="2669724"/>
          <a:ext cx="5540683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241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019152">
                  <a:extLst>
                    <a:ext uri="{9D8B030D-6E8A-4147-A177-3AD203B41FA5}">
                      <a16:colId xmlns:a16="http://schemas.microsoft.com/office/drawing/2014/main" val="3426972294"/>
                    </a:ext>
                  </a:extLst>
                </a:gridCol>
                <a:gridCol w="1310337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263953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(Initial Visit)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2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3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Genotype 5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Genotype 6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Staging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Biopsy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Fibrosure</a:t>
                      </a:r>
                      <a:r>
                        <a:rPr lang="en-US" sz="800" b="1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testing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87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Fibrosis stage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21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Neuroinflammatory Activity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2637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3223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361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537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 Markers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1336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Interleukin 28B Polymorphism (IL-28B)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21832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F2F6CDCA-87AD-4EEC-AD30-DC3DC0E18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5971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71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Lab Results (</a:t>
            </a:r>
            <a:r>
              <a:rPr lang="en-US" dirty="0" err="1"/>
              <a:t>contd</a:t>
            </a:r>
            <a:r>
              <a:rPr lang="en-US" dirty="0"/>
              <a:t>…-4)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Lab Results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44172"/>
              </p:ext>
            </p:extLst>
          </p:nvPr>
        </p:nvGraphicFramePr>
        <p:xfrm>
          <a:off x="1907910" y="2669724"/>
          <a:ext cx="5540683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241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1019152">
                  <a:extLst>
                    <a:ext uri="{9D8B030D-6E8A-4147-A177-3AD203B41FA5}">
                      <a16:colId xmlns:a16="http://schemas.microsoft.com/office/drawing/2014/main" val="3426972294"/>
                    </a:ext>
                  </a:extLst>
                </a:gridCol>
                <a:gridCol w="1310337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  <a:gridCol w="1263953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(Initial Visit)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01-Dec-2017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(Screening)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Ranges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Interleukin 28B Polymorphism (IL-28B)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HCV resistance mutations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97225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NS3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NS5A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52FE333-6005-4844-86FF-A535CB925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2438"/>
              </p:ext>
            </p:extLst>
          </p:nvPr>
        </p:nvGraphicFramePr>
        <p:xfrm>
          <a:off x="7624083" y="2698900"/>
          <a:ext cx="108629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90">
                  <a:extLst>
                    <a:ext uri="{9D8B030D-6E8A-4147-A177-3AD203B41FA5}">
                      <a16:colId xmlns:a16="http://schemas.microsoft.com/office/drawing/2014/main" val="227582566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Current Meds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41394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2844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68294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17080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7432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68386"/>
                  </a:ext>
                </a:extLst>
              </a:tr>
              <a:tr h="1559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xyz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8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44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Treatment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759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Response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3789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 Information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Treatment Response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b="1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6A1CD-27F1-4CA6-A844-DFED5AE96C29}"/>
              </a:ext>
            </a:extLst>
          </p:cNvPr>
          <p:cNvGrpSpPr/>
          <p:nvPr/>
        </p:nvGrpSpPr>
        <p:grpSpPr>
          <a:xfrm>
            <a:off x="1851428" y="2599537"/>
            <a:ext cx="3750748" cy="602369"/>
            <a:chOff x="1885696" y="2599537"/>
            <a:chExt cx="3750748" cy="60236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FD829D-15C7-44CD-98BC-733F80EDD53C}"/>
                </a:ext>
              </a:extLst>
            </p:cNvPr>
            <p:cNvSpPr txBox="1"/>
            <p:nvPr/>
          </p:nvSpPr>
          <p:spPr>
            <a:xfrm>
              <a:off x="1885696" y="2599537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Adherence?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2D05B90-A54F-401D-B803-D391CEBA9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606" y="28693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B6A44B2-6EE0-4D47-8F15-3D75B6853F5D}"/>
                </a:ext>
              </a:extLst>
            </p:cNvPr>
            <p:cNvSpPr txBox="1"/>
            <p:nvPr/>
          </p:nvSpPr>
          <p:spPr>
            <a:xfrm>
              <a:off x="2100359" y="2807349"/>
              <a:ext cx="17373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missed doses in last 4 weeks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6C02B0B-D769-4E0C-9F28-378C8B7AA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6531" y="304445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D8E5FA4-0213-4D10-9F80-E3AB698DE2F8}"/>
                </a:ext>
              </a:extLst>
            </p:cNvPr>
            <p:cNvSpPr txBox="1"/>
            <p:nvPr/>
          </p:nvSpPr>
          <p:spPr>
            <a:xfrm>
              <a:off x="2094548" y="2982450"/>
              <a:ext cx="18288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3-10 missed doses in last 4 weeks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5D6BC9E-25EC-483A-AEC8-07E9103F9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435" y="3044452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3D30E67-93F2-4103-951E-35FCFDE12C20}"/>
                </a:ext>
              </a:extLst>
            </p:cNvPr>
            <p:cNvSpPr txBox="1"/>
            <p:nvPr/>
          </p:nvSpPr>
          <p:spPr>
            <a:xfrm>
              <a:off x="3899084" y="2982450"/>
              <a:ext cx="17373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&gt;10 missed doses in last 4 weeks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CA96FDA-74C4-4F95-8351-747B5A392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8726" y="286720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B57EA41-5BCC-4E4A-A6CE-D7763F38910A}"/>
                </a:ext>
              </a:extLst>
            </p:cNvPr>
            <p:cNvSpPr txBox="1"/>
            <p:nvPr/>
          </p:nvSpPr>
          <p:spPr>
            <a:xfrm>
              <a:off x="3897111" y="2807349"/>
              <a:ext cx="17373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1-3 missed doses in last 4 weeks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DF5D539-3C80-4B73-B335-20DC385A7358}"/>
              </a:ext>
            </a:extLst>
          </p:cNvPr>
          <p:cNvGrpSpPr/>
          <p:nvPr/>
        </p:nvGrpSpPr>
        <p:grpSpPr>
          <a:xfrm>
            <a:off x="1851428" y="3765651"/>
            <a:ext cx="2999601" cy="427268"/>
            <a:chOff x="1882029" y="3647862"/>
            <a:chExt cx="2999601" cy="427268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D1FE0A3-3363-4BE2-8E62-DB8F6F525960}"/>
                </a:ext>
              </a:extLst>
            </p:cNvPr>
            <p:cNvSpPr txBox="1"/>
            <p:nvPr/>
          </p:nvSpPr>
          <p:spPr>
            <a:xfrm>
              <a:off x="1882029" y="3647862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Adverse Events?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4BB3B82-1724-4A54-A240-D57FCA704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939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883921E6-DABA-423B-BC48-7F6A97633E65}"/>
                </a:ext>
              </a:extLst>
            </p:cNvPr>
            <p:cNvSpPr txBox="1"/>
            <p:nvPr/>
          </p:nvSpPr>
          <p:spPr>
            <a:xfrm>
              <a:off x="2096692" y="3855674"/>
              <a:ext cx="5486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 I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0602FF3-B4DB-4814-B43C-ED2D3F535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301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8CAFD52-DFA8-4750-BF66-D498CCDCE57F}"/>
                </a:ext>
              </a:extLst>
            </p:cNvPr>
            <p:cNvSpPr txBox="1"/>
            <p:nvPr/>
          </p:nvSpPr>
          <p:spPr>
            <a:xfrm>
              <a:off x="3495318" y="3855674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 III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3B3565-F7FD-45FE-8B1C-6E54A7147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3901" y="391767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D33E796B-99C3-46E8-91D6-0D437E2893F9}"/>
                </a:ext>
              </a:extLst>
            </p:cNvPr>
            <p:cNvSpPr txBox="1"/>
            <p:nvPr/>
          </p:nvSpPr>
          <p:spPr>
            <a:xfrm>
              <a:off x="4241550" y="3855674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 IV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4793851-629E-48AE-AA55-7072EAFDB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8117" y="391552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54B3505C-3960-4A8B-A526-DE04F5A3766A}"/>
                </a:ext>
              </a:extLst>
            </p:cNvPr>
            <p:cNvSpPr txBox="1"/>
            <p:nvPr/>
          </p:nvSpPr>
          <p:spPr>
            <a:xfrm>
              <a:off x="2765072" y="3855674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 II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863DA5-A991-4649-AE10-8E28752119F8}"/>
              </a:ext>
            </a:extLst>
          </p:cNvPr>
          <p:cNvGrpSpPr/>
          <p:nvPr/>
        </p:nvGrpSpPr>
        <p:grpSpPr>
          <a:xfrm>
            <a:off x="1851428" y="3180750"/>
            <a:ext cx="7015080" cy="606057"/>
            <a:chOff x="1851428" y="3162752"/>
            <a:chExt cx="7015080" cy="60605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A2F8D2F-C8A2-4344-AD8A-525620EC0AA8}"/>
                </a:ext>
              </a:extLst>
            </p:cNvPr>
            <p:cNvSpPr txBox="1"/>
            <p:nvPr/>
          </p:nvSpPr>
          <p:spPr>
            <a:xfrm>
              <a:off x="1851428" y="3162752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HCV Current Treatment Response?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BDA7329-1C16-40DF-92AE-C8645B54F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7338" y="343256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12E989E-4C4B-4D12-90CF-57790FE90976}"/>
                </a:ext>
              </a:extLst>
            </p:cNvPr>
            <p:cNvSpPr txBox="1"/>
            <p:nvPr/>
          </p:nvSpPr>
          <p:spPr>
            <a:xfrm>
              <a:off x="2066091" y="3370564"/>
              <a:ext cx="13716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week 4 viral response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C59F78D-B83E-46E8-B4FE-91F52F4D2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6287" y="3607667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5FF8EC-FC12-4892-8A09-6D13BCD138A9}"/>
                </a:ext>
              </a:extLst>
            </p:cNvPr>
            <p:cNvSpPr txBox="1"/>
            <p:nvPr/>
          </p:nvSpPr>
          <p:spPr>
            <a:xfrm>
              <a:off x="2054304" y="3545665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Relapse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335CE0E-3781-46E6-A237-E109EFF71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708" y="3607667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678745D-16E4-44C7-A1CF-8FA749064DC8}"/>
                </a:ext>
              </a:extLst>
            </p:cNvPr>
            <p:cNvSpPr txBox="1"/>
            <p:nvPr/>
          </p:nvSpPr>
          <p:spPr>
            <a:xfrm>
              <a:off x="3476357" y="3545665"/>
              <a:ext cx="14630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Stopped treatment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8E3456D-682D-41E0-B43D-213A83F4A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1975" y="3430418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50B6034-979F-40A0-B123-34FB9858FC36}"/>
                </a:ext>
              </a:extLst>
            </p:cNvPr>
            <p:cNvSpPr txBox="1"/>
            <p:nvPr/>
          </p:nvSpPr>
          <p:spPr>
            <a:xfrm>
              <a:off x="3480360" y="3370564"/>
              <a:ext cx="14630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 week 4 viral response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6748B30-8B49-487A-9295-0586F6CC7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9911" y="3436254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A245E3D-B09D-4ED3-ACDC-7A8BC4C83D78}"/>
                </a:ext>
              </a:extLst>
            </p:cNvPr>
            <p:cNvSpPr txBox="1"/>
            <p:nvPr/>
          </p:nvSpPr>
          <p:spPr>
            <a:xfrm>
              <a:off x="4908664" y="3374252"/>
              <a:ext cx="20116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SVR (Sustained viral response 12 yes)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8D753BC-0088-47B4-B51B-C359A0722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4836" y="3611355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B3917B9-E5E3-469F-B9E8-ED7070032816}"/>
                </a:ext>
              </a:extLst>
            </p:cNvPr>
            <p:cNvSpPr txBox="1"/>
            <p:nvPr/>
          </p:nvSpPr>
          <p:spPr>
            <a:xfrm>
              <a:off x="4902853" y="3549353"/>
              <a:ext cx="18288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Lost to follow up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C96FD94-5ACB-4518-9A97-93A8E0B03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6443" y="3434106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B43678F-54FB-4968-B030-62433E8AEBAD}"/>
                </a:ext>
              </a:extLst>
            </p:cNvPr>
            <p:cNvSpPr txBox="1"/>
            <p:nvPr/>
          </p:nvSpPr>
          <p:spPr>
            <a:xfrm>
              <a:off x="6854828" y="3374252"/>
              <a:ext cx="20116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SVR (Sustained viral response 24 yes)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C02EB6D-CF37-41AF-88C6-6F1F302FDA33}"/>
              </a:ext>
            </a:extLst>
          </p:cNvPr>
          <p:cNvSpPr/>
          <p:nvPr/>
        </p:nvSpPr>
        <p:spPr>
          <a:xfrm>
            <a:off x="1974386" y="4292994"/>
            <a:ext cx="182880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Treatment Response</a:t>
            </a:r>
          </a:p>
        </p:txBody>
      </p:sp>
    </p:spTree>
    <p:extLst>
      <p:ext uri="{BB962C8B-B14F-4D97-AF65-F5344CB8AC3E}">
        <p14:creationId xmlns:p14="http://schemas.microsoft.com/office/powerpoint/2010/main" val="305544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Orders &amp; Referrals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7825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and Referrals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444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43BAC5-3F40-4771-9476-6A1B3A1ECA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5660" y="2640844"/>
          <a:ext cx="409825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2030930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to order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earlier than (Date)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9044799-7593-4DBF-B007-8F9E0E5B6F16}"/>
              </a:ext>
            </a:extLst>
          </p:cNvPr>
          <p:cNvSpPr txBox="1"/>
          <p:nvPr/>
        </p:nvSpPr>
        <p:spPr>
          <a:xfrm>
            <a:off x="607785" y="2298923"/>
            <a:ext cx="3150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Vitals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Orders &amp; Referrals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84A5C0-4445-44A3-B357-8C34AB1161ED}"/>
              </a:ext>
            </a:extLst>
          </p:cNvPr>
          <p:cNvGrpSpPr/>
          <p:nvPr/>
        </p:nvGrpSpPr>
        <p:grpSpPr>
          <a:xfrm>
            <a:off x="2035234" y="2944094"/>
            <a:ext cx="1828800" cy="210312"/>
            <a:chOff x="5703275" y="5072340"/>
            <a:chExt cx="1828800" cy="21031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9CF3E51-02E5-4234-816D-08BFD3402E05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tests</a:t>
              </a: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03777E2-3BBA-482B-8912-D8D04E5FD7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DC023F-7208-408F-B12C-7AB69C146387}"/>
              </a:ext>
            </a:extLst>
          </p:cNvPr>
          <p:cNvGrpSpPr/>
          <p:nvPr/>
        </p:nvGrpSpPr>
        <p:grpSpPr>
          <a:xfrm>
            <a:off x="4155266" y="2944094"/>
            <a:ext cx="1828800" cy="210312"/>
            <a:chOff x="5370762" y="4552326"/>
            <a:chExt cx="1828800" cy="21031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FD94D72-6C50-4301-92A6-AD95BA82C7BE}"/>
                </a:ext>
              </a:extLst>
            </p:cNvPr>
            <p:cNvSpPr/>
            <p:nvPr/>
          </p:nvSpPr>
          <p:spPr>
            <a:xfrm>
              <a:off x="5370762" y="4552326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D91AAC3-0A35-40EB-BE89-DC732AD7F7C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82668" y="464544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E17551-069A-4ABA-8D3C-5AC1DD15F144}"/>
              </a:ext>
            </a:extLst>
          </p:cNvPr>
          <p:cNvSpPr/>
          <p:nvPr/>
        </p:nvSpPr>
        <p:spPr>
          <a:xfrm>
            <a:off x="1963858" y="3299112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FB566FB-2A08-4148-A2A7-D40ED66C3D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3858" y="3709314"/>
          <a:ext cx="206732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05625F71-BAC8-4977-A36A-B11B5BB5247A}"/>
              </a:ext>
            </a:extLst>
          </p:cNvPr>
          <p:cNvGrpSpPr/>
          <p:nvPr/>
        </p:nvGrpSpPr>
        <p:grpSpPr>
          <a:xfrm>
            <a:off x="2033432" y="4012564"/>
            <a:ext cx="1828800" cy="210312"/>
            <a:chOff x="5703275" y="5072340"/>
            <a:chExt cx="1828800" cy="21031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29FFFDE-6C85-4406-BAA6-3631ABE12A29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medications</a:t>
              </a: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48AEB42-552F-4823-915D-F6114AC99C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857D980-0584-48AE-8BF7-C1438B59C32D}"/>
              </a:ext>
            </a:extLst>
          </p:cNvPr>
          <p:cNvSpPr/>
          <p:nvPr/>
        </p:nvSpPr>
        <p:spPr>
          <a:xfrm>
            <a:off x="1963858" y="4373707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D718ABD-6D25-49C7-B6A5-B89DA34DA9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3858" y="4927030"/>
          <a:ext cx="2067324" cy="59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324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Referrals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18147"/>
                  </a:ext>
                </a:extLst>
              </a:tr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F9BC46-5348-4037-8EF2-01810285D222}"/>
              </a:ext>
            </a:extLst>
          </p:cNvPr>
          <p:cNvGrpSpPr/>
          <p:nvPr/>
        </p:nvGrpSpPr>
        <p:grpSpPr>
          <a:xfrm>
            <a:off x="2033432" y="5230280"/>
            <a:ext cx="1828800" cy="210312"/>
            <a:chOff x="5703275" y="5072340"/>
            <a:chExt cx="1828800" cy="210312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21C2ECB-4390-4D8A-AE9E-729F7A396CF2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referrals</a:t>
              </a:r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CB5182C-5A42-42E2-852F-372D5E2587C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D0667212-EFFC-46A1-AD32-E8F1C959403C}"/>
              </a:ext>
            </a:extLst>
          </p:cNvPr>
          <p:cNvSpPr/>
          <p:nvPr/>
        </p:nvSpPr>
        <p:spPr>
          <a:xfrm>
            <a:off x="1963858" y="5591423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new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290C147-DD61-4FE4-92A9-B5242DDF75F5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A199506-22AC-4F3F-8FD6-4744915398D7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6D3537A-CE13-48C4-BBD2-6672EAE31654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659FE87-31F8-447E-8D6C-3A2654E95FE5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0006C4-2D0B-432E-846B-BE3833F9FF2B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97E54B9-2C71-4A34-849F-048EC89DB0C7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8A2F3DC-730D-4816-88D2-B15EFD6768C8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E02564-DC76-4B47-A842-1825CAB08456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FD65AE8-02D8-4493-B76B-E913AA1A95C2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BB733CC-620E-46A4-AA98-BB3179762D38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: Folded Corner 155">
              <a:extLst>
                <a:ext uri="{FF2B5EF4-FFF2-40B4-BE49-F238E27FC236}">
                  <a16:creationId xmlns:a16="http://schemas.microsoft.com/office/drawing/2014/main" id="{1E38462C-7D28-41C2-AFFB-B33CB52CE1FB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Folded Corner 156">
              <a:extLst>
                <a:ext uri="{FF2B5EF4-FFF2-40B4-BE49-F238E27FC236}">
                  <a16:creationId xmlns:a16="http://schemas.microsoft.com/office/drawing/2014/main" id="{2C23D7F4-CFE8-4B10-8A9B-E7F8AE36955E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Folded Corner 157">
              <a:extLst>
                <a:ext uri="{FF2B5EF4-FFF2-40B4-BE49-F238E27FC236}">
                  <a16:creationId xmlns:a16="http://schemas.microsoft.com/office/drawing/2014/main" id="{885E138A-B5DB-4C42-AB08-75C6A6A3B606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Folded Corner 158">
              <a:extLst>
                <a:ext uri="{FF2B5EF4-FFF2-40B4-BE49-F238E27FC236}">
                  <a16:creationId xmlns:a16="http://schemas.microsoft.com/office/drawing/2014/main" id="{CFB08550-8654-4704-9426-3D5EDC4AAEEE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Folded Corner 159">
              <a:extLst>
                <a:ext uri="{FF2B5EF4-FFF2-40B4-BE49-F238E27FC236}">
                  <a16:creationId xmlns:a16="http://schemas.microsoft.com/office/drawing/2014/main" id="{3B4CF97D-F8A4-4911-BD9B-895605B543DF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Folded Corner 160">
              <a:extLst>
                <a:ext uri="{FF2B5EF4-FFF2-40B4-BE49-F238E27FC236}">
                  <a16:creationId xmlns:a16="http://schemas.microsoft.com/office/drawing/2014/main" id="{A2C343CF-B91B-4391-AAD4-F59102DB404D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Folded Corner 161">
              <a:extLst>
                <a:ext uri="{FF2B5EF4-FFF2-40B4-BE49-F238E27FC236}">
                  <a16:creationId xmlns:a16="http://schemas.microsoft.com/office/drawing/2014/main" id="{7E4D94CE-C6B9-4015-B574-45E5C8FFD894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9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Second Visit – Discharge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8656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61437" y="2047517"/>
            <a:ext cx="457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9732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HC005-009, male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22361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Visit (20-Jan-2018)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2565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Vitals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Discharge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Results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876D8D7-64BD-43F6-A5D1-F61CBC1AF678}"/>
                </a:ext>
              </a:extLst>
            </p:cNvPr>
            <p:cNvSpPr txBox="1"/>
            <p:nvPr/>
          </p:nvSpPr>
          <p:spPr>
            <a:xfrm>
              <a:off x="563233" y="3164827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Vitals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2962681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B2D4286-49D8-41D0-8901-BADA10EF46F6}"/>
                </a:ext>
              </a:extLst>
            </p:cNvPr>
            <p:cNvSpPr txBox="1"/>
            <p:nvPr/>
          </p:nvSpPr>
          <p:spPr>
            <a:xfrm>
              <a:off x="563233" y="3366973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Exam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356911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771265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: Folded Corner 232">
              <a:extLst>
                <a:ext uri="{FF2B5EF4-FFF2-40B4-BE49-F238E27FC236}">
                  <a16:creationId xmlns:a16="http://schemas.microsoft.com/office/drawing/2014/main" id="{7956F0EB-CD3A-432A-A1ED-095BE157B218}"/>
                </a:ext>
              </a:extLst>
            </p:cNvPr>
            <p:cNvSpPr/>
            <p:nvPr/>
          </p:nvSpPr>
          <p:spPr>
            <a:xfrm>
              <a:off x="625817" y="3228835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Folded Corner 233">
              <a:extLst>
                <a:ext uri="{FF2B5EF4-FFF2-40B4-BE49-F238E27FC236}">
                  <a16:creationId xmlns:a16="http://schemas.microsoft.com/office/drawing/2014/main" id="{A349DDD0-D053-4380-9500-BD0EF3A8586F}"/>
                </a:ext>
              </a:extLst>
            </p:cNvPr>
            <p:cNvSpPr/>
            <p:nvPr/>
          </p:nvSpPr>
          <p:spPr>
            <a:xfrm>
              <a:off x="625817" y="3430981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633127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835273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026689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7AAA8EC-D912-4A33-9BC9-167F8D131E21}"/>
              </a:ext>
            </a:extLst>
          </p:cNvPr>
          <p:cNvSpPr/>
          <p:nvPr/>
        </p:nvSpPr>
        <p:spPr>
          <a:xfrm>
            <a:off x="1988513" y="4363262"/>
            <a:ext cx="11887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Discharge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0E93E2-0BA1-4E13-987E-8E2AFE909CE2}"/>
              </a:ext>
            </a:extLst>
          </p:cNvPr>
          <p:cNvGrpSpPr/>
          <p:nvPr/>
        </p:nvGrpSpPr>
        <p:grpSpPr>
          <a:xfrm>
            <a:off x="1864704" y="3305244"/>
            <a:ext cx="5623093" cy="859420"/>
            <a:chOff x="1856298" y="3988384"/>
            <a:chExt cx="5623093" cy="85942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7C33DD-6F0F-4945-9A3A-7666865B663D}"/>
                </a:ext>
              </a:extLst>
            </p:cNvPr>
            <p:cNvSpPr txBox="1"/>
            <p:nvPr/>
          </p:nvSpPr>
          <p:spPr>
            <a:xfrm>
              <a:off x="1856298" y="3988384"/>
              <a:ext cx="173736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Discharge Instructions / notes?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5882BBE-1F32-4F5C-BB65-45CEE332B284}"/>
                </a:ext>
              </a:extLst>
            </p:cNvPr>
            <p:cNvSpPr/>
            <p:nvPr/>
          </p:nvSpPr>
          <p:spPr>
            <a:xfrm>
              <a:off x="1992991" y="4207724"/>
              <a:ext cx="5486400" cy="64008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A7428E3-AB5D-4821-A0CE-678971C6F4AA}"/>
              </a:ext>
            </a:extLst>
          </p:cNvPr>
          <p:cNvGrpSpPr/>
          <p:nvPr/>
        </p:nvGrpSpPr>
        <p:grpSpPr>
          <a:xfrm>
            <a:off x="1863574" y="2599537"/>
            <a:ext cx="4108980" cy="698540"/>
            <a:chOff x="1885696" y="2599537"/>
            <a:chExt cx="4108980" cy="69854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A3C6ECC-4E19-493B-B3B9-0E1EC42060E2}"/>
                </a:ext>
              </a:extLst>
            </p:cNvPr>
            <p:cNvSpPr txBox="1"/>
            <p:nvPr/>
          </p:nvSpPr>
          <p:spPr>
            <a:xfrm>
              <a:off x="1885696" y="2599537"/>
              <a:ext cx="2775001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 provided?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459133B-4FF4-40EE-B2AB-F69B4B562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606" y="28693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EDD8B2-C3CF-4791-8B3D-FA6FF2D7AF82}"/>
                </a:ext>
              </a:extLst>
            </p:cNvPr>
            <p:cNvSpPr txBox="1"/>
            <p:nvPr/>
          </p:nvSpPr>
          <p:spPr>
            <a:xfrm>
              <a:off x="2100359" y="2807349"/>
              <a:ext cx="11887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natural history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C936892-9A17-4C06-BE83-EF5C78C3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741" y="28693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6B7C06-3FB2-4F49-8E85-A59098B3CA82}"/>
                </a:ext>
              </a:extLst>
            </p:cNvPr>
            <p:cNvSpPr txBox="1"/>
            <p:nvPr/>
          </p:nvSpPr>
          <p:spPr>
            <a:xfrm>
              <a:off x="4619758" y="2807349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Alcohol counselling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49A0182-EEE1-4C94-ABF0-9B1897D54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4092" y="286720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F245EA-CB1A-4602-992E-C90459FB2058}"/>
                </a:ext>
              </a:extLst>
            </p:cNvPr>
            <p:cNvSpPr txBox="1"/>
            <p:nvPr/>
          </p:nvSpPr>
          <p:spPr>
            <a:xfrm>
              <a:off x="3462477" y="2807349"/>
              <a:ext cx="10058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Hep C treatment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33270A9-6855-4667-A145-43A320609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550" y="30217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B91BF0-0125-4C9E-8068-947AB2878FE3}"/>
                </a:ext>
              </a:extLst>
            </p:cNvPr>
            <p:cNvSpPr txBox="1"/>
            <p:nvPr/>
          </p:nvSpPr>
          <p:spPr>
            <a:xfrm>
              <a:off x="2096303" y="2959749"/>
              <a:ext cx="1371600" cy="338328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Safe injection practice &amp; harm rejection counselling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BB3088D-B0F1-4322-BEEC-C88B67722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7685" y="3021751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FE40D0D-2F2E-44FB-AD16-1AF6B75F3104}"/>
                </a:ext>
              </a:extLst>
            </p:cNvPr>
            <p:cNvSpPr txBox="1"/>
            <p:nvPr/>
          </p:nvSpPr>
          <p:spPr>
            <a:xfrm>
              <a:off x="4623076" y="2959749"/>
              <a:ext cx="13716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Contraception education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EC6DCC-E1B9-490F-B860-6E79A7B9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036" y="3019603"/>
              <a:ext cx="9525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4CF2370-564C-4265-A897-CA7602B04B14}"/>
                </a:ext>
              </a:extLst>
            </p:cNvPr>
            <p:cNvSpPr txBox="1"/>
            <p:nvPr/>
          </p:nvSpPr>
          <p:spPr>
            <a:xfrm>
              <a:off x="3465795" y="2959749"/>
              <a:ext cx="10972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Sexual transmission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C791695-C430-4125-A8B1-1517564A243A}"/>
              </a:ext>
            </a:extLst>
          </p:cNvPr>
          <p:cNvSpPr/>
          <p:nvPr/>
        </p:nvSpPr>
        <p:spPr>
          <a:xfrm>
            <a:off x="3483164" y="4363262"/>
            <a:ext cx="146304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Print order / referral forms</a:t>
            </a:r>
          </a:p>
        </p:txBody>
      </p:sp>
    </p:spTree>
    <p:extLst>
      <p:ext uri="{BB962C8B-B14F-4D97-AF65-F5344CB8AC3E}">
        <p14:creationId xmlns:p14="http://schemas.microsoft.com/office/powerpoint/2010/main" val="405196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and Enroll New Patient</a:t>
            </a:r>
          </a:p>
        </p:txBody>
      </p:sp>
    </p:spTree>
    <p:extLst>
      <p:ext uri="{BB962C8B-B14F-4D97-AF65-F5344CB8AC3E}">
        <p14:creationId xmlns:p14="http://schemas.microsoft.com/office/powerpoint/2010/main" val="412085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Specimen Tracking</a:t>
            </a:r>
          </a:p>
        </p:txBody>
      </p:sp>
    </p:spTree>
    <p:extLst>
      <p:ext uri="{BB962C8B-B14F-4D97-AF65-F5344CB8AC3E}">
        <p14:creationId xmlns:p14="http://schemas.microsoft.com/office/powerpoint/2010/main" val="4271662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Specimen Collection &amp; Tracking (TBD)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747964" y="2684942"/>
            <a:ext cx="7991856" cy="347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31286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Specimens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379692" y="1812032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03794" y="1812032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7" y="2047517"/>
              <a:ext cx="54864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5" y="2298923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Specimens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828204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4EAB722-59B3-4494-8A64-9E3D20919DAF}"/>
              </a:ext>
            </a:extLst>
          </p:cNvPr>
          <p:cNvSpPr txBox="1"/>
          <p:nvPr/>
        </p:nvSpPr>
        <p:spPr>
          <a:xfrm>
            <a:off x="3051489" y="18120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34288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Reports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217190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Reports &amp; Analytics (TBD)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6623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Reports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1709155" y="181203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670962" y="2047517"/>
            <a:ext cx="82296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88A96B6-5AB7-4D86-87CD-7B7DD18E0B30}"/>
              </a:ext>
            </a:extLst>
          </p:cNvPr>
          <p:cNvSpPr/>
          <p:nvPr/>
        </p:nvSpPr>
        <p:spPr>
          <a:xfrm>
            <a:off x="591809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463FAEF-6756-4C1C-8879-BEB331E51E03}"/>
              </a:ext>
            </a:extLst>
          </p:cNvPr>
          <p:cNvSpPr txBox="1"/>
          <p:nvPr/>
        </p:nvSpPr>
        <p:spPr>
          <a:xfrm>
            <a:off x="607785" y="2298923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2" name="Picture 4" descr="Image result for save icon">
            <a:extLst>
              <a:ext uri="{FF2B5EF4-FFF2-40B4-BE49-F238E27FC236}">
                <a16:creationId xmlns:a16="http://schemas.microsoft.com/office/drawing/2014/main" id="{D64262DB-9A72-42B3-921B-ED971558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12" descr="Image result for previous icon">
            <a:extLst>
              <a:ext uri="{FF2B5EF4-FFF2-40B4-BE49-F238E27FC236}">
                <a16:creationId xmlns:a16="http://schemas.microsoft.com/office/drawing/2014/main" id="{CEECF003-463B-4979-821F-8ED91AC53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12" descr="Image result for previous icon">
            <a:extLst>
              <a:ext uri="{FF2B5EF4-FFF2-40B4-BE49-F238E27FC236}">
                <a16:creationId xmlns:a16="http://schemas.microsoft.com/office/drawing/2014/main" id="{C7D8ED75-6056-400B-9255-5CDF1473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10" descr="Image result for undo icon">
            <a:extLst>
              <a:ext uri="{FF2B5EF4-FFF2-40B4-BE49-F238E27FC236}">
                <a16:creationId xmlns:a16="http://schemas.microsoft.com/office/drawing/2014/main" id="{A6C0A59A-D6A8-4694-B98B-1BC8B276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16" descr="Image result for submit icon">
            <a:extLst>
              <a:ext uri="{FF2B5EF4-FFF2-40B4-BE49-F238E27FC236}">
                <a16:creationId xmlns:a16="http://schemas.microsoft.com/office/drawing/2014/main" id="{69AB5F3F-8C12-4D28-B3DA-704A883A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41605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4752329" y="2063895"/>
            <a:ext cx="41605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Isosceles Triangle 398">
            <a:extLst>
              <a:ext uri="{FF2B5EF4-FFF2-40B4-BE49-F238E27FC236}">
                <a16:creationId xmlns:a16="http://schemas.microsoft.com/office/drawing/2014/main" id="{2562ECBA-2C12-4784-90F9-8381CDC3DF28}"/>
              </a:ext>
            </a:extLst>
          </p:cNvPr>
          <p:cNvSpPr>
            <a:spLocks noChangeAspect="1"/>
          </p:cNvSpPr>
          <p:nvPr/>
        </p:nvSpPr>
        <p:spPr>
          <a:xfrm rot="10800000">
            <a:off x="8788847" y="2177190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4874985" y="2116640"/>
            <a:ext cx="235801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 Sciences, Imphal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32949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1051EC3-624A-41A2-A3D0-9C45572711F6}"/>
              </a:ext>
            </a:extLst>
          </p:cNvPr>
          <p:cNvSpPr txBox="1"/>
          <p:nvPr/>
        </p:nvSpPr>
        <p:spPr>
          <a:xfrm>
            <a:off x="2475870" y="181203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Trails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F325C5-6DFA-4B8F-AC33-86A74B33C1CE}"/>
              </a:ext>
            </a:extLst>
          </p:cNvPr>
          <p:cNvSpPr txBox="1"/>
          <p:nvPr/>
        </p:nvSpPr>
        <p:spPr>
          <a:xfrm>
            <a:off x="3428771" y="1812032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B64CFC-6A5A-42FC-B98A-749F177F0811}"/>
              </a:ext>
            </a:extLst>
          </p:cNvPr>
          <p:cNvSpPr/>
          <p:nvPr/>
        </p:nvSpPr>
        <p:spPr>
          <a:xfrm>
            <a:off x="592425" y="2520356"/>
            <a:ext cx="1097280" cy="375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48F054-3E64-4D7E-97D1-E15D278B14FA}"/>
              </a:ext>
            </a:extLst>
          </p:cNvPr>
          <p:cNvSpPr txBox="1"/>
          <p:nvPr/>
        </p:nvSpPr>
        <p:spPr>
          <a:xfrm>
            <a:off x="593127" y="2616235"/>
            <a:ext cx="1093166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Rep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b="1" u="sng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47B53C-03C1-4452-8C88-49EDA4632191}"/>
              </a:ext>
            </a:extLst>
          </p:cNvPr>
          <p:cNvSpPr txBox="1"/>
          <p:nvPr/>
        </p:nvSpPr>
        <p:spPr>
          <a:xfrm>
            <a:off x="593127" y="2942918"/>
            <a:ext cx="1093166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Accrual Reports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938FD-482F-498D-BFEE-764FA9D41DB4}"/>
              </a:ext>
            </a:extLst>
          </p:cNvPr>
          <p:cNvSpPr txBox="1"/>
          <p:nvPr/>
        </p:nvSpPr>
        <p:spPr>
          <a:xfrm>
            <a:off x="593127" y="3269601"/>
            <a:ext cx="1093166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Profile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154649-4CE8-4AFA-8DFE-BDA425515793}"/>
              </a:ext>
            </a:extLst>
          </p:cNvPr>
          <p:cNvSpPr txBox="1"/>
          <p:nvPr/>
        </p:nvSpPr>
        <p:spPr>
          <a:xfrm>
            <a:off x="593127" y="3596284"/>
            <a:ext cx="1093166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 Events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FE9CD6-CB59-40B5-8456-D9A48B42E23F}"/>
              </a:ext>
            </a:extLst>
          </p:cNvPr>
          <p:cNvSpPr txBox="1"/>
          <p:nvPr/>
        </p:nvSpPr>
        <p:spPr>
          <a:xfrm>
            <a:off x="593127" y="3922967"/>
            <a:ext cx="1093166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972705-341B-40CC-8192-BD717C0A83CD}"/>
              </a:ext>
            </a:extLst>
          </p:cNvPr>
          <p:cNvSpPr/>
          <p:nvPr/>
        </p:nvSpPr>
        <p:spPr>
          <a:xfrm>
            <a:off x="1838325" y="2684942"/>
            <a:ext cx="6903720" cy="347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89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2846A4-9D6E-4677-BA1E-F1366C5B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Library</a:t>
            </a:r>
          </a:p>
        </p:txBody>
      </p:sp>
    </p:spTree>
    <p:extLst>
      <p:ext uri="{BB962C8B-B14F-4D97-AF65-F5344CB8AC3E}">
        <p14:creationId xmlns:p14="http://schemas.microsoft.com/office/powerpoint/2010/main" val="1554720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Document Library (TBD)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747964" y="2684942"/>
            <a:ext cx="7991856" cy="347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53247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Library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139067" y="1812032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1863163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70962" y="2047517"/>
              <a:ext cx="32004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5" y="2298923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Library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377117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478A2D1-95E8-495C-A3E7-DDA9BAAC69F5}"/>
              </a:ext>
            </a:extLst>
          </p:cNvPr>
          <p:cNvSpPr/>
          <p:nvPr/>
        </p:nvSpPr>
        <p:spPr>
          <a:xfrm>
            <a:off x="1455478" y="4998054"/>
            <a:ext cx="6450459" cy="279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66" name="Freeform 105">
            <a:extLst>
              <a:ext uri="{FF2B5EF4-FFF2-40B4-BE49-F238E27FC236}">
                <a16:creationId xmlns:a16="http://schemas.microsoft.com/office/drawing/2014/main" id="{3004266B-7BB8-41EA-B6E5-1C66781AE7A8}"/>
              </a:ext>
            </a:extLst>
          </p:cNvPr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996183" y="5060103"/>
            <a:ext cx="103202" cy="156145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List">
            <a:extLst>
              <a:ext uri="{FF2B5EF4-FFF2-40B4-BE49-F238E27FC236}">
                <a16:creationId xmlns:a16="http://schemas.microsoft.com/office/drawing/2014/main" id="{357A6739-9DC7-43D4-8BC2-0400F24D46DC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1455479" y="5276641"/>
            <a:ext cx="6450458" cy="797593"/>
            <a:chOff x="6281739" y="4935719"/>
            <a:chExt cx="1471745" cy="1737152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A2A8009-86E2-49A0-A6A2-33D51E007EE5}"/>
                </a:ext>
              </a:extLst>
            </p:cNvPr>
            <p:cNvSpPr/>
            <p:nvPr/>
          </p:nvSpPr>
          <p:spPr bwMode="auto">
            <a:xfrm>
              <a:off x="6281739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Letter of Amendment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0" name="Scrollbar">
              <a:extLst>
                <a:ext uri="{FF2B5EF4-FFF2-40B4-BE49-F238E27FC236}">
                  <a16:creationId xmlns:a16="http://schemas.microsoft.com/office/drawing/2014/main" id="{60A54270-68EA-41E4-A10F-E54450FB8412}"/>
                </a:ext>
              </a:extLst>
            </p:cNvPr>
            <p:cNvSpPr/>
            <p:nvPr/>
          </p:nvSpPr>
          <p:spPr bwMode="auto">
            <a:xfrm>
              <a:off x="7661183" y="5044176"/>
              <a:ext cx="36104" cy="1055265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B69402B-1B38-4BC9-BAA8-323A5880A469}"/>
              </a:ext>
            </a:extLst>
          </p:cNvPr>
          <p:cNvSpPr/>
          <p:nvPr/>
        </p:nvSpPr>
        <p:spPr>
          <a:xfrm>
            <a:off x="1455478" y="2753812"/>
            <a:ext cx="6450459" cy="279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Summary Documents</a:t>
            </a:r>
          </a:p>
        </p:txBody>
      </p:sp>
      <p:sp>
        <p:nvSpPr>
          <p:cNvPr id="87" name="Freeform 105">
            <a:extLst>
              <a:ext uri="{FF2B5EF4-FFF2-40B4-BE49-F238E27FC236}">
                <a16:creationId xmlns:a16="http://schemas.microsoft.com/office/drawing/2014/main" id="{DE437563-872B-4B84-8620-849C0D7E20CD}"/>
              </a:ext>
            </a:extLst>
          </p:cNvPr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3787660" y="2815861"/>
            <a:ext cx="103202" cy="156145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8" name="List">
            <a:extLst>
              <a:ext uri="{FF2B5EF4-FFF2-40B4-BE49-F238E27FC236}">
                <a16:creationId xmlns:a16="http://schemas.microsoft.com/office/drawing/2014/main" id="{2CCCF9F2-A40F-47B9-9CAB-DBE6AE286176}"/>
              </a:ext>
            </a:extLst>
          </p:cNvPr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455479" y="3032399"/>
            <a:ext cx="6450458" cy="797593"/>
            <a:chOff x="6281739" y="4935719"/>
            <a:chExt cx="1471745" cy="1737152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011C8B64-C45A-4EB1-BA7C-1819B2CC7A8C}"/>
                </a:ext>
              </a:extLst>
            </p:cNvPr>
            <p:cNvSpPr/>
            <p:nvPr/>
          </p:nvSpPr>
          <p:spPr bwMode="auto">
            <a:xfrm>
              <a:off x="6281739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Team Update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Officer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90" name="Scrollbar">
              <a:extLst>
                <a:ext uri="{FF2B5EF4-FFF2-40B4-BE49-F238E27FC236}">
                  <a16:creationId xmlns:a16="http://schemas.microsoft.com/office/drawing/2014/main" id="{117260D7-8139-4C01-9D7E-0B7ABC3AFE53}"/>
                </a:ext>
              </a:extLst>
            </p:cNvPr>
            <p:cNvSpPr/>
            <p:nvPr/>
          </p:nvSpPr>
          <p:spPr bwMode="auto">
            <a:xfrm>
              <a:off x="7661183" y="5044176"/>
              <a:ext cx="36104" cy="1055265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F5F6003-A05A-48AB-B957-CAD6ED2AA2C4}"/>
              </a:ext>
            </a:extLst>
          </p:cNvPr>
          <p:cNvSpPr/>
          <p:nvPr/>
        </p:nvSpPr>
        <p:spPr>
          <a:xfrm>
            <a:off x="1449256" y="3876592"/>
            <a:ext cx="6450459" cy="279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Informed Consent</a:t>
            </a:r>
          </a:p>
        </p:txBody>
      </p:sp>
      <p:grpSp>
        <p:nvGrpSpPr>
          <p:cNvPr id="92" name="List">
            <a:extLst>
              <a:ext uri="{FF2B5EF4-FFF2-40B4-BE49-F238E27FC236}">
                <a16:creationId xmlns:a16="http://schemas.microsoft.com/office/drawing/2014/main" id="{57A7B35F-4398-4484-80B7-F87CFEACB8FF}"/>
              </a:ext>
            </a:extLst>
          </p:cNvPr>
          <p:cNvGrpSpPr/>
          <p:nvPr>
            <p:custDataLst>
              <p:custData r:id="rId9"/>
              <p:custData r:id="rId10"/>
            </p:custDataLst>
          </p:nvPr>
        </p:nvGrpSpPr>
        <p:grpSpPr>
          <a:xfrm>
            <a:off x="1449257" y="4155179"/>
            <a:ext cx="6450458" cy="797593"/>
            <a:chOff x="6281739" y="4935719"/>
            <a:chExt cx="1471745" cy="1737152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29654E4D-DFF5-4D18-BE32-87AE970018B5}"/>
                </a:ext>
              </a:extLst>
            </p:cNvPr>
            <p:cNvSpPr/>
            <p:nvPr/>
          </p:nvSpPr>
          <p:spPr bwMode="auto">
            <a:xfrm>
              <a:off x="6281739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u="sng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Team Update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94" name="Scrollbar">
              <a:extLst>
                <a:ext uri="{FF2B5EF4-FFF2-40B4-BE49-F238E27FC236}">
                  <a16:creationId xmlns:a16="http://schemas.microsoft.com/office/drawing/2014/main" id="{32234B8E-F492-48F0-9A13-30BFBA93F588}"/>
                </a:ext>
              </a:extLst>
            </p:cNvPr>
            <p:cNvSpPr/>
            <p:nvPr/>
          </p:nvSpPr>
          <p:spPr bwMode="auto">
            <a:xfrm>
              <a:off x="7661183" y="5044176"/>
              <a:ext cx="36104" cy="1055265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5" name="Freeform 105">
            <a:extLst>
              <a:ext uri="{FF2B5EF4-FFF2-40B4-BE49-F238E27FC236}">
                <a16:creationId xmlns:a16="http://schemas.microsoft.com/office/drawing/2014/main" id="{5AF21E0F-E0D7-48CF-AEB5-A79D882B8F9D}"/>
              </a:ext>
            </a:extLst>
          </p:cNvPr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960348" y="3947977"/>
            <a:ext cx="103202" cy="156145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0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7772400" cy="685800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6600" b="1" dirty="0">
                <a:solidFill>
                  <a:srgbClr val="002060"/>
                </a:solidFill>
              </a:rPr>
              <a:t>THANK YOU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667000"/>
            <a:ext cx="678180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37373"/>
                </a:solidFill>
                <a:latin typeface="+mn-lt"/>
              </a:rPr>
              <a:t>CTIS, Inc.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737373"/>
                </a:solidFill>
                <a:latin typeface="+mn-lt"/>
              </a:rPr>
              <a:t>One Research Ct., Suite 200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737373"/>
                </a:solidFill>
                <a:latin typeface="+mn-lt"/>
              </a:rPr>
              <a:t>Rockville, MD 20850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737373"/>
                </a:solidFill>
                <a:latin typeface="+mn-lt"/>
              </a:rPr>
              <a:t> 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737373"/>
                </a:solidFill>
                <a:latin typeface="+mn-lt"/>
              </a:rPr>
              <a:t>Tel: 301-948-3033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u="sng" dirty="0">
                <a:solidFill>
                  <a:srgbClr val="002060"/>
                </a:solidFill>
                <a:latin typeface="+mn-lt"/>
                <a:hlinkClick r:id="rId2"/>
              </a:rPr>
              <a:t>www.ctisinc.com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6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eCRFs (List Patients to select one)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23D65-6B6C-4595-8F36-8F8620BAE0D6}"/>
              </a:ext>
            </a:extLst>
          </p:cNvPr>
          <p:cNvGrpSpPr/>
          <p:nvPr/>
        </p:nvGrpSpPr>
        <p:grpSpPr>
          <a:xfrm>
            <a:off x="250342" y="1068404"/>
            <a:ext cx="8686800" cy="5236143"/>
            <a:chOff x="250342" y="1068404"/>
            <a:chExt cx="8686800" cy="5236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AFD4-0F8C-40CD-978E-E7A26AD157A3}"/>
                </a:ext>
              </a:extLst>
            </p:cNvPr>
            <p:cNvSpPr/>
            <p:nvPr/>
          </p:nvSpPr>
          <p:spPr>
            <a:xfrm>
              <a:off x="250342" y="1068404"/>
              <a:ext cx="8686800" cy="5236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96B99-B378-417E-A9F7-F4A17F30F6B8}"/>
                </a:ext>
              </a:extLst>
            </p:cNvPr>
            <p:cNvSpPr/>
            <p:nvPr/>
          </p:nvSpPr>
          <p:spPr>
            <a:xfrm>
              <a:off x="265838" y="1088500"/>
              <a:ext cx="8650224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F6299-B799-42BB-97B4-E761E67C0704}"/>
              </a:ext>
            </a:extLst>
          </p:cNvPr>
          <p:cNvSpPr/>
          <p:nvPr/>
        </p:nvSpPr>
        <p:spPr>
          <a:xfrm>
            <a:off x="690813" y="2596042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B5277B-920B-4DE4-865A-65A7E09B2191}"/>
              </a:ext>
            </a:extLst>
          </p:cNvPr>
          <p:cNvSpPr/>
          <p:nvPr/>
        </p:nvSpPr>
        <p:spPr>
          <a:xfrm>
            <a:off x="7068113" y="2641415"/>
            <a:ext cx="1438219" cy="210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last edited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8FD6AAC-F728-479E-BB33-ECA5D3664698}"/>
              </a:ext>
            </a:extLst>
          </p:cNvPr>
          <p:cNvSpPr>
            <a:spLocks noChangeAspect="1"/>
          </p:cNvSpPr>
          <p:nvPr/>
        </p:nvSpPr>
        <p:spPr>
          <a:xfrm rot="10800000">
            <a:off x="8393483" y="2743867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5EE2F-490F-4B09-B805-D980FFBBC66D}"/>
              </a:ext>
            </a:extLst>
          </p:cNvPr>
          <p:cNvGrpSpPr/>
          <p:nvPr/>
        </p:nvGrpSpPr>
        <p:grpSpPr>
          <a:xfrm>
            <a:off x="4504993" y="2677991"/>
            <a:ext cx="303153" cy="137160"/>
            <a:chOff x="4076368" y="2848425"/>
            <a:chExt cx="303153" cy="137160"/>
          </a:xfrm>
        </p:grpSpPr>
        <p:pic>
          <p:nvPicPr>
            <p:cNvPr id="4104" name="Picture 8" descr="Image result for listview icon">
              <a:extLst>
                <a:ext uri="{FF2B5EF4-FFF2-40B4-BE49-F238E27FC236}">
                  <a16:creationId xmlns:a16="http://schemas.microsoft.com/office/drawing/2014/main" id="{2C9F4CF6-DE28-43C3-96EC-BA428C27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361" y="2848425"/>
              <a:ext cx="13716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grid icon">
              <a:extLst>
                <a:ext uri="{FF2B5EF4-FFF2-40B4-BE49-F238E27FC236}">
                  <a16:creationId xmlns:a16="http://schemas.microsoft.com/office/drawing/2014/main" id="{1F07DD51-E88E-464E-ACF7-08882C5B2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68" y="2848425"/>
              <a:ext cx="1371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25338-FD83-4BFB-A36B-37A52C54D9DF}"/>
              </a:ext>
            </a:extLst>
          </p:cNvPr>
          <p:cNvGrpSpPr/>
          <p:nvPr/>
        </p:nvGrpSpPr>
        <p:grpSpPr>
          <a:xfrm>
            <a:off x="762000" y="2641415"/>
            <a:ext cx="1605034" cy="210312"/>
            <a:chOff x="5706266" y="5471805"/>
            <a:chExt cx="1605034" cy="210312"/>
          </a:xfrm>
        </p:grpSpPr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6BBE990C-39FD-427E-A039-466F09E43578}"/>
                </a:ext>
              </a:extLst>
            </p:cNvPr>
            <p:cNvSpPr/>
            <p:nvPr/>
          </p:nvSpPr>
          <p:spPr>
            <a:xfrm>
              <a:off x="5706266" y="5471805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Patients</a:t>
              </a:r>
            </a:p>
          </p:txBody>
        </p:sp>
        <p:pic>
          <p:nvPicPr>
            <p:cNvPr id="411" name="Picture 2" descr="Image result for search icon">
              <a:extLst>
                <a:ext uri="{FF2B5EF4-FFF2-40B4-BE49-F238E27FC236}">
                  <a16:creationId xmlns:a16="http://schemas.microsoft.com/office/drawing/2014/main" id="{F48D03A2-61F3-4EDE-B199-0291339DA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849" y="5513016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FC71C7-E7DF-4F24-9660-036E960B2FAD}"/>
              </a:ext>
            </a:extLst>
          </p:cNvPr>
          <p:cNvGrpSpPr/>
          <p:nvPr/>
        </p:nvGrpSpPr>
        <p:grpSpPr>
          <a:xfrm>
            <a:off x="273202" y="1482870"/>
            <a:ext cx="8641080" cy="4795049"/>
            <a:chOff x="273202" y="1482870"/>
            <a:chExt cx="8641080" cy="479504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B2AA4CD-3982-42A0-893D-3652F71BC5A6}"/>
                </a:ext>
              </a:extLst>
            </p:cNvPr>
            <p:cNvSpPr/>
            <p:nvPr/>
          </p:nvSpPr>
          <p:spPr>
            <a:xfrm>
              <a:off x="273202" y="1482870"/>
              <a:ext cx="864108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B541F77-6084-454E-B16D-1A9761372878}"/>
                </a:ext>
              </a:extLst>
            </p:cNvPr>
            <p:cNvSpPr txBox="1"/>
            <p:nvPr/>
          </p:nvSpPr>
          <p:spPr>
            <a:xfrm>
              <a:off x="322977" y="1534916"/>
              <a:ext cx="533913" cy="18466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  <a:cs typeface="Aldhabi" panose="01000000000000000000" pitchFamily="2" charset="-78"/>
                </a:rPr>
                <a:t>Logo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02929A8-EA6C-425A-A736-E06DAAD8633E}"/>
                </a:ext>
              </a:extLst>
            </p:cNvPr>
            <p:cNvSpPr txBox="1"/>
            <p:nvPr/>
          </p:nvSpPr>
          <p:spPr>
            <a:xfrm>
              <a:off x="3401473" y="1520986"/>
              <a:ext cx="10227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</a:p>
          </p:txBody>
        </p:sp>
        <p:pic>
          <p:nvPicPr>
            <p:cNvPr id="261" name="Picture 12" descr="Image result for bell icon">
              <a:extLst>
                <a:ext uri="{FF2B5EF4-FFF2-40B4-BE49-F238E27FC236}">
                  <a16:creationId xmlns:a16="http://schemas.microsoft.com/office/drawing/2014/main" id="{82C52F5C-EAA6-4B94-BCCE-2EC697BD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505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14" descr="Image result for settings  icon">
              <a:extLst>
                <a:ext uri="{FF2B5EF4-FFF2-40B4-BE49-F238E27FC236}">
                  <a16:creationId xmlns:a16="http://schemas.microsoft.com/office/drawing/2014/main" id="{F1A3B740-4DD5-4E76-84D3-CCD8165C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540" y="153580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7DA15E-C89A-4D28-A98F-007EC439E2D1}"/>
                </a:ext>
              </a:extLst>
            </p:cNvPr>
            <p:cNvSpPr txBox="1"/>
            <p:nvPr/>
          </p:nvSpPr>
          <p:spPr>
            <a:xfrm>
              <a:off x="7851463" y="1505969"/>
              <a:ext cx="822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Anita Mehta</a:t>
              </a: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9254459-227B-464C-9FA7-8E9EEC1F17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79283" y="162107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B247B74-E36E-44C7-80BD-E25FE123F010}"/>
                </a:ext>
              </a:extLst>
            </p:cNvPr>
            <p:cNvSpPr/>
            <p:nvPr/>
          </p:nvSpPr>
          <p:spPr>
            <a:xfrm>
              <a:off x="591809" y="1779072"/>
              <a:ext cx="8321040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120712B-4B54-4AD7-8772-A5D252B817EC}"/>
                </a:ext>
              </a:extLst>
            </p:cNvPr>
            <p:cNvSpPr txBox="1"/>
            <p:nvPr/>
          </p:nvSpPr>
          <p:spPr>
            <a:xfrm>
              <a:off x="602194" y="18120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eCRFs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E2D625E-5406-43E3-AAAF-8907AAFCDFE2}"/>
                </a:ext>
              </a:extLst>
            </p:cNvPr>
            <p:cNvSpPr txBox="1"/>
            <p:nvPr/>
          </p:nvSpPr>
          <p:spPr>
            <a:xfrm>
              <a:off x="1282042" y="1812032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4DC7B3D-3896-4DF0-98E3-DC45EF80F769}"/>
                </a:ext>
              </a:extLst>
            </p:cNvPr>
            <p:cNvSpPr txBox="1"/>
            <p:nvPr/>
          </p:nvSpPr>
          <p:spPr>
            <a:xfrm>
              <a:off x="2177488" y="1812032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Resolution</a:t>
              </a: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F9D1AC7-7C47-43C0-B1FE-8FDB63AD2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1437" y="2047517"/>
              <a:ext cx="4572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88A96B6-5AB7-4D86-87CD-7B7DD18E0B30}"/>
                </a:ext>
              </a:extLst>
            </p:cNvPr>
            <p:cNvSpPr/>
            <p:nvPr/>
          </p:nvSpPr>
          <p:spPr>
            <a:xfrm>
              <a:off x="591809" y="2292345"/>
              <a:ext cx="83210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463FAEF-6756-4C1C-8879-BEB331E51E03}"/>
                </a:ext>
              </a:extLst>
            </p:cNvPr>
            <p:cNvSpPr txBox="1"/>
            <p:nvPr/>
          </p:nvSpPr>
          <p:spPr>
            <a:xfrm>
              <a:off x="607785" y="2298923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Patient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Picture 4" descr="Image result for save icon">
              <a:extLst>
                <a:ext uri="{FF2B5EF4-FFF2-40B4-BE49-F238E27FC236}">
                  <a16:creationId xmlns:a16="http://schemas.microsoft.com/office/drawing/2014/main" id="{D64262DB-9A72-42B3-921B-ED971558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945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63" name="Picture 12" descr="Image result for previous icon">
              <a:extLst>
                <a:ext uri="{FF2B5EF4-FFF2-40B4-BE49-F238E27FC236}">
                  <a16:creationId xmlns:a16="http://schemas.microsoft.com/office/drawing/2014/main" id="{CEECF003-463B-4979-821F-8ED91AC53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207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12" descr="Image result for previous icon">
              <a:extLst>
                <a:ext uri="{FF2B5EF4-FFF2-40B4-BE49-F238E27FC236}">
                  <a16:creationId xmlns:a16="http://schemas.microsoft.com/office/drawing/2014/main" id="{C7D8ED75-6056-400B-9255-5CDF1473E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97815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10" descr="Image result for undo icon">
              <a:extLst>
                <a:ext uri="{FF2B5EF4-FFF2-40B4-BE49-F238E27FC236}">
                  <a16:creationId xmlns:a16="http://schemas.microsoft.com/office/drawing/2014/main" id="{A6C0A59A-D6A8-4694-B98B-1BC8B276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510" y="233806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16" descr="Image result for submit icon">
              <a:extLst>
                <a:ext uri="{FF2B5EF4-FFF2-40B4-BE49-F238E27FC236}">
                  <a16:creationId xmlns:a16="http://schemas.microsoft.com/office/drawing/2014/main" id="{69AB5F3F-8C12-4D28-B3DA-704A883A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380" y="2338065"/>
              <a:ext cx="137160" cy="1371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B726FF87-A413-49EE-8F39-99A6BA2C3947}"/>
                </a:ext>
              </a:extLst>
            </p:cNvPr>
            <p:cNvSpPr/>
            <p:nvPr/>
          </p:nvSpPr>
          <p:spPr>
            <a:xfrm>
              <a:off x="5657085" y="1523933"/>
              <a:ext cx="1605034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App</a:t>
              </a:r>
            </a:p>
          </p:txBody>
        </p:sp>
        <p:pic>
          <p:nvPicPr>
            <p:cNvPr id="396" name="Picture 2" descr="Image result for search icon">
              <a:extLst>
                <a:ext uri="{FF2B5EF4-FFF2-40B4-BE49-F238E27FC236}">
                  <a16:creationId xmlns:a16="http://schemas.microsoft.com/office/drawing/2014/main" id="{F03D458D-FEB4-452F-BA24-FB085655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668" y="1565144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F93DA9D1-287B-4370-A8C6-6F6351AC9FAC}"/>
                </a:ext>
              </a:extLst>
            </p:cNvPr>
            <p:cNvSpPr/>
            <p:nvPr/>
          </p:nvSpPr>
          <p:spPr>
            <a:xfrm>
              <a:off x="59180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4457457-5498-4EDE-8AD2-BE74F6057202}"/>
                </a:ext>
              </a:extLst>
            </p:cNvPr>
            <p:cNvSpPr/>
            <p:nvPr/>
          </p:nvSpPr>
          <p:spPr>
            <a:xfrm>
              <a:off x="4752329" y="2063895"/>
              <a:ext cx="416052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2562ECBA-2C12-4784-90F9-8381CDC3DF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88847" y="217719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158A02B-1D83-4A4D-B90D-F9505900278C}"/>
                </a:ext>
              </a:extLst>
            </p:cNvPr>
            <p:cNvSpPr txBox="1"/>
            <p:nvPr/>
          </p:nvSpPr>
          <p:spPr>
            <a:xfrm>
              <a:off x="703035" y="2116640"/>
              <a:ext cx="141064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HEPC0123 Version 1.0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0E53EFE-A1AC-4FC2-92AC-9A91AAFDE1DC}"/>
                </a:ext>
              </a:extLst>
            </p:cNvPr>
            <p:cNvSpPr txBox="1"/>
            <p:nvPr/>
          </p:nvSpPr>
          <p:spPr>
            <a:xfrm>
              <a:off x="4874985" y="2116640"/>
              <a:ext cx="23580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Regional Institute of Medical Sciences, Imphal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0FCC5E-B6C3-47A8-AB98-055D8F1A6A7B}"/>
                </a:ext>
              </a:extLst>
            </p:cNvPr>
            <p:cNvGrpSpPr/>
            <p:nvPr/>
          </p:nvGrpSpPr>
          <p:grpSpPr>
            <a:xfrm>
              <a:off x="273203" y="1779071"/>
              <a:ext cx="320040" cy="4498848"/>
              <a:chOff x="273203" y="1779071"/>
              <a:chExt cx="320040" cy="4498848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613BFBB-9F02-4B6E-9F7D-27A78A23A505}"/>
                  </a:ext>
                </a:extLst>
              </p:cNvPr>
              <p:cNvSpPr/>
              <p:nvPr/>
            </p:nvSpPr>
            <p:spPr>
              <a:xfrm>
                <a:off x="273203" y="1779071"/>
                <a:ext cx="320040" cy="4498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B0E8B6-D63F-49DE-921A-DA62520A5CA3}"/>
                  </a:ext>
                </a:extLst>
              </p:cNvPr>
              <p:cNvSpPr/>
              <p:nvPr/>
            </p:nvSpPr>
            <p:spPr>
              <a:xfrm>
                <a:off x="286451" y="2380529"/>
                <a:ext cx="292608" cy="400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8" descr="Image result for open book  icon">
                <a:extLst>
                  <a:ext uri="{FF2B5EF4-FFF2-40B4-BE49-F238E27FC236}">
                    <a16:creationId xmlns:a16="http://schemas.microsoft.com/office/drawing/2014/main" id="{14BD2BE5-1A37-4CA5-B546-AB6196973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01456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4" name="Picture 2" descr="Image result for patients icon">
                <a:extLst>
                  <a:ext uri="{FF2B5EF4-FFF2-40B4-BE49-F238E27FC236}">
                    <a16:creationId xmlns:a16="http://schemas.microsoft.com/office/drawing/2014/main" id="{E7D35F33-426E-4D0E-BF87-3DCED39E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479098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6" name="Picture 4" descr="Image result for specimen icon">
                <a:extLst>
                  <a:ext uri="{FF2B5EF4-FFF2-40B4-BE49-F238E27FC236}">
                    <a16:creationId xmlns:a16="http://schemas.microsoft.com/office/drawing/2014/main" id="{F25EF671-55EA-4EFD-8A06-169AE58E7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2943635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5" name="Picture 2" descr="Image result for analytics icon">
                <a:extLst>
                  <a:ext uri="{FF2B5EF4-FFF2-40B4-BE49-F238E27FC236}">
                    <a16:creationId xmlns:a16="http://schemas.microsoft.com/office/drawing/2014/main" id="{DF9D5F9D-6009-442D-9B36-C4AF4F8FF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408172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0" name="Picture 2" descr="Image result for folder icon">
                <a:extLst>
                  <a:ext uri="{FF2B5EF4-FFF2-40B4-BE49-F238E27FC236}">
                    <a16:creationId xmlns:a16="http://schemas.microsoft.com/office/drawing/2014/main" id="{B43D7778-2A43-41AC-A77E-5BB80B6B2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92" y="3872710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BFAB6-894B-4CB1-A398-88AD2126A79F}"/>
              </a:ext>
            </a:extLst>
          </p:cNvPr>
          <p:cNvSpPr txBox="1"/>
          <p:nvPr/>
        </p:nvSpPr>
        <p:spPr>
          <a:xfrm>
            <a:off x="3426873" y="181203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6BE27F7-F28A-4096-BACE-5721EC6A6593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42E9BAA1-F3AF-4A07-8EE8-62811E8F435B}"/>
              </a:ext>
            </a:extLst>
          </p:cNvPr>
          <p:cNvSpPr/>
          <p:nvPr/>
        </p:nvSpPr>
        <p:spPr>
          <a:xfrm>
            <a:off x="2734570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HC005-007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53" name="Picture 4" descr="Related image">
            <a:extLst>
              <a:ext uri="{FF2B5EF4-FFF2-40B4-BE49-F238E27FC236}">
                <a16:creationId xmlns:a16="http://schemas.microsoft.com/office/drawing/2014/main" id="{738B6D13-DB41-48BE-B3DA-5F1AC566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31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4431E07-D70E-455E-A2AB-411A8157E81C}"/>
              </a:ext>
            </a:extLst>
          </p:cNvPr>
          <p:cNvGrpSpPr/>
          <p:nvPr/>
        </p:nvGrpSpPr>
        <p:grpSpPr>
          <a:xfrm>
            <a:off x="2730781" y="3333064"/>
            <a:ext cx="835485" cy="349629"/>
            <a:chOff x="1646096" y="3224836"/>
            <a:chExt cx="835485" cy="349629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A01ACB-B404-438E-A48F-27436EFF05AF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33609E2E-9B2B-4F3D-A573-717E7C130F01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F766F51-9CD6-4BA6-A3EF-C5AC2D7F2A9C}"/>
              </a:ext>
            </a:extLst>
          </p:cNvPr>
          <p:cNvSpPr/>
          <p:nvPr/>
        </p:nvSpPr>
        <p:spPr>
          <a:xfrm>
            <a:off x="4412182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F55EB93-CC30-4D7A-A87F-D20A157A24D3}"/>
              </a:ext>
            </a:extLst>
          </p:cNvPr>
          <p:cNvSpPr txBox="1"/>
          <p:nvPr/>
        </p:nvSpPr>
        <p:spPr>
          <a:xfrm>
            <a:off x="2752305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F1F4D7B3-3567-4B49-9A52-238E809DB2DC}"/>
              </a:ext>
            </a:extLst>
          </p:cNvPr>
          <p:cNvGrpSpPr/>
          <p:nvPr/>
        </p:nvGrpSpPr>
        <p:grpSpPr>
          <a:xfrm>
            <a:off x="3556144" y="3323184"/>
            <a:ext cx="835585" cy="349629"/>
            <a:chOff x="1645996" y="3224836"/>
            <a:chExt cx="835585" cy="349629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EE16616-24C1-4C17-8870-A0A7C1E26C33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E59E096-0DE1-4FDC-B91A-A65D768F4AE8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4098" name="Picture 2" descr="Image result for user icon">
            <a:extLst>
              <a:ext uri="{FF2B5EF4-FFF2-40B4-BE49-F238E27FC236}">
                <a16:creationId xmlns:a16="http://schemas.microsoft.com/office/drawing/2014/main" id="{DA3667E1-47D3-4530-8B87-75EB754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22" y="31953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d new icon">
            <a:extLst>
              <a:ext uri="{FF2B5EF4-FFF2-40B4-BE49-F238E27FC236}">
                <a16:creationId xmlns:a16="http://schemas.microsoft.com/office/drawing/2014/main" id="{205F4A4F-3CF0-49AD-BF7E-0459B1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08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Image result for add new icon">
            <a:extLst>
              <a:ext uri="{FF2B5EF4-FFF2-40B4-BE49-F238E27FC236}">
                <a16:creationId xmlns:a16="http://schemas.microsoft.com/office/drawing/2014/main" id="{BB406D7F-6F07-4F80-830A-3BDCF6C1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3" y="33916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Rectangle 485">
            <a:extLst>
              <a:ext uri="{FF2B5EF4-FFF2-40B4-BE49-F238E27FC236}">
                <a16:creationId xmlns:a16="http://schemas.microsoft.com/office/drawing/2014/main" id="{76140F8D-46F5-4213-BD14-FF138678D50D}"/>
              </a:ext>
            </a:extLst>
          </p:cNvPr>
          <p:cNvSpPr/>
          <p:nvPr/>
        </p:nvSpPr>
        <p:spPr>
          <a:xfrm>
            <a:off x="4708617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HC005-004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D12613B-95BE-41A1-BA5A-D158F04CDAB6}"/>
              </a:ext>
            </a:extLst>
          </p:cNvPr>
          <p:cNvGrpSpPr/>
          <p:nvPr/>
        </p:nvGrpSpPr>
        <p:grpSpPr>
          <a:xfrm>
            <a:off x="4704828" y="3333064"/>
            <a:ext cx="835485" cy="349629"/>
            <a:chOff x="1646096" y="3224836"/>
            <a:chExt cx="835485" cy="349629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A4736172-13D1-469E-BB79-1442542D2DA7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85741EB-DD31-47CC-80C3-861A9E18B949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6999844-6EEB-473C-9B57-F521FD3134D1}"/>
              </a:ext>
            </a:extLst>
          </p:cNvPr>
          <p:cNvSpPr/>
          <p:nvPr/>
        </p:nvSpPr>
        <p:spPr>
          <a:xfrm>
            <a:off x="6386229" y="3069945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195B525-31D0-4A93-BA7A-A67F861B1B6E}"/>
              </a:ext>
            </a:extLst>
          </p:cNvPr>
          <p:cNvSpPr txBox="1"/>
          <p:nvPr/>
        </p:nvSpPr>
        <p:spPr>
          <a:xfrm>
            <a:off x="4726352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00FB9346-E345-4BC5-BF75-74210810C0F1}"/>
              </a:ext>
            </a:extLst>
          </p:cNvPr>
          <p:cNvGrpSpPr/>
          <p:nvPr/>
        </p:nvGrpSpPr>
        <p:grpSpPr>
          <a:xfrm>
            <a:off x="5530191" y="3323184"/>
            <a:ext cx="835585" cy="349629"/>
            <a:chOff x="1645996" y="3224836"/>
            <a:chExt cx="835585" cy="349629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EE6891BC-05D6-4297-B10F-72E1E1AED5B6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A5452B48-2F3D-4C72-B531-CEAACAB56B7E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3" name="Picture 6" descr="Related image">
            <a:extLst>
              <a:ext uri="{FF2B5EF4-FFF2-40B4-BE49-F238E27FC236}">
                <a16:creationId xmlns:a16="http://schemas.microsoft.com/office/drawing/2014/main" id="{F672A68E-25CC-4560-881F-BB99C14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8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4" descr="Image result for add new icon">
            <a:extLst>
              <a:ext uri="{FF2B5EF4-FFF2-40B4-BE49-F238E27FC236}">
                <a16:creationId xmlns:a16="http://schemas.microsoft.com/office/drawing/2014/main" id="{BEB92E1A-26FF-43C8-9C33-7DE8AEB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21" y="3699875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Rectangle 502">
            <a:extLst>
              <a:ext uri="{FF2B5EF4-FFF2-40B4-BE49-F238E27FC236}">
                <a16:creationId xmlns:a16="http://schemas.microsoft.com/office/drawing/2014/main" id="{4E2EE035-24A0-49AC-9600-DF704D1341B5}"/>
              </a:ext>
            </a:extLst>
          </p:cNvPr>
          <p:cNvSpPr/>
          <p:nvPr/>
        </p:nvSpPr>
        <p:spPr>
          <a:xfrm>
            <a:off x="6682664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0D3A7A60-1D7F-408E-8036-4BC5E7CC887F}"/>
              </a:ext>
            </a:extLst>
          </p:cNvPr>
          <p:cNvGrpSpPr/>
          <p:nvPr/>
        </p:nvGrpSpPr>
        <p:grpSpPr>
          <a:xfrm>
            <a:off x="6678875" y="3333064"/>
            <a:ext cx="835485" cy="349629"/>
            <a:chOff x="1646096" y="3224836"/>
            <a:chExt cx="835485" cy="349629"/>
          </a:xfrm>
        </p:grpSpPr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21EB810C-CC03-483A-958A-BDC15AC85EBD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3523661E-7D2F-4840-9465-312A504DD2C5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F0B595DF-B690-4E74-ADCB-3EBAA3F5B354}"/>
              </a:ext>
            </a:extLst>
          </p:cNvPr>
          <p:cNvSpPr txBox="1"/>
          <p:nvPr/>
        </p:nvSpPr>
        <p:spPr>
          <a:xfrm>
            <a:off x="6700399" y="366605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2647F4BC-F359-42E4-9CF4-6978509CE479}"/>
              </a:ext>
            </a:extLst>
          </p:cNvPr>
          <p:cNvGrpSpPr/>
          <p:nvPr/>
        </p:nvGrpSpPr>
        <p:grpSpPr>
          <a:xfrm>
            <a:off x="7504238" y="3323184"/>
            <a:ext cx="835585" cy="349629"/>
            <a:chOff x="1645996" y="3224836"/>
            <a:chExt cx="835585" cy="349629"/>
          </a:xfrm>
        </p:grpSpPr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070779E-97EE-447D-AA3A-D438DB9889DE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38314BAE-C625-418E-BD98-FE123E7AD784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pic>
        <p:nvPicPr>
          <p:cNvPr id="662" name="Picture 6" descr="Related image">
            <a:extLst>
              <a:ext uri="{FF2B5EF4-FFF2-40B4-BE49-F238E27FC236}">
                <a16:creationId xmlns:a16="http://schemas.microsoft.com/office/drawing/2014/main" id="{0C6C1D38-2C88-417E-9C56-104F7955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30296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Image result for add new icon">
            <a:extLst>
              <a:ext uri="{FF2B5EF4-FFF2-40B4-BE49-F238E27FC236}">
                <a16:creationId xmlns:a16="http://schemas.microsoft.com/office/drawing/2014/main" id="{7D31D6B0-AC21-409B-B4B6-E07DFFDC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1" y="3691700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8" name="Group 637">
            <a:extLst>
              <a:ext uri="{FF2B5EF4-FFF2-40B4-BE49-F238E27FC236}">
                <a16:creationId xmlns:a16="http://schemas.microsoft.com/office/drawing/2014/main" id="{8BEDDB7A-A576-4497-A36D-4C70B15F65AD}"/>
              </a:ext>
            </a:extLst>
          </p:cNvPr>
          <p:cNvGrpSpPr/>
          <p:nvPr/>
        </p:nvGrpSpPr>
        <p:grpSpPr>
          <a:xfrm>
            <a:off x="760178" y="5290568"/>
            <a:ext cx="1925950" cy="896419"/>
            <a:chOff x="813884" y="3058586"/>
            <a:chExt cx="1925950" cy="896419"/>
          </a:xfrm>
        </p:grpSpPr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775783C6-A4D7-4184-9EB8-8D4908EDF994}"/>
                </a:ext>
              </a:extLst>
            </p:cNvPr>
            <p:cNvSpPr/>
            <p:nvPr/>
          </p:nvSpPr>
          <p:spPr>
            <a:xfrm>
              <a:off x="817673" y="3058586"/>
              <a:ext cx="1922161" cy="875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HC005-005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40" name="Picture 4" descr="Related image">
              <a:extLst>
                <a:ext uri="{FF2B5EF4-FFF2-40B4-BE49-F238E27FC236}">
                  <a16:creationId xmlns:a16="http://schemas.microsoft.com/office/drawing/2014/main" id="{D88E3BE7-5AA8-4220-80AD-C5856A681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934" y="3118567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1C7AE85B-100D-4151-8E95-6155A3738667}"/>
                </a:ext>
              </a:extLst>
            </p:cNvPr>
            <p:cNvGrpSpPr/>
            <p:nvPr/>
          </p:nvGrpSpPr>
          <p:grpSpPr>
            <a:xfrm>
              <a:off x="813884" y="3421964"/>
              <a:ext cx="835485" cy="349629"/>
              <a:chOff x="1646096" y="3224836"/>
              <a:chExt cx="835485" cy="349629"/>
            </a:xfrm>
          </p:grpSpPr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0A3A9C92-98B6-4B1C-BAD3-1869DE110588}"/>
                  </a:ext>
                </a:extLst>
              </p:cNvPr>
              <p:cNvSpPr txBox="1"/>
              <p:nvPr/>
            </p:nvSpPr>
            <p:spPr>
              <a:xfrm>
                <a:off x="1665246" y="3224836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DOB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989AF050-DB01-47A0-9040-F0E16566402A}"/>
                  </a:ext>
                </a:extLst>
              </p:cNvPr>
              <p:cNvSpPr txBox="1"/>
              <p:nvPr/>
            </p:nvSpPr>
            <p:spPr>
              <a:xfrm>
                <a:off x="1646096" y="3328244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1982-03-04</a:t>
                </a:r>
              </a:p>
            </p:txBody>
          </p:sp>
        </p:grp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B8267D66-15E3-4CEB-BADD-B5E9E0706FA7}"/>
                </a:ext>
              </a:extLst>
            </p:cNvPr>
            <p:cNvSpPr/>
            <p:nvPr/>
          </p:nvSpPr>
          <p:spPr>
            <a:xfrm>
              <a:off x="2495285" y="3158845"/>
              <a:ext cx="180975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Garamond" panose="02020404030301010803" pitchFamily="18" charset="0"/>
                  <a:cs typeface="Arial" panose="020B0604020202020204" pitchFamily="34" charset="0"/>
                </a:rPr>
                <a:t>i</a:t>
              </a:r>
              <a:endParaRPr lang="en-US" b="1" dirty="0"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DA285527-CA94-4A5E-863B-FAE8C33FB5F0}"/>
                </a:ext>
              </a:extLst>
            </p:cNvPr>
            <p:cNvSpPr txBox="1"/>
            <p:nvPr/>
          </p:nvSpPr>
          <p:spPr>
            <a:xfrm>
              <a:off x="835408" y="3754950"/>
              <a:ext cx="4812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3115237D-A753-428A-9FAF-9CDE8623C46C}"/>
                </a:ext>
              </a:extLst>
            </p:cNvPr>
            <p:cNvGrpSpPr/>
            <p:nvPr/>
          </p:nvGrpSpPr>
          <p:grpSpPr>
            <a:xfrm>
              <a:off x="1639247" y="3412084"/>
              <a:ext cx="835585" cy="349629"/>
              <a:chOff x="1645996" y="3224836"/>
              <a:chExt cx="835585" cy="349629"/>
            </a:xfrm>
          </p:grpSpPr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4BB2A3EE-E24B-4C06-B39C-069FABC09EF7}"/>
                  </a:ext>
                </a:extLst>
              </p:cNvPr>
              <p:cNvSpPr txBox="1"/>
              <p:nvPr/>
            </p:nvSpPr>
            <p:spPr>
              <a:xfrm>
                <a:off x="1645996" y="3224836"/>
                <a:ext cx="80502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ENROLLMENT</a:t>
                </a: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4446BC72-238D-4927-978E-BC5DE2D82866}"/>
                  </a:ext>
                </a:extLst>
              </p:cNvPr>
              <p:cNvSpPr txBox="1"/>
              <p:nvPr/>
            </p:nvSpPr>
            <p:spPr>
              <a:xfrm>
                <a:off x="1646096" y="3328244"/>
                <a:ext cx="8354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2017-11-10</a:t>
                </a:r>
              </a:p>
            </p:txBody>
          </p:sp>
        </p:grpSp>
      </p:grpSp>
      <p:pic>
        <p:nvPicPr>
          <p:cNvPr id="195" name="Picture 4" descr="Image result for add new icon">
            <a:extLst>
              <a:ext uri="{FF2B5EF4-FFF2-40B4-BE49-F238E27FC236}">
                <a16:creationId xmlns:a16="http://schemas.microsoft.com/office/drawing/2014/main" id="{29926D1A-0E15-4EB6-9099-DF1BC3A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05" y="6012326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0" name="Rectangle 519">
            <a:extLst>
              <a:ext uri="{FF2B5EF4-FFF2-40B4-BE49-F238E27FC236}">
                <a16:creationId xmlns:a16="http://schemas.microsoft.com/office/drawing/2014/main" id="{004FA6E2-CD26-435B-B7E8-88DF6A121488}"/>
              </a:ext>
            </a:extLst>
          </p:cNvPr>
          <p:cNvSpPr/>
          <p:nvPr/>
        </p:nvSpPr>
        <p:spPr>
          <a:xfrm>
            <a:off x="760178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652146F-3D5F-4236-813D-6DA655760A0C}"/>
              </a:ext>
            </a:extLst>
          </p:cNvPr>
          <p:cNvGrpSpPr/>
          <p:nvPr/>
        </p:nvGrpSpPr>
        <p:grpSpPr>
          <a:xfrm>
            <a:off x="756389" y="4493607"/>
            <a:ext cx="835485" cy="349629"/>
            <a:chOff x="1646096" y="3224836"/>
            <a:chExt cx="835485" cy="349629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5F434A97-8D43-403F-A81D-C7E26560FE7B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8D8C2D36-BFC4-46E1-99DB-0D00D65AEA5A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28" name="TextBox 527">
            <a:extLst>
              <a:ext uri="{FF2B5EF4-FFF2-40B4-BE49-F238E27FC236}">
                <a16:creationId xmlns:a16="http://schemas.microsoft.com/office/drawing/2014/main" id="{7C7DEFC4-2952-42D0-A408-E033D6DF41FC}"/>
              </a:ext>
            </a:extLst>
          </p:cNvPr>
          <p:cNvSpPr txBox="1"/>
          <p:nvPr/>
        </p:nvSpPr>
        <p:spPr>
          <a:xfrm>
            <a:off x="777913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26043A1D-3489-4F44-A54C-6741984B9F0A}"/>
              </a:ext>
            </a:extLst>
          </p:cNvPr>
          <p:cNvGrpSpPr/>
          <p:nvPr/>
        </p:nvGrpSpPr>
        <p:grpSpPr>
          <a:xfrm>
            <a:off x="1581752" y="4483727"/>
            <a:ext cx="835585" cy="349629"/>
            <a:chOff x="1645996" y="3224836"/>
            <a:chExt cx="835585" cy="349629"/>
          </a:xfrm>
        </p:grpSpPr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3623B9DF-46BC-4026-8137-81F1046EDAB5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10F4A7A-90D1-4CE8-8EB3-EB5207C788C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2017-11-10</a:t>
              </a:r>
            </a:p>
          </p:txBody>
        </p:sp>
      </p:grp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AE2E20C-C5E4-4916-B881-8AE1D2BA3055}"/>
              </a:ext>
            </a:extLst>
          </p:cNvPr>
          <p:cNvSpPr/>
          <p:nvPr/>
        </p:nvSpPr>
        <p:spPr>
          <a:xfrm>
            <a:off x="2734225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38" name="Picture 4" descr="Related image">
            <a:extLst>
              <a:ext uri="{FF2B5EF4-FFF2-40B4-BE49-F238E27FC236}">
                <a16:creationId xmlns:a16="http://schemas.microsoft.com/office/drawing/2014/main" id="{7D2D100D-C556-46A5-A3ED-DF1B08C2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86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9" name="Group 538">
            <a:extLst>
              <a:ext uri="{FF2B5EF4-FFF2-40B4-BE49-F238E27FC236}">
                <a16:creationId xmlns:a16="http://schemas.microsoft.com/office/drawing/2014/main" id="{D4870FD0-C236-4090-AEB1-63ED26237A4A}"/>
              </a:ext>
            </a:extLst>
          </p:cNvPr>
          <p:cNvGrpSpPr/>
          <p:nvPr/>
        </p:nvGrpSpPr>
        <p:grpSpPr>
          <a:xfrm>
            <a:off x="2730436" y="4493607"/>
            <a:ext cx="835485" cy="349629"/>
            <a:chOff x="1646096" y="3224836"/>
            <a:chExt cx="835485" cy="349629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A0AAA64-87A7-4A4C-B48E-15818EF2DA23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414E177-C11A-415B-87A1-AC34ACC7E88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610F7DE-02F7-43BC-A318-D1C9831AF70A}"/>
              </a:ext>
            </a:extLst>
          </p:cNvPr>
          <p:cNvSpPr/>
          <p:nvPr/>
        </p:nvSpPr>
        <p:spPr>
          <a:xfrm>
            <a:off x="4411837" y="4230488"/>
            <a:ext cx="180975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9EF7141A-A727-4DE2-8FDA-29221FFBB4DE}"/>
              </a:ext>
            </a:extLst>
          </p:cNvPr>
          <p:cNvSpPr txBox="1"/>
          <p:nvPr/>
        </p:nvSpPr>
        <p:spPr>
          <a:xfrm>
            <a:off x="2751960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7981BEC-64FF-4797-9382-3F9C91886DA9}"/>
              </a:ext>
            </a:extLst>
          </p:cNvPr>
          <p:cNvGrpSpPr/>
          <p:nvPr/>
        </p:nvGrpSpPr>
        <p:grpSpPr>
          <a:xfrm>
            <a:off x="3555799" y="4483727"/>
            <a:ext cx="835585" cy="349629"/>
            <a:chOff x="1645996" y="3224836"/>
            <a:chExt cx="835585" cy="349629"/>
          </a:xfrm>
        </p:grpSpPr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09BA101-87AB-448C-B4F7-475977784E88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A81556D-7919-4C1A-B155-8E3538C7F996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pic>
        <p:nvPicPr>
          <p:cNvPr id="664" name="Picture 6" descr="Related image">
            <a:extLst>
              <a:ext uri="{FF2B5EF4-FFF2-40B4-BE49-F238E27FC236}">
                <a16:creationId xmlns:a16="http://schemas.microsoft.com/office/drawing/2014/main" id="{72345985-1276-4F5C-A46B-C882002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39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Image result for add new icon">
            <a:extLst>
              <a:ext uri="{FF2B5EF4-FFF2-40B4-BE49-F238E27FC236}">
                <a16:creationId xmlns:a16="http://schemas.microsoft.com/office/drawing/2014/main" id="{A1B43CC1-5E67-4442-B437-27BA5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50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Image result for add new icon">
            <a:extLst>
              <a:ext uri="{FF2B5EF4-FFF2-40B4-BE49-F238E27FC236}">
                <a16:creationId xmlns:a16="http://schemas.microsoft.com/office/drawing/2014/main" id="{85B9960E-D8F3-4878-B0AF-2DE36A8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4" name="Rectangle 553">
            <a:extLst>
              <a:ext uri="{FF2B5EF4-FFF2-40B4-BE49-F238E27FC236}">
                <a16:creationId xmlns:a16="http://schemas.microsoft.com/office/drawing/2014/main" id="{0D44F52D-B20C-426B-8154-18DB79BACAD9}"/>
              </a:ext>
            </a:extLst>
          </p:cNvPr>
          <p:cNvSpPr/>
          <p:nvPr/>
        </p:nvSpPr>
        <p:spPr>
          <a:xfrm>
            <a:off x="4708272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2D61BF6F-D27C-4ECD-BA71-21B843897442}"/>
              </a:ext>
            </a:extLst>
          </p:cNvPr>
          <p:cNvGrpSpPr/>
          <p:nvPr/>
        </p:nvGrpSpPr>
        <p:grpSpPr>
          <a:xfrm>
            <a:off x="4704483" y="4493607"/>
            <a:ext cx="835485" cy="349629"/>
            <a:chOff x="1646096" y="3224836"/>
            <a:chExt cx="835485" cy="349629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AD93DA02-3985-42C2-95BE-7F5F5DBA364D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0BA02D45-0392-4281-B44F-A316E3D4BB92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562" name="TextBox 561">
            <a:extLst>
              <a:ext uri="{FF2B5EF4-FFF2-40B4-BE49-F238E27FC236}">
                <a16:creationId xmlns:a16="http://schemas.microsoft.com/office/drawing/2014/main" id="{B3621FE7-9F55-47E7-BF0D-249AFB248426}"/>
              </a:ext>
            </a:extLst>
          </p:cNvPr>
          <p:cNvSpPr txBox="1"/>
          <p:nvPr/>
        </p:nvSpPr>
        <p:spPr>
          <a:xfrm>
            <a:off x="4726007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6F773F46-DF7E-4AA8-9E46-BBDA425ED11E}"/>
              </a:ext>
            </a:extLst>
          </p:cNvPr>
          <p:cNvGrpSpPr/>
          <p:nvPr/>
        </p:nvGrpSpPr>
        <p:grpSpPr>
          <a:xfrm>
            <a:off x="5529846" y="4483727"/>
            <a:ext cx="835585" cy="349629"/>
            <a:chOff x="1645996" y="3224836"/>
            <a:chExt cx="835585" cy="349629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8ABDFA75-A9E8-44E3-83E6-E24EDAA244CF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B2AC5110-FB10-40DD-80C0-F8124995114D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2017-11-05</a:t>
              </a:r>
            </a:p>
          </p:txBody>
        </p:sp>
      </p:grpSp>
      <p:pic>
        <p:nvPicPr>
          <p:cNvPr id="665" name="Picture 6" descr="Related image">
            <a:extLst>
              <a:ext uri="{FF2B5EF4-FFF2-40B4-BE49-F238E27FC236}">
                <a16:creationId xmlns:a16="http://schemas.microsoft.com/office/drawing/2014/main" id="{3702EE7F-137F-4FCE-9612-A53C6523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33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add new icon">
            <a:extLst>
              <a:ext uri="{FF2B5EF4-FFF2-40B4-BE49-F238E27FC236}">
                <a16:creationId xmlns:a16="http://schemas.microsoft.com/office/drawing/2014/main" id="{BF2E7C5E-7D7E-4622-846B-937473CA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76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67D04C6-2D0E-4E3B-8295-545D58A60A8A}"/>
              </a:ext>
            </a:extLst>
          </p:cNvPr>
          <p:cNvSpPr/>
          <p:nvPr/>
        </p:nvSpPr>
        <p:spPr>
          <a:xfrm>
            <a:off x="6682664" y="4130229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HC005-002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48A002C-5ACA-472C-8D86-F30B4B734C11}"/>
              </a:ext>
            </a:extLst>
          </p:cNvPr>
          <p:cNvGrpSpPr/>
          <p:nvPr/>
        </p:nvGrpSpPr>
        <p:grpSpPr>
          <a:xfrm>
            <a:off x="6678875" y="4493607"/>
            <a:ext cx="835485" cy="349629"/>
            <a:chOff x="1646096" y="3224836"/>
            <a:chExt cx="835485" cy="34962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8C84FB0-76E3-4047-85DF-60D9A46C351E}"/>
                </a:ext>
              </a:extLst>
            </p:cNvPr>
            <p:cNvSpPr txBox="1"/>
            <p:nvPr/>
          </p:nvSpPr>
          <p:spPr>
            <a:xfrm>
              <a:off x="1665246" y="322483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89E09786-0E36-4552-AAE9-DFC5CAC61805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1982-03-04</a:t>
              </a: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87D65EED-4939-4E3E-98D3-BF1E64A12C07}"/>
              </a:ext>
            </a:extLst>
          </p:cNvPr>
          <p:cNvSpPr txBox="1"/>
          <p:nvPr/>
        </p:nvSpPr>
        <p:spPr>
          <a:xfrm>
            <a:off x="6700399" y="482659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326A56-B353-4A8C-A32E-E4605F6860FE}"/>
              </a:ext>
            </a:extLst>
          </p:cNvPr>
          <p:cNvGrpSpPr/>
          <p:nvPr/>
        </p:nvGrpSpPr>
        <p:grpSpPr>
          <a:xfrm>
            <a:off x="7504238" y="4483727"/>
            <a:ext cx="835585" cy="349629"/>
            <a:chOff x="1645996" y="3224836"/>
            <a:chExt cx="835585" cy="34962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DDF7DF-FED7-41C7-8747-A22431461CDB}"/>
                </a:ext>
              </a:extLst>
            </p:cNvPr>
            <p:cNvSpPr txBox="1"/>
            <p:nvPr/>
          </p:nvSpPr>
          <p:spPr>
            <a:xfrm>
              <a:off x="1645996" y="3224836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588EEC1-F71F-4A50-B623-D625AF756A70}"/>
                </a:ext>
              </a:extLst>
            </p:cNvPr>
            <p:cNvSpPr txBox="1"/>
            <p:nvPr/>
          </p:nvSpPr>
          <p:spPr>
            <a:xfrm>
              <a:off x="1646096" y="3328244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2017-11-01</a:t>
              </a:r>
            </a:p>
          </p:txBody>
        </p:sp>
      </p:grpSp>
      <p:pic>
        <p:nvPicPr>
          <p:cNvPr id="202" name="Picture 6" descr="Related image">
            <a:extLst>
              <a:ext uri="{FF2B5EF4-FFF2-40B4-BE49-F238E27FC236}">
                <a16:creationId xmlns:a16="http://schemas.microsoft.com/office/drawing/2014/main" id="{42688800-747B-45A5-8E88-CC3AE7E2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25" y="419021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4" descr="Image result for add new icon">
            <a:extLst>
              <a:ext uri="{FF2B5EF4-FFF2-40B4-BE49-F238E27FC236}">
                <a16:creationId xmlns:a16="http://schemas.microsoft.com/office/drawing/2014/main" id="{D6A801F2-65CE-4749-9729-E119FC3E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8" y="4852243"/>
            <a:ext cx="118872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480A66A-FEB5-424C-BB7F-D9983E245FD3}"/>
              </a:ext>
            </a:extLst>
          </p:cNvPr>
          <p:cNvGrpSpPr/>
          <p:nvPr/>
        </p:nvGrpSpPr>
        <p:grpSpPr>
          <a:xfrm>
            <a:off x="6784775" y="5005931"/>
            <a:ext cx="916941" cy="182880"/>
            <a:chOff x="2897308" y="3934288"/>
            <a:chExt cx="916941" cy="18288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230644A-C791-4F9A-849B-A11823C78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11DD0DE-1D17-407D-8100-F5308FA77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E9D1450-E242-4A39-8BA3-97A31D9EF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B57D887-582A-4AC5-A8D4-5F78D6CC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8ED82DF-1CE0-4878-8B67-C4B4A91EB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04E6A94-A5C3-485C-8124-2509B3ACEFF9}"/>
              </a:ext>
            </a:extLst>
          </p:cNvPr>
          <p:cNvGrpSpPr/>
          <p:nvPr/>
        </p:nvGrpSpPr>
        <p:grpSpPr>
          <a:xfrm>
            <a:off x="2840158" y="3845388"/>
            <a:ext cx="916941" cy="182880"/>
            <a:chOff x="2897308" y="3934288"/>
            <a:chExt cx="916941" cy="18288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DF0A9DD-CED9-4E4E-A0FC-7A8447BFC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CC9E7AB-20BD-49FA-AE22-EAC62F490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F2A0809-4242-4B71-9DAF-3D79DFC1B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AB40F91-21FD-451B-9061-78034999D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57F814A-2223-4FF1-BC50-0F313A632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0F9275A-A2BF-4E63-AFB9-72F55F8FABBC}"/>
              </a:ext>
            </a:extLst>
          </p:cNvPr>
          <p:cNvGrpSpPr/>
          <p:nvPr/>
        </p:nvGrpSpPr>
        <p:grpSpPr>
          <a:xfrm>
            <a:off x="4810728" y="3845388"/>
            <a:ext cx="916941" cy="182880"/>
            <a:chOff x="2897308" y="3934288"/>
            <a:chExt cx="916941" cy="18288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55BEC4F-16E5-498A-AF89-B4798E7C3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7A3CDFB-B1FD-4E56-BC58-79F68902E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311596A-1537-4D18-876C-B7FDC8274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5CEBED2-3381-401D-B18E-665CA5E5C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F817CB7-08C1-4F97-9A27-8A54932B4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767C576-5718-4143-BFA7-8AEB9C3BEC8C}"/>
              </a:ext>
            </a:extLst>
          </p:cNvPr>
          <p:cNvGrpSpPr/>
          <p:nvPr/>
        </p:nvGrpSpPr>
        <p:grpSpPr>
          <a:xfrm>
            <a:off x="6784775" y="3845388"/>
            <a:ext cx="916941" cy="182880"/>
            <a:chOff x="2897308" y="3934288"/>
            <a:chExt cx="916941" cy="18288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0BEC664-74CE-484E-9823-7D6C88070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187521F-6F38-4DAA-BE9E-068A609A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5333FC0-85F7-4AD8-A0A2-AAFB10210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D58970F-BBE6-4C84-B2F8-CE351DB90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FD4B2D3-861B-4B39-A558-9900E90AC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400B29B-6BAC-499F-A841-A7551B2307C9}"/>
              </a:ext>
            </a:extLst>
          </p:cNvPr>
          <p:cNvGrpSpPr/>
          <p:nvPr/>
        </p:nvGrpSpPr>
        <p:grpSpPr>
          <a:xfrm>
            <a:off x="863498" y="5005931"/>
            <a:ext cx="916941" cy="182880"/>
            <a:chOff x="2897308" y="3934288"/>
            <a:chExt cx="916941" cy="182880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D52A0DD-FA8C-41D2-B8B1-07F3AE62A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877126F-F021-4F92-9252-71F7C849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8A0DA70-201B-4C63-9385-736562418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FF5771E-4809-4C2F-A961-4CC60AFCF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8170E5D-E311-4C7E-8CA3-4D80026F3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3A0464-40A1-4F83-884D-BBA8024A1BE1}"/>
              </a:ext>
            </a:extLst>
          </p:cNvPr>
          <p:cNvGrpSpPr/>
          <p:nvPr/>
        </p:nvGrpSpPr>
        <p:grpSpPr>
          <a:xfrm>
            <a:off x="2840158" y="5005931"/>
            <a:ext cx="916941" cy="182880"/>
            <a:chOff x="2897308" y="3934288"/>
            <a:chExt cx="916941" cy="18288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22622DCA-1BB1-405C-B5B0-A4098D103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F217BC5-9858-4F29-9BC3-1850E38D6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09FF8BA-FDC5-4141-9988-04607A281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B92C23B-DE13-4CC1-B035-77066E64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FC34822-54A7-4DB8-AF29-062D93B19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9A292CA-60E7-44C2-AC88-432B3C64CF4E}"/>
              </a:ext>
            </a:extLst>
          </p:cNvPr>
          <p:cNvGrpSpPr/>
          <p:nvPr/>
        </p:nvGrpSpPr>
        <p:grpSpPr>
          <a:xfrm>
            <a:off x="4811592" y="5005931"/>
            <a:ext cx="916941" cy="182880"/>
            <a:chOff x="2897308" y="3934288"/>
            <a:chExt cx="916941" cy="182880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BE2CDF8-D7D9-4420-8808-D6E5EBDE4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577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D24A189-DE8D-4BB2-A0A4-17139B11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4841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B9F6EB8-17A2-44F7-BC19-B93BAC6C0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105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16F2621-3F3E-4480-AE3A-28170759E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369" y="39342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26DD49E-EC04-4D70-B37F-E6ED9FC5C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7308" y="3934288"/>
              <a:ext cx="182880" cy="182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S</a:t>
              </a:r>
              <a:endParaRPr lang="en-US" sz="1200" b="1" dirty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5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New Patient - Screening Visit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2439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Patient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3502983" y="2047517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0900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TBD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536660" y="2063895"/>
            <a:ext cx="23774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659316" y="2116640"/>
            <a:ext cx="11685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TBD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New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694925" y="2598317"/>
            <a:ext cx="813816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2548197-06F6-4804-8207-51C178DC95C9}"/>
              </a:ext>
            </a:extLst>
          </p:cNvPr>
          <p:cNvGrpSpPr/>
          <p:nvPr/>
        </p:nvGrpSpPr>
        <p:grpSpPr>
          <a:xfrm>
            <a:off x="751398" y="3095913"/>
            <a:ext cx="5270033" cy="429652"/>
            <a:chOff x="797316" y="2794351"/>
            <a:chExt cx="5270033" cy="42965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99370-C4A3-4DD6-BD73-565D3BCC2E59}"/>
                </a:ext>
              </a:extLst>
            </p:cNvPr>
            <p:cNvSpPr txBox="1"/>
            <p:nvPr/>
          </p:nvSpPr>
          <p:spPr>
            <a:xfrm>
              <a:off x="797316" y="2794351"/>
              <a:ext cx="3383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encounter type “Unscheduled”, Specify reason for visit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62E047-2A6B-41E8-AF73-E6E4B48C9F5E}"/>
                </a:ext>
              </a:extLst>
            </p:cNvPr>
            <p:cNvSpPr/>
            <p:nvPr/>
          </p:nvSpPr>
          <p:spPr>
            <a:xfrm>
              <a:off x="946709" y="3013691"/>
              <a:ext cx="512064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81897A-DF95-46F5-AB31-F0E111CF578F}"/>
              </a:ext>
            </a:extLst>
          </p:cNvPr>
          <p:cNvGrpSpPr/>
          <p:nvPr/>
        </p:nvGrpSpPr>
        <p:grpSpPr>
          <a:xfrm>
            <a:off x="751398" y="2645075"/>
            <a:ext cx="1978193" cy="429652"/>
            <a:chOff x="797316" y="2794351"/>
            <a:chExt cx="1978193" cy="42965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EF546E-DBB0-4C59-96A6-C9C9BCC65C02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Date *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AA5221D-8AED-48F8-809C-E68B813756D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01-Dec-2017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6F15D-B48C-4328-B6B8-56A5BC9A681D}"/>
              </a:ext>
            </a:extLst>
          </p:cNvPr>
          <p:cNvGrpSpPr/>
          <p:nvPr/>
        </p:nvGrpSpPr>
        <p:grpSpPr>
          <a:xfrm>
            <a:off x="3960183" y="2645075"/>
            <a:ext cx="1978193" cy="429652"/>
            <a:chOff x="5572560" y="2688034"/>
            <a:chExt cx="1978193" cy="42965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C38994B-75EA-49AC-8D34-61CD4B03994B}"/>
                </a:ext>
              </a:extLst>
            </p:cNvPr>
            <p:cNvSpPr txBox="1"/>
            <p:nvPr/>
          </p:nvSpPr>
          <p:spPr>
            <a:xfrm>
              <a:off x="5572560" y="2688034"/>
              <a:ext cx="19202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Type *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23883A-CAE3-49BC-9F15-CE075A8C4F72}"/>
                </a:ext>
              </a:extLst>
            </p:cNvPr>
            <p:cNvSpPr/>
            <p:nvPr/>
          </p:nvSpPr>
          <p:spPr>
            <a:xfrm>
              <a:off x="5721953" y="2907374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Screening Visit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03A5AFE2-1AC0-4DFC-B15D-3C19E4A3D5C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45208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3FC2D0F-40D8-466C-A596-848DC1F9EB1D}"/>
              </a:ext>
            </a:extLst>
          </p:cNvPr>
          <p:cNvGrpSpPr/>
          <p:nvPr/>
        </p:nvGrpSpPr>
        <p:grpSpPr>
          <a:xfrm>
            <a:off x="751398" y="5174058"/>
            <a:ext cx="1978193" cy="429652"/>
            <a:chOff x="797316" y="2794351"/>
            <a:chExt cx="1978193" cy="42965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BEC55AA-A83D-4CB9-A2A4-370FC9382847}"/>
                </a:ext>
              </a:extLst>
            </p:cNvPr>
            <p:cNvSpPr txBox="1"/>
            <p:nvPr/>
          </p:nvSpPr>
          <p:spPr>
            <a:xfrm>
              <a:off x="797316" y="2794351"/>
              <a:ext cx="146304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Consent Date</a:t>
              </a: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189F1B4A-C35F-4376-99FB-917833A1FCF0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01-Dec-2017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86E213C-BCEF-4A43-9961-19D7FEAE9B58}"/>
              </a:ext>
            </a:extLst>
          </p:cNvPr>
          <p:cNvGrpSpPr/>
          <p:nvPr/>
        </p:nvGrpSpPr>
        <p:grpSpPr>
          <a:xfrm>
            <a:off x="3960183" y="5174058"/>
            <a:ext cx="1188720" cy="429652"/>
            <a:chOff x="5572560" y="2688034"/>
            <a:chExt cx="1188720" cy="429652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1795025-17E3-497D-92D7-C780E7983E0D}"/>
                </a:ext>
              </a:extLst>
            </p:cNvPr>
            <p:cNvSpPr txBox="1"/>
            <p:nvPr/>
          </p:nvSpPr>
          <p:spPr>
            <a:xfrm>
              <a:off x="5572560" y="2688034"/>
              <a:ext cx="11887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Consent Version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FCD6F03C-5FA3-4BCE-8F6D-14BDBF4FC5B9}"/>
                </a:ext>
              </a:extLst>
            </p:cNvPr>
            <p:cNvSpPr/>
            <p:nvPr/>
          </p:nvSpPr>
          <p:spPr>
            <a:xfrm>
              <a:off x="5721953" y="2907374"/>
              <a:ext cx="4572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3A5650F0-1337-4E15-8B19-D8AA215D505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53760" y="2992000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C493965-D1F7-4DB5-A077-B27E29D4F305}"/>
              </a:ext>
            </a:extLst>
          </p:cNvPr>
          <p:cNvCxnSpPr>
            <a:cxnSpLocks/>
          </p:cNvCxnSpPr>
          <p:nvPr/>
        </p:nvCxnSpPr>
        <p:spPr>
          <a:xfrm>
            <a:off x="828394" y="5150769"/>
            <a:ext cx="64008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4B045B-07B6-4CFB-84FE-75BB1205BB6F}"/>
              </a:ext>
            </a:extLst>
          </p:cNvPr>
          <p:cNvCxnSpPr>
            <a:cxnSpLocks/>
          </p:cNvCxnSpPr>
          <p:nvPr/>
        </p:nvCxnSpPr>
        <p:spPr>
          <a:xfrm>
            <a:off x="828394" y="3607993"/>
            <a:ext cx="64008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E5C5E4A-F737-4185-B6A4-590046D223C1}"/>
              </a:ext>
            </a:extLst>
          </p:cNvPr>
          <p:cNvSpPr/>
          <p:nvPr/>
        </p:nvSpPr>
        <p:spPr>
          <a:xfrm>
            <a:off x="1077764" y="5764710"/>
            <a:ext cx="100584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Register Patient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6B9CF3-921E-4D6F-92BB-2C12AEDFDEC8}"/>
              </a:ext>
            </a:extLst>
          </p:cNvPr>
          <p:cNvGrpSpPr/>
          <p:nvPr/>
        </p:nvGrpSpPr>
        <p:grpSpPr>
          <a:xfrm>
            <a:off x="808491" y="3649201"/>
            <a:ext cx="1927393" cy="429652"/>
            <a:chOff x="848116" y="2794351"/>
            <a:chExt cx="1927393" cy="42965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ED8B5-CB31-4906-AB35-67FFAD5E5EA8}"/>
                </a:ext>
              </a:extLst>
            </p:cNvPr>
            <p:cNvSpPr txBox="1"/>
            <p:nvPr/>
          </p:nvSpPr>
          <p:spPr>
            <a:xfrm>
              <a:off x="848116" y="2794351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Name *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8DA8F32-CB70-4780-94ED-9BFE045D21E7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66DCE2-7CEC-4249-85B4-B210B0FDB46D}"/>
              </a:ext>
            </a:extLst>
          </p:cNvPr>
          <p:cNvGrpSpPr/>
          <p:nvPr/>
        </p:nvGrpSpPr>
        <p:grpSpPr>
          <a:xfrm>
            <a:off x="3272821" y="3649201"/>
            <a:ext cx="822960" cy="429652"/>
            <a:chOff x="848116" y="2794351"/>
            <a:chExt cx="822960" cy="42965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642609-A387-47BB-AD8D-5FD8E1B8B7FB}"/>
                </a:ext>
              </a:extLst>
            </p:cNvPr>
            <p:cNvSpPr txBox="1"/>
            <p:nvPr/>
          </p:nvSpPr>
          <p:spPr>
            <a:xfrm>
              <a:off x="848116" y="2794351"/>
              <a:ext cx="8229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Middle Initial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883EDDE-9C20-4B43-9D37-C30B760DD0A8}"/>
                </a:ext>
              </a:extLst>
            </p:cNvPr>
            <p:cNvSpPr/>
            <p:nvPr/>
          </p:nvSpPr>
          <p:spPr>
            <a:xfrm>
              <a:off x="946709" y="3013691"/>
              <a:ext cx="27432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49E502-FC3B-489F-9562-D331FE25975F}"/>
              </a:ext>
            </a:extLst>
          </p:cNvPr>
          <p:cNvGrpSpPr/>
          <p:nvPr/>
        </p:nvGrpSpPr>
        <p:grpSpPr>
          <a:xfrm>
            <a:off x="4540241" y="3649201"/>
            <a:ext cx="1927393" cy="429652"/>
            <a:chOff x="848116" y="2794351"/>
            <a:chExt cx="1927393" cy="42965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F1243A-889B-4645-8533-06F01D03A5E3}"/>
                </a:ext>
              </a:extLst>
            </p:cNvPr>
            <p:cNvSpPr txBox="1"/>
            <p:nvPr/>
          </p:nvSpPr>
          <p:spPr>
            <a:xfrm>
              <a:off x="848116" y="2794351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Name *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19211F1-A2C1-4114-9C64-06844506A666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99BA449-C158-41C3-905F-170008F00633}"/>
              </a:ext>
            </a:extLst>
          </p:cNvPr>
          <p:cNvGrpSpPr/>
          <p:nvPr/>
        </p:nvGrpSpPr>
        <p:grpSpPr>
          <a:xfrm>
            <a:off x="4538636" y="4091407"/>
            <a:ext cx="1195873" cy="429652"/>
            <a:chOff x="848116" y="2794351"/>
            <a:chExt cx="1195873" cy="42965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83BDFD3-BE9D-4603-9968-F2076F148546}"/>
                </a:ext>
              </a:extLst>
            </p:cNvPr>
            <p:cNvSpPr txBox="1"/>
            <p:nvPr/>
          </p:nvSpPr>
          <p:spPr>
            <a:xfrm>
              <a:off x="848116" y="2794351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DOB *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AFB9E7-8B92-4F6A-AC9F-51E71C987ACB}"/>
                </a:ext>
              </a:extLst>
            </p:cNvPr>
            <p:cNvSpPr/>
            <p:nvPr/>
          </p:nvSpPr>
          <p:spPr>
            <a:xfrm>
              <a:off x="946709" y="3013691"/>
              <a:ext cx="109728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6358C-2FD7-49BE-9B01-48D6435DC8AA}"/>
              </a:ext>
            </a:extLst>
          </p:cNvPr>
          <p:cNvGrpSpPr/>
          <p:nvPr/>
        </p:nvGrpSpPr>
        <p:grpSpPr>
          <a:xfrm>
            <a:off x="808491" y="4120282"/>
            <a:ext cx="1255848" cy="424664"/>
            <a:chOff x="808491" y="4081782"/>
            <a:chExt cx="1255848" cy="4246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9CCE4A-A76F-42E0-B69E-5392C88F5EBF}"/>
                </a:ext>
              </a:extLst>
            </p:cNvPr>
            <p:cNvSpPr txBox="1"/>
            <p:nvPr/>
          </p:nvSpPr>
          <p:spPr>
            <a:xfrm>
              <a:off x="808491" y="4081782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Gender 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B77614B-BD23-4DD0-8A26-C59CF14D7AF8}"/>
                </a:ext>
              </a:extLst>
            </p:cNvPr>
            <p:cNvSpPr txBox="1"/>
            <p:nvPr/>
          </p:nvSpPr>
          <p:spPr>
            <a:xfrm>
              <a:off x="975746" y="4286990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A1B0CC-E611-40AF-990A-51F777E3531B}"/>
                </a:ext>
              </a:extLst>
            </p:cNvPr>
            <p:cNvSpPr txBox="1"/>
            <p:nvPr/>
          </p:nvSpPr>
          <p:spPr>
            <a:xfrm>
              <a:off x="1424259" y="4286990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583A0DE-AE2E-4166-9FB7-292F8D679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620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9C16C7A-7ADE-46BC-AD76-2B14190FA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99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38A966-7370-4E1D-99AF-BADCD450F809}"/>
              </a:ext>
            </a:extLst>
          </p:cNvPr>
          <p:cNvGrpSpPr/>
          <p:nvPr/>
        </p:nvGrpSpPr>
        <p:grpSpPr>
          <a:xfrm>
            <a:off x="806886" y="4552373"/>
            <a:ext cx="1927393" cy="429652"/>
            <a:chOff x="848116" y="2794351"/>
            <a:chExt cx="1927393" cy="42965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3CA52D-B9FB-45E0-8962-9DD82CDB4F05}"/>
                </a:ext>
              </a:extLst>
            </p:cNvPr>
            <p:cNvSpPr txBox="1"/>
            <p:nvPr/>
          </p:nvSpPr>
          <p:spPr>
            <a:xfrm>
              <a:off x="848116" y="2794351"/>
              <a:ext cx="109728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MRN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B16C222-4021-411F-B1A7-B9A8AF5D88B7}"/>
                </a:ext>
              </a:extLst>
            </p:cNvPr>
            <p:cNvSpPr/>
            <p:nvPr/>
          </p:nvSpPr>
          <p:spPr>
            <a:xfrm>
              <a:off x="946709" y="3013691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23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Screening Visit - Eligibility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204703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 Questionnaire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3527713" y="2047517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5750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TEMP-009,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408470" y="2063895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531126" y="2116640"/>
            <a:ext cx="2372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Screening Visit (01-Dec-2017)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New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Eligibility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319965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296860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435673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03261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4996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26366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5FE5755-8747-49B1-AE28-EC4808082226}"/>
              </a:ext>
            </a:extLst>
          </p:cNvPr>
          <p:cNvGrpSpPr/>
          <p:nvPr/>
        </p:nvGrpSpPr>
        <p:grpSpPr>
          <a:xfrm>
            <a:off x="1881793" y="3577241"/>
            <a:ext cx="1645920" cy="424664"/>
            <a:chOff x="808491" y="4081782"/>
            <a:chExt cx="1645920" cy="42466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B3A10-7976-4B56-A4F7-3A45E234E905}"/>
                </a:ext>
              </a:extLst>
            </p:cNvPr>
            <p:cNvSpPr txBox="1"/>
            <p:nvPr/>
          </p:nvSpPr>
          <p:spPr>
            <a:xfrm>
              <a:off x="808491" y="4081782"/>
              <a:ext cx="16459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currently inject drugs?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0977196-7085-42F5-A3B6-DC817CF968AD}"/>
                </a:ext>
              </a:extLst>
            </p:cNvPr>
            <p:cNvSpPr txBox="1"/>
            <p:nvPr/>
          </p:nvSpPr>
          <p:spPr>
            <a:xfrm>
              <a:off x="975746" y="4286990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BAD9899-5429-4D4A-BE6B-B18D3972789C}"/>
                </a:ext>
              </a:extLst>
            </p:cNvPr>
            <p:cNvSpPr txBox="1"/>
            <p:nvPr/>
          </p:nvSpPr>
          <p:spPr>
            <a:xfrm>
              <a:off x="1424259" y="4286990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388B705-572C-4B3A-AC59-5838F7A16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620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B162079-857E-4AC8-A1BF-F5EE17B58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99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36ECA8-86A9-4A64-AAE5-9CC19B418741}"/>
              </a:ext>
            </a:extLst>
          </p:cNvPr>
          <p:cNvGrpSpPr/>
          <p:nvPr/>
        </p:nvGrpSpPr>
        <p:grpSpPr>
          <a:xfrm>
            <a:off x="1881793" y="4009694"/>
            <a:ext cx="1645920" cy="424664"/>
            <a:chOff x="808491" y="4081782"/>
            <a:chExt cx="1645920" cy="42466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B2900B8-9AA6-42E5-A5DA-6237DAFB8EB9}"/>
                </a:ext>
              </a:extLst>
            </p:cNvPr>
            <p:cNvSpPr txBox="1"/>
            <p:nvPr/>
          </p:nvSpPr>
          <p:spPr>
            <a:xfrm>
              <a:off x="808491" y="4081782"/>
              <a:ext cx="16459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you ever injected drugs?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D71B39-BC0F-4451-B26F-D6B5BB4659C6}"/>
                </a:ext>
              </a:extLst>
            </p:cNvPr>
            <p:cNvSpPr txBox="1"/>
            <p:nvPr/>
          </p:nvSpPr>
          <p:spPr>
            <a:xfrm>
              <a:off x="975746" y="4286990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5FFF4D-53A1-45D5-84DB-F066DD8B1D48}"/>
                </a:ext>
              </a:extLst>
            </p:cNvPr>
            <p:cNvSpPr txBox="1"/>
            <p:nvPr/>
          </p:nvSpPr>
          <p:spPr>
            <a:xfrm>
              <a:off x="1424259" y="4286990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B32FDC0-5ECF-4D33-B317-9D5B3364E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620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CB6EF0A-79CB-4E51-8B79-9053ACF97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99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B52CAE2-ADA5-4D65-B0B8-F18B565B91BB}"/>
              </a:ext>
            </a:extLst>
          </p:cNvPr>
          <p:cNvGrpSpPr/>
          <p:nvPr/>
        </p:nvGrpSpPr>
        <p:grpSpPr>
          <a:xfrm>
            <a:off x="1881793" y="4423047"/>
            <a:ext cx="1645920" cy="424664"/>
            <a:chOff x="808491" y="4081782"/>
            <a:chExt cx="1645920" cy="424664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62C7968-4FAB-4539-B36D-EE9F36C78BEB}"/>
                </a:ext>
              </a:extLst>
            </p:cNvPr>
            <p:cNvSpPr txBox="1"/>
            <p:nvPr/>
          </p:nvSpPr>
          <p:spPr>
            <a:xfrm>
              <a:off x="808491" y="4081782"/>
              <a:ext cx="16459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have HIV?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853D70A-D243-45F9-917F-4C1BAA45FED7}"/>
                </a:ext>
              </a:extLst>
            </p:cNvPr>
            <p:cNvSpPr txBox="1"/>
            <p:nvPr/>
          </p:nvSpPr>
          <p:spPr>
            <a:xfrm>
              <a:off x="975746" y="4286990"/>
              <a:ext cx="45720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EC54F1D-8459-475E-9A75-8CB23C2AF2F0}"/>
                </a:ext>
              </a:extLst>
            </p:cNvPr>
            <p:cNvSpPr txBox="1"/>
            <p:nvPr/>
          </p:nvSpPr>
          <p:spPr>
            <a:xfrm>
              <a:off x="1424259" y="4286990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2B76334-C998-4223-90E5-452BC5E65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620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1403E06-4096-489B-BB69-8DB532943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99" y="4348992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4263AF-101E-4D33-B626-C8152CB35376}"/>
              </a:ext>
            </a:extLst>
          </p:cNvPr>
          <p:cNvGrpSpPr/>
          <p:nvPr/>
        </p:nvGrpSpPr>
        <p:grpSpPr>
          <a:xfrm>
            <a:off x="1881793" y="2677249"/>
            <a:ext cx="2286000" cy="424664"/>
            <a:chOff x="1881793" y="2677249"/>
            <a:chExt cx="2286000" cy="424664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D41B92A-2E8A-4B3F-B217-73E9CF9BF992}"/>
                </a:ext>
              </a:extLst>
            </p:cNvPr>
            <p:cNvSpPr txBox="1"/>
            <p:nvPr/>
          </p:nvSpPr>
          <p:spPr>
            <a:xfrm>
              <a:off x="1881793" y="2677249"/>
              <a:ext cx="228600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you been tested for HCV Ab?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02D0003-B942-4CF4-AE0A-DBDF83C938B4}"/>
                </a:ext>
              </a:extLst>
            </p:cNvPr>
            <p:cNvSpPr txBox="1"/>
            <p:nvPr/>
          </p:nvSpPr>
          <p:spPr>
            <a:xfrm>
              <a:off x="2049048" y="2882457"/>
              <a:ext cx="7315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 test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8EF3CA6-6C8C-43A0-9AC7-1FA6BD9C3C73}"/>
                </a:ext>
              </a:extLst>
            </p:cNvPr>
            <p:cNvSpPr txBox="1"/>
            <p:nvPr/>
          </p:nvSpPr>
          <p:spPr>
            <a:xfrm>
              <a:off x="2779447" y="2882457"/>
              <a:ext cx="118872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at screening</a:t>
              </a:r>
            </a:p>
          </p:txBody>
        </p:sp>
      </p:grpSp>
      <p:sp>
        <p:nvSpPr>
          <p:cNvPr id="243" name="Oval 242">
            <a:extLst>
              <a:ext uri="{FF2B5EF4-FFF2-40B4-BE49-F238E27FC236}">
                <a16:creationId xmlns:a16="http://schemas.microsoft.com/office/drawing/2014/main" id="{FB46D542-D714-45DF-96DE-E17A21EA7113}"/>
              </a:ext>
            </a:extLst>
          </p:cNvPr>
          <p:cNvSpPr>
            <a:spLocks noChangeAspect="1"/>
          </p:cNvSpPr>
          <p:nvPr/>
        </p:nvSpPr>
        <p:spPr>
          <a:xfrm>
            <a:off x="2006922" y="294445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49E18D63-43CE-4C28-B86C-C54583F59652}"/>
              </a:ext>
            </a:extLst>
          </p:cNvPr>
          <p:cNvSpPr>
            <a:spLocks noChangeAspect="1"/>
          </p:cNvSpPr>
          <p:nvPr/>
        </p:nvSpPr>
        <p:spPr>
          <a:xfrm>
            <a:off x="2738860" y="294445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A4EB95-E91B-4F6E-AD60-3627FDD45284}"/>
              </a:ext>
            </a:extLst>
          </p:cNvPr>
          <p:cNvGrpSpPr/>
          <p:nvPr/>
        </p:nvGrpSpPr>
        <p:grpSpPr>
          <a:xfrm>
            <a:off x="1881793" y="3095992"/>
            <a:ext cx="2753437" cy="431783"/>
            <a:chOff x="4160023" y="3224181"/>
            <a:chExt cx="2753437" cy="43178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3C2759-6B1A-4EC5-A955-548B14BF56D4}"/>
                </a:ext>
              </a:extLst>
            </p:cNvPr>
            <p:cNvSpPr txBox="1"/>
            <p:nvPr/>
          </p:nvSpPr>
          <p:spPr>
            <a:xfrm>
              <a:off x="4160023" y="3224181"/>
              <a:ext cx="1920240" cy="33855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yes, provide the test date and result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118272A-16DD-4C6C-8CA4-79B62599DA63}"/>
                </a:ext>
              </a:extLst>
            </p:cNvPr>
            <p:cNvSpPr/>
            <p:nvPr/>
          </p:nvSpPr>
          <p:spPr>
            <a:xfrm>
              <a:off x="4258616" y="3443521"/>
              <a:ext cx="109728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C03A673-59D2-407A-9B23-64EC787D7AF4}"/>
                </a:ext>
              </a:extLst>
            </p:cNvPr>
            <p:cNvSpPr txBox="1"/>
            <p:nvPr/>
          </p:nvSpPr>
          <p:spPr>
            <a:xfrm>
              <a:off x="5602678" y="3436508"/>
              <a:ext cx="54864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33F1D29-240C-4F70-822B-69EBAFBAA7E4}"/>
                </a:ext>
              </a:extLst>
            </p:cNvPr>
            <p:cNvSpPr txBox="1"/>
            <p:nvPr/>
          </p:nvSpPr>
          <p:spPr>
            <a:xfrm>
              <a:off x="6273380" y="3436508"/>
              <a:ext cx="640080" cy="219456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528DE0A-6D1E-49D1-A294-BF1EBA77B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0552" y="349851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03ADAD4-6751-4688-867F-90F7FF82D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920" y="349851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520C3AD6-43A9-4FF2-B9B5-46FF47F3D565}"/>
              </a:ext>
            </a:extLst>
          </p:cNvPr>
          <p:cNvSpPr/>
          <p:nvPr/>
        </p:nvSpPr>
        <p:spPr>
          <a:xfrm>
            <a:off x="2111616" y="4938486"/>
            <a:ext cx="100584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Register Patient</a:t>
            </a:r>
          </a:p>
        </p:txBody>
      </p:sp>
    </p:spTree>
    <p:extLst>
      <p:ext uri="{BB962C8B-B14F-4D97-AF65-F5344CB8AC3E}">
        <p14:creationId xmlns:p14="http://schemas.microsoft.com/office/powerpoint/2010/main" val="408722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Screening Visit -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588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3501013" y="2047517"/>
            <a:ext cx="6400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5750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TEMP-009,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408470" y="2063895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531126" y="2116640"/>
            <a:ext cx="2372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Screening Visit (01-Dec-2017)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New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Eligibility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319965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296860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435673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032617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4996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26366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5762DFB-C511-42A5-AACD-E4B12B6F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61506"/>
              </p:ext>
            </p:extLst>
          </p:nvPr>
        </p:nvGraphicFramePr>
        <p:xfrm>
          <a:off x="2041286" y="3273361"/>
          <a:ext cx="3291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921">
                  <a:extLst>
                    <a:ext uri="{9D8B030D-6E8A-4147-A177-3AD203B41FA5}">
                      <a16:colId xmlns:a16="http://schemas.microsoft.com/office/drawing/2014/main" val="1883171179"/>
                    </a:ext>
                  </a:extLst>
                </a:gridCol>
                <a:gridCol w="2909919">
                  <a:extLst>
                    <a:ext uri="{9D8B030D-6E8A-4147-A177-3AD203B41FA5}">
                      <a16:colId xmlns:a16="http://schemas.microsoft.com/office/drawing/2014/main" val="980968675"/>
                    </a:ext>
                  </a:extLst>
                </a:gridCol>
              </a:tblGrid>
              <a:tr h="383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HCV Antibody test with Reflex…</a:t>
                      </a:r>
                    </a:p>
                    <a:p>
                      <a:endParaRPr lang="en-US" sz="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DT: 2017-12-01   NO EARLIER THAN: 2017-12-01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27501"/>
                  </a:ext>
                </a:extLst>
              </a:tr>
            </a:tbl>
          </a:graphicData>
        </a:graphic>
      </p:graphicFrame>
      <p:grpSp>
        <p:nvGrpSpPr>
          <p:cNvPr id="90" name="Group 89">
            <a:extLst>
              <a:ext uri="{FF2B5EF4-FFF2-40B4-BE49-F238E27FC236}">
                <a16:creationId xmlns:a16="http://schemas.microsoft.com/office/drawing/2014/main" id="{5CC5D66E-232E-4E30-86BD-8EAC6D53AD4F}"/>
              </a:ext>
            </a:extLst>
          </p:cNvPr>
          <p:cNvGrpSpPr/>
          <p:nvPr/>
        </p:nvGrpSpPr>
        <p:grpSpPr>
          <a:xfrm>
            <a:off x="2035234" y="2944094"/>
            <a:ext cx="1828800" cy="210312"/>
            <a:chOff x="5703275" y="5072340"/>
            <a:chExt cx="1828800" cy="210312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B167D7C-5514-4FE6-9839-2E30653030B9}"/>
                </a:ext>
              </a:extLst>
            </p:cNvPr>
            <p:cNvSpPr/>
            <p:nvPr/>
          </p:nvSpPr>
          <p:spPr>
            <a:xfrm>
              <a:off x="5703275" y="5072340"/>
              <a:ext cx="1828800" cy="21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2701E05B-B55F-4910-831E-A399845D1D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7655" y="5156966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383147-6781-4CCF-AADC-9524ADCB1B20}"/>
              </a:ext>
            </a:extLst>
          </p:cNvPr>
          <p:cNvGrpSpPr/>
          <p:nvPr/>
        </p:nvGrpSpPr>
        <p:grpSpPr>
          <a:xfrm>
            <a:off x="4155266" y="2944094"/>
            <a:ext cx="1828800" cy="210312"/>
            <a:chOff x="5370762" y="4552326"/>
            <a:chExt cx="1828800" cy="21031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EB38C76-084C-44D2-B121-622260F5DE04}"/>
                </a:ext>
              </a:extLst>
            </p:cNvPr>
            <p:cNvSpPr/>
            <p:nvPr/>
          </p:nvSpPr>
          <p:spPr>
            <a:xfrm>
              <a:off x="5370762" y="4552326"/>
              <a:ext cx="1828800" cy="21031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DAA96AE-876B-4E67-AC3C-4DB945E25D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82668" y="4645448"/>
              <a:ext cx="61711" cy="4572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A6C8B19-0188-495C-84CF-9F76D9BF6CE4}"/>
              </a:ext>
            </a:extLst>
          </p:cNvPr>
          <p:cNvSpPr/>
          <p:nvPr/>
        </p:nvSpPr>
        <p:spPr>
          <a:xfrm>
            <a:off x="6355146" y="2908196"/>
            <a:ext cx="73152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Add Order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861328-A014-40EC-8591-5A7B6025A45C}"/>
              </a:ext>
            </a:extLst>
          </p:cNvPr>
          <p:cNvSpPr txBox="1"/>
          <p:nvPr/>
        </p:nvSpPr>
        <p:spPr>
          <a:xfrm>
            <a:off x="1920185" y="2708098"/>
            <a:ext cx="1463040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test to order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0FC0A0-E2B3-4C80-9B1A-C926ACC7C1EE}"/>
              </a:ext>
            </a:extLst>
          </p:cNvPr>
          <p:cNvSpPr txBox="1"/>
          <p:nvPr/>
        </p:nvSpPr>
        <p:spPr>
          <a:xfrm>
            <a:off x="3997636" y="2708098"/>
            <a:ext cx="1463040" cy="21544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earlier than</a:t>
            </a:r>
          </a:p>
        </p:txBody>
      </p:sp>
    </p:spTree>
    <p:extLst>
      <p:ext uri="{BB962C8B-B14F-4D97-AF65-F5344CB8AC3E}">
        <p14:creationId xmlns:p14="http://schemas.microsoft.com/office/powerpoint/2010/main" val="362925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47F-674B-4763-A35A-D08C16275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43" y="90808"/>
            <a:ext cx="8438589" cy="683407"/>
          </a:xfrm>
        </p:spPr>
        <p:txBody>
          <a:bodyPr/>
          <a:lstStyle/>
          <a:p>
            <a:r>
              <a:rPr lang="en-US" dirty="0"/>
              <a:t>Screening Visit – Enroll Patient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8AFD4-0F8C-40CD-978E-E7A26AD157A3}"/>
              </a:ext>
            </a:extLst>
          </p:cNvPr>
          <p:cNvSpPr/>
          <p:nvPr/>
        </p:nvSpPr>
        <p:spPr>
          <a:xfrm>
            <a:off x="250342" y="1068404"/>
            <a:ext cx="8686800" cy="5236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6B99-B378-417E-A9F7-F4A17F30F6B8}"/>
              </a:ext>
            </a:extLst>
          </p:cNvPr>
          <p:cNvSpPr/>
          <p:nvPr/>
        </p:nvSpPr>
        <p:spPr>
          <a:xfrm>
            <a:off x="265838" y="1088500"/>
            <a:ext cx="865022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2AA4CD-3982-42A0-893D-3652F71BC5A6}"/>
              </a:ext>
            </a:extLst>
          </p:cNvPr>
          <p:cNvSpPr/>
          <p:nvPr/>
        </p:nvSpPr>
        <p:spPr>
          <a:xfrm>
            <a:off x="273202" y="1482870"/>
            <a:ext cx="864108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541F77-6084-454E-B16D-1A9761372878}"/>
              </a:ext>
            </a:extLst>
          </p:cNvPr>
          <p:cNvSpPr txBox="1"/>
          <p:nvPr/>
        </p:nvSpPr>
        <p:spPr>
          <a:xfrm>
            <a:off x="322977" y="1534916"/>
            <a:ext cx="533913" cy="18466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Logo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2929A8-EA6C-425A-A736-E06DAAD8633E}"/>
              </a:ext>
            </a:extLst>
          </p:cNvPr>
          <p:cNvSpPr txBox="1"/>
          <p:nvPr/>
        </p:nvSpPr>
        <p:spPr>
          <a:xfrm>
            <a:off x="3401473" y="1520986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 Patient</a:t>
            </a:r>
          </a:p>
        </p:txBody>
      </p:sp>
      <p:pic>
        <p:nvPicPr>
          <p:cNvPr id="261" name="Picture 12" descr="Image result for bell icon">
            <a:extLst>
              <a:ext uri="{FF2B5EF4-FFF2-40B4-BE49-F238E27FC236}">
                <a16:creationId xmlns:a16="http://schemas.microsoft.com/office/drawing/2014/main" id="{82C52F5C-EAA6-4B94-BCCE-2EC697B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05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mage result for settings  icon">
            <a:extLst>
              <a:ext uri="{FF2B5EF4-FFF2-40B4-BE49-F238E27FC236}">
                <a16:creationId xmlns:a16="http://schemas.microsoft.com/office/drawing/2014/main" id="{F1A3B740-4DD5-4E76-84D3-CCD8165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40" y="153580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0C7DA15E-C89A-4D28-A98F-007EC439E2D1}"/>
              </a:ext>
            </a:extLst>
          </p:cNvPr>
          <p:cNvSpPr txBox="1"/>
          <p:nvPr/>
        </p:nvSpPr>
        <p:spPr>
          <a:xfrm>
            <a:off x="7851463" y="1505969"/>
            <a:ext cx="822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Anita Mehta</a:t>
            </a:r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9254459-227B-464C-9FA7-8E9EEC1F17BD}"/>
              </a:ext>
            </a:extLst>
          </p:cNvPr>
          <p:cNvSpPr>
            <a:spLocks noChangeAspect="1"/>
          </p:cNvSpPr>
          <p:nvPr/>
        </p:nvSpPr>
        <p:spPr>
          <a:xfrm rot="10800000">
            <a:off x="8779283" y="1621078"/>
            <a:ext cx="61711" cy="45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247B74-E36E-44C7-80BD-E25FE123F010}"/>
              </a:ext>
            </a:extLst>
          </p:cNvPr>
          <p:cNvSpPr/>
          <p:nvPr/>
        </p:nvSpPr>
        <p:spPr>
          <a:xfrm>
            <a:off x="591809" y="1779072"/>
            <a:ext cx="8321040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120712B-4B54-4AD7-8772-A5D252B817EC}"/>
              </a:ext>
            </a:extLst>
          </p:cNvPr>
          <p:cNvSpPr txBox="1"/>
          <p:nvPr/>
        </p:nvSpPr>
        <p:spPr>
          <a:xfrm>
            <a:off x="602194" y="18120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eCRFs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2D625E-5406-43E3-AAAF-8907AAFCDFE2}"/>
              </a:ext>
            </a:extLst>
          </p:cNvPr>
          <p:cNvSpPr txBox="1"/>
          <p:nvPr/>
        </p:nvSpPr>
        <p:spPr>
          <a:xfrm>
            <a:off x="1282042" y="181203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DC7B3D-3896-4DF0-98E3-DC45EF80F769}"/>
              </a:ext>
            </a:extLst>
          </p:cNvPr>
          <p:cNvSpPr txBox="1"/>
          <p:nvPr/>
        </p:nvSpPr>
        <p:spPr>
          <a:xfrm>
            <a:off x="2177488" y="18120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Resolution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F9D1AC7-7C47-43C0-B1FE-8FDB63AD2FDC}"/>
              </a:ext>
            </a:extLst>
          </p:cNvPr>
          <p:cNvCxnSpPr>
            <a:cxnSpLocks/>
          </p:cNvCxnSpPr>
          <p:nvPr/>
        </p:nvCxnSpPr>
        <p:spPr>
          <a:xfrm>
            <a:off x="3507765" y="2047517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B726FF87-A413-49EE-8F39-99A6BA2C3947}"/>
              </a:ext>
            </a:extLst>
          </p:cNvPr>
          <p:cNvSpPr/>
          <p:nvPr/>
        </p:nvSpPr>
        <p:spPr>
          <a:xfrm>
            <a:off x="5657085" y="1523933"/>
            <a:ext cx="1605034" cy="2103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App</a:t>
            </a:r>
          </a:p>
        </p:txBody>
      </p:sp>
      <p:pic>
        <p:nvPicPr>
          <p:cNvPr id="396" name="Picture 2" descr="Image result for search icon">
            <a:extLst>
              <a:ext uri="{FF2B5EF4-FFF2-40B4-BE49-F238E27FC236}">
                <a16:creationId xmlns:a16="http://schemas.microsoft.com/office/drawing/2014/main" id="{F03D458D-FEB4-452F-BA24-FB085655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68" y="156514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F93DA9D1-287B-4370-A8C6-6F6351AC9FAC}"/>
              </a:ext>
            </a:extLst>
          </p:cNvPr>
          <p:cNvSpPr/>
          <p:nvPr/>
        </p:nvSpPr>
        <p:spPr>
          <a:xfrm>
            <a:off x="591809" y="2063895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58A02B-1D83-4A4D-B90D-F9505900278C}"/>
              </a:ext>
            </a:extLst>
          </p:cNvPr>
          <p:cNvSpPr txBox="1"/>
          <p:nvPr/>
        </p:nvSpPr>
        <p:spPr>
          <a:xfrm>
            <a:off x="703035" y="2116640"/>
            <a:ext cx="1410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HEPC0123 Version 1.0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4457457-5498-4EDE-8AD2-BE74F6057202}"/>
              </a:ext>
            </a:extLst>
          </p:cNvPr>
          <p:cNvSpPr/>
          <p:nvPr/>
        </p:nvSpPr>
        <p:spPr>
          <a:xfrm>
            <a:off x="2421860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0E53EFE-A1AC-4FC2-92AC-9A91AAFDE1DC}"/>
              </a:ext>
            </a:extLst>
          </p:cNvPr>
          <p:cNvSpPr txBox="1"/>
          <p:nvPr/>
        </p:nvSpPr>
        <p:spPr>
          <a:xfrm>
            <a:off x="2544516" y="2116640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Regional Institute of Medical…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FCC5E-B6C3-47A8-AB98-055D8F1A6A7B}"/>
              </a:ext>
            </a:extLst>
          </p:cNvPr>
          <p:cNvGrpSpPr/>
          <p:nvPr/>
        </p:nvGrpSpPr>
        <p:grpSpPr>
          <a:xfrm>
            <a:off x="273203" y="1779071"/>
            <a:ext cx="320040" cy="4498848"/>
            <a:chOff x="273203" y="1779071"/>
            <a:chExt cx="320040" cy="4498848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613BFBB-9F02-4B6E-9F7D-27A78A23A505}"/>
                </a:ext>
              </a:extLst>
            </p:cNvPr>
            <p:cNvSpPr/>
            <p:nvPr/>
          </p:nvSpPr>
          <p:spPr>
            <a:xfrm>
              <a:off x="273203" y="1779071"/>
              <a:ext cx="320040" cy="4498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FB0E8B6-D63F-49DE-921A-DA62520A5CA3}"/>
                </a:ext>
              </a:extLst>
            </p:cNvPr>
            <p:cNvSpPr/>
            <p:nvPr/>
          </p:nvSpPr>
          <p:spPr>
            <a:xfrm>
              <a:off x="286451" y="2380529"/>
              <a:ext cx="292608" cy="400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8" descr="Image result for open book  icon">
              <a:extLst>
                <a:ext uri="{FF2B5EF4-FFF2-40B4-BE49-F238E27FC236}">
                  <a16:creationId xmlns:a16="http://schemas.microsoft.com/office/drawing/2014/main" id="{14BD2BE5-1A37-4CA5-B546-AB6196973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01456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2" descr="Image result for patients icon">
              <a:extLst>
                <a:ext uri="{FF2B5EF4-FFF2-40B4-BE49-F238E27FC236}">
                  <a16:creationId xmlns:a16="http://schemas.microsoft.com/office/drawing/2014/main" id="{E7D35F33-426E-4D0E-BF87-3DCED39E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4790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4" descr="Image result for specimen icon">
              <a:extLst>
                <a:ext uri="{FF2B5EF4-FFF2-40B4-BE49-F238E27FC236}">
                  <a16:creationId xmlns:a16="http://schemas.microsoft.com/office/drawing/2014/main" id="{F25EF671-55EA-4EFD-8A06-169AE58E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2943635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2" descr="Image result for analytics icon">
              <a:extLst>
                <a:ext uri="{FF2B5EF4-FFF2-40B4-BE49-F238E27FC236}">
                  <a16:creationId xmlns:a16="http://schemas.microsoft.com/office/drawing/2014/main" id="{DF9D5F9D-6009-442D-9B36-C4AF4F8FF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40817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older icon">
              <a:extLst>
                <a:ext uri="{FF2B5EF4-FFF2-40B4-BE49-F238E27FC236}">
                  <a16:creationId xmlns:a16="http://schemas.microsoft.com/office/drawing/2014/main" id="{B43D7778-2A43-41AC-A77E-5BB80B6B2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92" y="387271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1CBCB0-BD6F-4B34-92E8-103BEF8882BF}"/>
              </a:ext>
            </a:extLst>
          </p:cNvPr>
          <p:cNvSpPr/>
          <p:nvPr/>
        </p:nvSpPr>
        <p:spPr>
          <a:xfrm>
            <a:off x="4481165" y="2063895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CD6D64-4B2D-4C33-AD27-8914B81F21F0}"/>
              </a:ext>
            </a:extLst>
          </p:cNvPr>
          <p:cNvSpPr txBox="1"/>
          <p:nvPr/>
        </p:nvSpPr>
        <p:spPr>
          <a:xfrm>
            <a:off x="4592391" y="2116640"/>
            <a:ext cx="165750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TEMP-009, male  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A7099E-708B-4A66-94F3-7BCAA4D7D49D}"/>
              </a:ext>
            </a:extLst>
          </p:cNvPr>
          <p:cNvSpPr/>
          <p:nvPr/>
        </p:nvSpPr>
        <p:spPr>
          <a:xfrm>
            <a:off x="6408470" y="2063895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972-8187-48AC-98CE-A85D8D3ECE8C}"/>
              </a:ext>
            </a:extLst>
          </p:cNvPr>
          <p:cNvSpPr txBox="1"/>
          <p:nvPr/>
        </p:nvSpPr>
        <p:spPr>
          <a:xfrm>
            <a:off x="6531126" y="2116640"/>
            <a:ext cx="2372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Screening Visit (01-Dec-2017)  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39E1B5F-1B56-4308-AB20-EB621B31DF91}"/>
              </a:ext>
            </a:extLst>
          </p:cNvPr>
          <p:cNvSpPr/>
          <p:nvPr/>
        </p:nvSpPr>
        <p:spPr>
          <a:xfrm>
            <a:off x="595146" y="2292345"/>
            <a:ext cx="832104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CD2A40F-FCFF-4DB9-9A02-637A4D6FFE56}"/>
              </a:ext>
            </a:extLst>
          </p:cNvPr>
          <p:cNvSpPr txBox="1"/>
          <p:nvPr/>
        </p:nvSpPr>
        <p:spPr>
          <a:xfrm>
            <a:off x="607785" y="2298923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Patient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New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4" descr="Image result for save icon">
            <a:extLst>
              <a:ext uri="{FF2B5EF4-FFF2-40B4-BE49-F238E27FC236}">
                <a16:creationId xmlns:a16="http://schemas.microsoft.com/office/drawing/2014/main" id="{A75794C6-6715-4240-BA2A-2508DB95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12" descr="Image result for previous icon">
            <a:extLst>
              <a:ext uri="{FF2B5EF4-FFF2-40B4-BE49-F238E27FC236}">
                <a16:creationId xmlns:a16="http://schemas.microsoft.com/office/drawing/2014/main" id="{5B818396-5192-44BF-B65A-CF6D60A1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7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12" descr="Image result for previous icon">
            <a:extLst>
              <a:ext uri="{FF2B5EF4-FFF2-40B4-BE49-F238E27FC236}">
                <a16:creationId xmlns:a16="http://schemas.microsoft.com/office/drawing/2014/main" id="{A3D13563-B7FC-45A1-92AB-52A1046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97815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0" descr="Image result for undo icon">
            <a:extLst>
              <a:ext uri="{FF2B5EF4-FFF2-40B4-BE49-F238E27FC236}">
                <a16:creationId xmlns:a16="http://schemas.microsoft.com/office/drawing/2014/main" id="{555C75F7-0DCB-4D21-8BEA-B20C190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16" descr="Image result for submit icon">
            <a:extLst>
              <a:ext uri="{FF2B5EF4-FFF2-40B4-BE49-F238E27FC236}">
                <a16:creationId xmlns:a16="http://schemas.microsoft.com/office/drawing/2014/main" id="{75822514-A090-41A8-9344-47E0912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0" y="2338065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Rectangle 417">
            <a:extLst>
              <a:ext uri="{FF2B5EF4-FFF2-40B4-BE49-F238E27FC236}">
                <a16:creationId xmlns:a16="http://schemas.microsoft.com/office/drawing/2014/main" id="{42888263-3AD0-47FA-BC1E-18C6FFE87521}"/>
              </a:ext>
            </a:extLst>
          </p:cNvPr>
          <p:cNvSpPr/>
          <p:nvPr/>
        </p:nvSpPr>
        <p:spPr>
          <a:xfrm>
            <a:off x="1799825" y="2598317"/>
            <a:ext cx="70408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52A10C-2395-4D90-AAEC-14253452C04B}"/>
              </a:ext>
            </a:extLst>
          </p:cNvPr>
          <p:cNvSpPr txBox="1"/>
          <p:nvPr/>
        </p:nvSpPr>
        <p:spPr>
          <a:xfrm>
            <a:off x="3426873" y="181203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Patient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578C7-6ADD-420A-AD2A-30F45C40CEB3}"/>
              </a:ext>
            </a:extLst>
          </p:cNvPr>
          <p:cNvGrpSpPr/>
          <p:nvPr/>
        </p:nvGrpSpPr>
        <p:grpSpPr>
          <a:xfrm>
            <a:off x="563233" y="2520356"/>
            <a:ext cx="1188720" cy="3759802"/>
            <a:chOff x="563233" y="2520356"/>
            <a:chExt cx="1188720" cy="3759802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A619C5D-70DF-4DF8-ACE0-482C28FC15A8}"/>
                </a:ext>
              </a:extLst>
            </p:cNvPr>
            <p:cNvSpPr/>
            <p:nvPr/>
          </p:nvSpPr>
          <p:spPr>
            <a:xfrm>
              <a:off x="595687" y="2520356"/>
              <a:ext cx="1097280" cy="3759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EFBD340-4712-41DC-AAF2-8B0937567120}"/>
                </a:ext>
              </a:extLst>
            </p:cNvPr>
            <p:cNvSpPr txBox="1"/>
            <p:nvPr/>
          </p:nvSpPr>
          <p:spPr>
            <a:xfrm>
              <a:off x="563233" y="2762126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Eligibility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1D057DB-D156-4560-9B2B-38605D47EF47}"/>
                </a:ext>
              </a:extLst>
            </p:cNvPr>
            <p:cNvSpPr txBox="1"/>
            <p:nvPr/>
          </p:nvSpPr>
          <p:spPr>
            <a:xfrm>
              <a:off x="563233" y="3199658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Results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5FF77B-CF77-4E9D-A5E6-C18ED9633A63}"/>
                </a:ext>
              </a:extLst>
            </p:cNvPr>
            <p:cNvSpPr txBox="1"/>
            <p:nvPr/>
          </p:nvSpPr>
          <p:spPr>
            <a:xfrm>
              <a:off x="563233" y="2559980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Encounter Inform...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21C8F6-865F-4B23-903E-A23D9D4A0164}"/>
                </a:ext>
              </a:extLst>
            </p:cNvPr>
            <p:cNvSpPr txBox="1"/>
            <p:nvPr/>
          </p:nvSpPr>
          <p:spPr>
            <a:xfrm>
              <a:off x="563233" y="2968609"/>
              <a:ext cx="1188720" cy="219456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A1E661-D7FB-497B-8F15-9E364C5E7CCC}"/>
                </a:ext>
              </a:extLst>
            </p:cNvPr>
            <p:cNvSpPr txBox="1"/>
            <p:nvPr/>
          </p:nvSpPr>
          <p:spPr>
            <a:xfrm>
              <a:off x="563233" y="3435673"/>
              <a:ext cx="1188720" cy="215444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r>
                <a:rPr lang="en-US" sz="8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Enrollment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D61CC-92D9-4329-BB14-15095CAC4E70}"/>
                </a:ext>
              </a:extLst>
            </p:cNvPr>
            <p:cNvCxnSpPr/>
            <p:nvPr/>
          </p:nvCxnSpPr>
          <p:spPr>
            <a:xfrm>
              <a:off x="660006" y="2703743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Folded Corner 234">
              <a:extLst>
                <a:ext uri="{FF2B5EF4-FFF2-40B4-BE49-F238E27FC236}">
                  <a16:creationId xmlns:a16="http://schemas.microsoft.com/office/drawing/2014/main" id="{AA24D8A2-102D-408B-8049-BEE72B945D6E}"/>
                </a:ext>
              </a:extLst>
            </p:cNvPr>
            <p:cNvSpPr/>
            <p:nvPr/>
          </p:nvSpPr>
          <p:spPr>
            <a:xfrm>
              <a:off x="625817" y="3032617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Folded Corner 235">
              <a:extLst>
                <a:ext uri="{FF2B5EF4-FFF2-40B4-BE49-F238E27FC236}">
                  <a16:creationId xmlns:a16="http://schemas.microsoft.com/office/drawing/2014/main" id="{DFEDC442-B258-486F-8F04-70418A3B8F8A}"/>
                </a:ext>
              </a:extLst>
            </p:cNvPr>
            <p:cNvSpPr/>
            <p:nvPr/>
          </p:nvSpPr>
          <p:spPr>
            <a:xfrm>
              <a:off x="625817" y="3499681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Folded Corner 231">
              <a:extLst>
                <a:ext uri="{FF2B5EF4-FFF2-40B4-BE49-F238E27FC236}">
                  <a16:creationId xmlns:a16="http://schemas.microsoft.com/office/drawing/2014/main" id="{3778CB0B-44B3-4C36-86D3-71DB27C33565}"/>
                </a:ext>
              </a:extLst>
            </p:cNvPr>
            <p:cNvSpPr/>
            <p:nvPr/>
          </p:nvSpPr>
          <p:spPr>
            <a:xfrm>
              <a:off x="625817" y="3263666"/>
              <a:ext cx="73152" cy="9144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DB97BB0-7B8E-4098-B27E-34C038D7C345}"/>
                </a:ext>
              </a:extLst>
            </p:cNvPr>
            <p:cNvSpPr/>
            <p:nvPr/>
          </p:nvSpPr>
          <p:spPr>
            <a:xfrm>
              <a:off x="625817" y="2623988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Folded Corner 220">
              <a:extLst>
                <a:ext uri="{FF2B5EF4-FFF2-40B4-BE49-F238E27FC236}">
                  <a16:creationId xmlns:a16="http://schemas.microsoft.com/office/drawing/2014/main" id="{8174C754-1C53-4FA6-8884-07DAE29241FD}"/>
                </a:ext>
              </a:extLst>
            </p:cNvPr>
            <p:cNvSpPr/>
            <p:nvPr/>
          </p:nvSpPr>
          <p:spPr>
            <a:xfrm>
              <a:off x="625817" y="2826134"/>
              <a:ext cx="73152" cy="91440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2589F8-0A99-4C17-9B31-94913921B6C8}"/>
              </a:ext>
            </a:extLst>
          </p:cNvPr>
          <p:cNvCxnSpPr>
            <a:cxnSpLocks/>
          </p:cNvCxnSpPr>
          <p:nvPr/>
        </p:nvCxnSpPr>
        <p:spPr>
          <a:xfrm>
            <a:off x="1951193" y="3333781"/>
            <a:ext cx="64008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8C85A75-4B6E-4D0F-83F3-D3CF82F7096A}"/>
              </a:ext>
            </a:extLst>
          </p:cNvPr>
          <p:cNvSpPr/>
          <p:nvPr/>
        </p:nvSpPr>
        <p:spPr>
          <a:xfrm>
            <a:off x="2033576" y="2740290"/>
            <a:ext cx="5852160" cy="390879"/>
          </a:xfrm>
          <a:prstGeom prst="roundRect">
            <a:avLst/>
          </a:prstGeom>
          <a:noFill/>
          <a:ln w="38100">
            <a:solidFill>
              <a:srgbClr val="FF8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cap="small" dirty="0">
                <a:solidFill>
                  <a:srgbClr val="FF8C53"/>
                </a:solidFill>
              </a:rPr>
              <a:t>Eligibility pending missing information, Provide info to proceed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F62743-F9DE-47DF-965D-4F897FC95FFB}"/>
              </a:ext>
            </a:extLst>
          </p:cNvPr>
          <p:cNvGrpSpPr/>
          <p:nvPr/>
        </p:nvGrpSpPr>
        <p:grpSpPr>
          <a:xfrm>
            <a:off x="1928444" y="3402754"/>
            <a:ext cx="3508625" cy="420651"/>
            <a:chOff x="915140" y="4507654"/>
            <a:chExt cx="3508625" cy="42065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734FCD-64E2-4E90-B91F-76D9DE30C501}"/>
                </a:ext>
              </a:extLst>
            </p:cNvPr>
            <p:cNvSpPr txBox="1"/>
            <p:nvPr/>
          </p:nvSpPr>
          <p:spPr>
            <a:xfrm>
              <a:off x="915140" y="4507654"/>
              <a:ext cx="219456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Additional Information required: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6E957A-EC3E-4BAC-90D9-10C08E6EB9D0}"/>
                </a:ext>
              </a:extLst>
            </p:cNvPr>
            <p:cNvSpPr txBox="1"/>
            <p:nvPr/>
          </p:nvSpPr>
          <p:spPr>
            <a:xfrm>
              <a:off x="949045" y="4712861"/>
              <a:ext cx="3474720" cy="21544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HCV Antibody test with Reflex to RNA test  </a:t>
              </a:r>
              <a:r>
                <a:rPr lang="en-US" sz="800" u="sng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order form</a:t>
              </a:r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A5036D6-3A59-403B-B7B7-430F2E6620CA}"/>
              </a:ext>
            </a:extLst>
          </p:cNvPr>
          <p:cNvSpPr/>
          <p:nvPr/>
        </p:nvSpPr>
        <p:spPr>
          <a:xfrm>
            <a:off x="2081543" y="3991720"/>
            <a:ext cx="1737360" cy="282108"/>
          </a:xfrm>
          <a:prstGeom prst="roundRect">
            <a:avLst>
              <a:gd name="adj" fmla="val 5529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Narrow" panose="020B0606020202030204" pitchFamily="34" charset="0"/>
              </a:rPr>
              <a:t>Exit Enrollment &amp; Complete Later</a:t>
            </a:r>
          </a:p>
        </p:txBody>
      </p:sp>
    </p:spTree>
    <p:extLst>
      <p:ext uri="{BB962C8B-B14F-4D97-AF65-F5344CB8AC3E}">
        <p14:creationId xmlns:p14="http://schemas.microsoft.com/office/powerpoint/2010/main" val="2455988813"/>
      </p:ext>
    </p:extLst>
  </p:cSld>
  <p:clrMapOvr>
    <a:masterClrMapping/>
  </p:clrMapOvr>
</p:sld>
</file>

<file path=ppt/theme/theme1.xml><?xml version="1.0" encoding="utf-8"?>
<a:theme xmlns:a="http://schemas.openxmlformats.org/drawingml/2006/main" name="CTIS_PPT_Template (003) Mas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IS_PPT_Template (003) Master THEME" id="{69542900-3E08-46B0-A530-86039F473B20}" vid="{FB1F434A-7674-42DB-B1C5-772EBB345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f4629976-9c86-4a67-8dd7-18aa7758259c" RevisionId="010a1313-624c-4104-9015-625b5e74a0de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Attachments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Icons.Attachments" Revision="1" Stencil="System.Storyboarding.WindowsAppIcons" StencilVersion="0.1"/>
</Control>
</file>

<file path=customXml/item4.xml><?xml version="1.0" encoding="utf-8"?>
<Control xmlns="http://schemas.microsoft.com/VisualStudio/2011/storyboarding/control">
  <Id Name="f4629976-9c86-4a67-8dd7-18aa7758259c" RevisionId="010a1313-624c-4104-9015-625b5e74a0d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f4629976-9c86-4a67-8dd7-18aa7758259c" RevisionId="010a1313-624c-4104-9015-625b5e74a0de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Attachments" Revision="1" Stencil="System.Storyboarding.WindowsAppIcons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50D54DBE-56BA-4FBD-A4F3-494B256AAA2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DB0DA9-5C09-4B26-88F2-4953CEC7D52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FA6B62E-1427-4CB1-B163-F1EBB32380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6D066AC-1667-4D60-BA84-9130FE29E8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07863A-66D3-4EB0-9EC0-D0EC5253C12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EF5DF7-4843-4AF7-BD8B-E85D9C6C41E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085CF3C-21AC-4DFF-B0D8-11E16616248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8C46F74-4C24-4CD6-85ED-3CEFFE0B54B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4BC87CA-C390-4663-9AF9-906FFB187CE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D7B08C3-09DA-4C84-97C5-6C23B9189B7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E3DEF0C-03E4-41E6-9BDF-3C18B4601F1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19830</TotalTime>
  <Words>4837</Words>
  <Application>Microsoft Office PowerPoint</Application>
  <PresentationFormat>On-screen Show (4:3)</PresentationFormat>
  <Paragraphs>2244</Paragraphs>
  <Slides>46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Narrow</vt:lpstr>
      <vt:lpstr>Baskerville Old Face</vt:lpstr>
      <vt:lpstr>Calibri</vt:lpstr>
      <vt:lpstr>Calibri Light</vt:lpstr>
      <vt:lpstr>Garamond</vt:lpstr>
      <vt:lpstr>Gill Sans MT</vt:lpstr>
      <vt:lpstr>Segoe</vt:lpstr>
      <vt:lpstr>Times</vt:lpstr>
      <vt:lpstr>Wingdings</vt:lpstr>
      <vt:lpstr>CTIS_PPT_Template (003) Master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Desai</dc:creator>
  <cp:lastModifiedBy>Vivek Pillai</cp:lastModifiedBy>
  <cp:revision>1044</cp:revision>
  <cp:lastPrinted>2018-01-08T15:04:15Z</cp:lastPrinted>
  <dcterms:created xsi:type="dcterms:W3CDTF">2015-12-04T20:24:25Z</dcterms:created>
  <dcterms:modified xsi:type="dcterms:W3CDTF">2019-02-16T16:06:43Z</dcterms:modified>
</cp:coreProperties>
</file>