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6646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0480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Clg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Father presence more on school performance as more father involvement during this time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Easily influenced kids</a:t>
            </a:r>
          </a:p>
        </p:txBody>
      </p:sp>
    </p:spTree>
    <p:extLst>
      <p:ext uri="{BB962C8B-B14F-4D97-AF65-F5344CB8AC3E}">
        <p14:creationId xmlns:p14="http://schemas.microsoft.com/office/powerpoint/2010/main" val="61005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6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2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735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779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484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74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727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056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women living with biological father; both cases have 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16504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Why fragile - 75% unwed parents, these homes, low income, high alcohol, more poverty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Scale - nationalized data (from 15 years)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Aim - Better policies</a:t>
            </a:r>
          </a:p>
        </p:txBody>
      </p:sp>
    </p:spTree>
    <p:extLst>
      <p:ext uri="{BB962C8B-B14F-4D97-AF65-F5344CB8AC3E}">
        <p14:creationId xmlns:p14="http://schemas.microsoft.com/office/powerpoint/2010/main" val="294762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65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748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60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244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105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59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72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strong enough for a policy recommendation though</a:t>
            </a:r>
          </a:p>
        </p:txBody>
      </p:sp>
    </p:spTree>
    <p:extLst>
      <p:ext uri="{BB962C8B-B14F-4D97-AF65-F5344CB8AC3E}">
        <p14:creationId xmlns:p14="http://schemas.microsoft.com/office/powerpoint/2010/main" val="737233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333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58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53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48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Cumbersome data</a:t>
            </a:r>
          </a:p>
        </p:txBody>
      </p:sp>
    </p:spTree>
    <p:extLst>
      <p:ext uri="{BB962C8B-B14F-4D97-AF65-F5344CB8AC3E}">
        <p14:creationId xmlns:p14="http://schemas.microsoft.com/office/powerpoint/2010/main" val="23220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Adverse outcomes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⅓ to unmarried to poor and minority pop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Existing research around behaviour | college performance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6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86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44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2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93150"/>
            <a:ext cx="8520600" cy="79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/>
              <a:t>Impact of Absent Father on Child’s Education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11700" y="41065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Aarshay, Bindia, Keerti</a:t>
            </a:r>
          </a:p>
        </p:txBody>
      </p:sp>
      <p:pic>
        <p:nvPicPr>
          <p:cNvPr id="68" name="Shape 68" descr="ff-homepage_fall2015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25" y="1547724"/>
            <a:ext cx="8367950" cy="20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We have engineered 5 features to access the impact of biological father’s involvement upto 9 years on GPA of child at the age of 15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639875"/>
            <a:ext cx="8520600" cy="323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Father’s Involvement</a:t>
            </a:r>
          </a:p>
          <a:p>
            <a:pPr marL="457200" lvl="0" indent="-228600" rtl="0">
              <a:lnSpc>
                <a:spcPct val="15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Father’s Presence</a:t>
            </a:r>
          </a:p>
          <a:p>
            <a:pPr marL="457200" lvl="0" indent="-228600" rtl="0">
              <a:lnSpc>
                <a:spcPct val="15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Cohabiting with biological father</a:t>
            </a:r>
          </a:p>
          <a:p>
            <a:pPr marL="457200" lvl="0" indent="-228600" rtl="0">
              <a:lnSpc>
                <a:spcPct val="15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Cohabiting with any partner</a:t>
            </a:r>
          </a:p>
          <a:p>
            <a:pPr marL="457200" lvl="0" indent="-228600" rtl="0">
              <a:lnSpc>
                <a:spcPct val="155000"/>
              </a:lnSpc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Number of partner’s changed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Presence of biological father was determined based on the time lived in the same house.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400200"/>
            <a:ext cx="8520600" cy="124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Full presence - father lives in the same house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Partial presence - father has seen the child in the last 2 years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presence or None - father has not seen the child in the last 2 years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</a:t>
            </a:r>
          </a:p>
        </p:txBody>
      </p:sp>
      <p:pic>
        <p:nvPicPr>
          <p:cNvPr id="134" name="Shape 134" descr="weighted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85075"/>
            <a:ext cx="8520600" cy="1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583750" y="4255775"/>
            <a:ext cx="6344100" cy="74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07525" y="3903325"/>
            <a:ext cx="11013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Categories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508025" y="3930925"/>
            <a:ext cx="1784100" cy="3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Interview years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291325" y="3903325"/>
            <a:ext cx="11013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400"/>
              <a:t>Father’s involvement with child</a:t>
            </a:r>
            <a:r>
              <a:rPr lang="en"/>
              <a:t> </a:t>
            </a:r>
            <a:r>
              <a:rPr lang="en" sz="3200"/>
              <a:t>was determined based on frequency of spending time with the child.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Full involvement - 1+ hour everyday.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Partial involvement - a few times a week or a few times a month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involvement or None -  very little time or not at all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45" name="Shape 145" descr="weighted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71450"/>
            <a:ext cx="8520600" cy="1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7390475" y="4204300"/>
            <a:ext cx="11013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07525" y="4131925"/>
            <a:ext cx="11013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Categories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508025" y="4159525"/>
            <a:ext cx="1784100" cy="38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Interview years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Presence of a fatherly figure is based on the mother living with any partner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645075"/>
            <a:ext cx="8402100" cy="279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Cohabiting with biological father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Number of times mother answered “yes” to living with the biological father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Cohabiting with any partner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Number of times mother answered “yes” to living with the father or any other partner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/>
              <a:t>The number of romantic partners of the mother, apart from biological father, were also captured.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827450"/>
            <a:ext cx="8520600" cy="289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Number of romantic partners the mother had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Expected to have a negative connotation to the child’s academic performance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 only available for the last two interviews (span of 6 years)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087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We had some control variables to account for other factors/confounders.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561200"/>
            <a:ext cx="8520600" cy="343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b="1"/>
              <a:t>Parent’s education (Integer)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Both father’s and mother’s education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CIDI (Integer)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Cases of depression, anxiety, alcohol and drug abuse involving mothers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Household Income (log scale)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Average of the income throughout the interview years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/>
              <a:t>Cases of Spanking (Integer)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Taken from the child’s interview at age 9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86350" y="382575"/>
            <a:ext cx="8571300" cy="20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EXPLORATORY ANALYSIS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1828800" lvl="0" indent="-431800" algn="l" rtl="0">
              <a:spcBef>
                <a:spcPts val="0"/>
              </a:spcBef>
              <a:buSzPct val="100000"/>
              <a:buAutoNum type="arabicPeriod"/>
            </a:pPr>
            <a:r>
              <a:rPr lang="en" sz="3200"/>
              <a:t>Univariate Analysis</a:t>
            </a:r>
          </a:p>
          <a:p>
            <a:pPr marL="1828800" lvl="0" indent="-431800" algn="l" rtl="0">
              <a:spcBef>
                <a:spcPts val="0"/>
              </a:spcBef>
              <a:buSzPct val="100000"/>
              <a:buAutoNum type="arabicPeriod"/>
            </a:pPr>
            <a:r>
              <a:rPr lang="en" sz="3200"/>
              <a:t>Interaction Modeling Using OLS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Children who experience high presence of biological father have higher GPA on average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62625" y="4522225"/>
            <a:ext cx="8520600" cy="38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3-way ANOVA also shows significant results</a:t>
            </a:r>
          </a:p>
        </p:txBody>
      </p:sp>
      <p:pic>
        <p:nvPicPr>
          <p:cNvPr id="178" name="Shape 178" descr="2. father’s presence.png"/>
          <p:cNvPicPr preferRelativeResize="0"/>
          <p:nvPr/>
        </p:nvPicPr>
        <p:blipFill rotWithShape="1">
          <a:blip r:embed="rId3">
            <a:alphaModFix/>
          </a:blip>
          <a:srcRect t="5758"/>
          <a:stretch/>
        </p:blipFill>
        <p:spPr>
          <a:xfrm>
            <a:off x="1976784" y="1266325"/>
            <a:ext cx="5190440" cy="33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3162625" y="1398725"/>
            <a:ext cx="1317600" cy="2733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5746500" y="1810850"/>
            <a:ext cx="1258800" cy="1275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But children whose fathers were even mildly involved have higher GPA on average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4516175"/>
            <a:ext cx="8520600" cy="4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/>
              <a:t>3-way ANOVA also shows significant results</a:t>
            </a:r>
          </a:p>
        </p:txBody>
      </p:sp>
      <p:pic>
        <p:nvPicPr>
          <p:cNvPr id="187" name="Shape 187" descr="1. father’s involvement.png"/>
          <p:cNvPicPr preferRelativeResize="0"/>
          <p:nvPr/>
        </p:nvPicPr>
        <p:blipFill rotWithShape="1">
          <a:blip r:embed="rId3">
            <a:alphaModFix/>
          </a:blip>
          <a:srcRect t="4906"/>
          <a:stretch/>
        </p:blipFill>
        <p:spPr>
          <a:xfrm>
            <a:off x="1709975" y="1295425"/>
            <a:ext cx="5724049" cy="3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5908025" y="1810850"/>
            <a:ext cx="1326900" cy="1300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379200" y="1810850"/>
            <a:ext cx="757800" cy="23208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Cohabitation with biological or even other partners show positive correlations with GPA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Correlation Coeff:  		  </a:t>
            </a:r>
            <a:r>
              <a:rPr lang="en" b="1">
                <a:solidFill>
                  <a:schemeClr val="accent2"/>
                </a:solidFill>
              </a:rPr>
              <a:t>0.24					0.22</a:t>
            </a:r>
          </a:p>
        </p:txBody>
      </p:sp>
      <p:pic>
        <p:nvPicPr>
          <p:cNvPr id="196" name="Shape 196" descr="3. cohabitation.png"/>
          <p:cNvPicPr preferRelativeResize="0"/>
          <p:nvPr/>
        </p:nvPicPr>
        <p:blipFill rotWithShape="1">
          <a:blip r:embed="rId3">
            <a:alphaModFix/>
          </a:blip>
          <a:srcRect t="6089" b="-6089"/>
          <a:stretch/>
        </p:blipFill>
        <p:spPr>
          <a:xfrm>
            <a:off x="2320650" y="1639800"/>
            <a:ext cx="4911574" cy="3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2812800" y="1757275"/>
            <a:ext cx="434700" cy="2536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269150" y="3086100"/>
            <a:ext cx="434700" cy="12075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9" name="Shape 199"/>
          <p:cNvCxnSpPr/>
          <p:nvPr/>
        </p:nvCxnSpPr>
        <p:spPr>
          <a:xfrm>
            <a:off x="3349650" y="2048900"/>
            <a:ext cx="1836300" cy="9948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is The “Fragile” Families &amp; Wellbeing Study?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418725"/>
            <a:ext cx="87735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Birth cohort study of ~5000 American families in urban areas over 15 years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</a:pPr>
            <a:r>
              <a:rPr lang="en" sz="1800">
                <a:solidFill>
                  <a:srgbClr val="222222"/>
                </a:solidFill>
              </a:rPr>
              <a:t>Collected in 5 waves [1998-2015]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 sz="1800">
                <a:solidFill>
                  <a:srgbClr val="000000"/>
                </a:solidFill>
              </a:rPr>
              <a:t>As per child’s age - birth, 1st year, 3rd year, 5th year and 9th year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Addresses 3 areas of great interest to policy makers and community leaders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Nonmarital childbearing, welfare reform, and the role of fathers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 on unwed fathers is more complete than those from previous surveys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Interviewed at least 75% of the unwed fathers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 on the missing fathers completed from mother’s file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More than half of mothers had non-marital relationships, which are negative correlated with GPA</a:t>
            </a:r>
          </a:p>
          <a:p>
            <a:pPr lvl="0" algn="ctr" rtl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Corr = </a:t>
            </a:r>
            <a:r>
              <a:rPr lang="en" b="1">
                <a:solidFill>
                  <a:srgbClr val="FF0000"/>
                </a:solidFill>
              </a:rPr>
              <a:t>-0.18</a:t>
            </a:r>
            <a:r>
              <a:rPr lang="en"/>
              <a:t> </a:t>
            </a:r>
          </a:p>
        </p:txBody>
      </p:sp>
      <p:pic>
        <p:nvPicPr>
          <p:cNvPr id="206" name="Shape 206" descr="4. num_partn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112" y="1266324"/>
            <a:ext cx="4741774" cy="349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2753275" y="1360250"/>
            <a:ext cx="570900" cy="2958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REGRESSION AS AN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EXPLORATORY TOOL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18" name="Shape 218"/>
          <p:cNvGrpSpPr/>
          <p:nvPr/>
        </p:nvGrpSpPr>
        <p:grpSpPr>
          <a:xfrm>
            <a:off x="2641625" y="1023424"/>
            <a:ext cx="3849524" cy="3978274"/>
            <a:chOff x="2641625" y="1023424"/>
            <a:chExt cx="3849524" cy="3978274"/>
          </a:xfrm>
        </p:grpSpPr>
        <p:pic>
          <p:nvPicPr>
            <p:cNvPr id="219" name="Shape 219" descr="5. cohab_biof + father's presence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1625" y="1023424"/>
              <a:ext cx="3849524" cy="3978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/>
            <p:nvPr/>
          </p:nvSpPr>
          <p:spPr>
            <a:xfrm>
              <a:off x="5311750" y="3600650"/>
              <a:ext cx="295500" cy="122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398500" y="2444425"/>
              <a:ext cx="1028700" cy="53970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Cohabiting biological fathers seem to have a significant impact on GPA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But biological father’s high involvement with the child is more important even if not living together.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9" name="Shape 229" descr="6. add involvement.png"/>
          <p:cNvPicPr preferRelativeResize="0"/>
          <p:nvPr/>
        </p:nvPicPr>
        <p:blipFill rotWithShape="1">
          <a:blip r:embed="rId3">
            <a:alphaModFix/>
          </a:blip>
          <a:srcRect t="1970" b="-1969"/>
          <a:stretch/>
        </p:blipFill>
        <p:spPr>
          <a:xfrm>
            <a:off x="2587649" y="1207687"/>
            <a:ext cx="3744016" cy="38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4736450" y="3839800"/>
            <a:ext cx="1466400" cy="488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050650" y="2620600"/>
            <a:ext cx="1466400" cy="832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Non-biological fathers don’t appear to have a significant impact on child’s GPA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8" name="Shape 238" descr="7. add cohab any partn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724" y="1224550"/>
            <a:ext cx="3477274" cy="36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4298125" y="3206425"/>
            <a:ext cx="1782300" cy="399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5316650" y="3656475"/>
            <a:ext cx="763800" cy="399000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298125" y="2337300"/>
            <a:ext cx="1782300" cy="46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The number of non-marital relationships of mother has a slight negative impact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8" name="Shape 248" descr="8. num_partn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50" y="1309250"/>
            <a:ext cx="3100149" cy="36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4949975" y="3839800"/>
            <a:ext cx="936300" cy="46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Control Variables seem to overpower the explanatory variables, but the interpretation is still the same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56" name="Shape 256" descr="9. added control.png"/>
          <p:cNvPicPr preferRelativeResize="0"/>
          <p:nvPr/>
        </p:nvPicPr>
        <p:blipFill rotWithShape="1">
          <a:blip r:embed="rId3">
            <a:alphaModFix/>
          </a:blip>
          <a:srcRect t="1800" b="-1800"/>
          <a:stretch/>
        </p:blipFill>
        <p:spPr>
          <a:xfrm>
            <a:off x="3188275" y="1342524"/>
            <a:ext cx="2281149" cy="3681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4701400" y="3221500"/>
            <a:ext cx="768000" cy="490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701400" y="3966925"/>
            <a:ext cx="768000" cy="285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14550" y="1254000"/>
            <a:ext cx="4045200" cy="2635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conclusion, we found 3 factors to correlate* well with high GPA outcomes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265500" y="4461075"/>
            <a:ext cx="4045200" cy="33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500"/>
              <a:t>* No causal claims!!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order of priority: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Biological father’s high involvement (~95% conf)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Biological father’s mild involvement (~80% conf)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Presence of a fatherly figure (~80% conf)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Challenges/Shortcomings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80% of the time spent on:</a:t>
            </a:r>
          </a:p>
          <a:p>
            <a:pPr marL="914400" lvl="1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Understanding the questionnaire hierarchy</a:t>
            </a:r>
          </a:p>
          <a:p>
            <a:pPr marL="914400" lvl="1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 understanding and cleaning</a:t>
            </a:r>
          </a:p>
          <a:p>
            <a:pPr marL="914400" lvl="1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Tracking the changes in question and response codes in-between waves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We used information up to 9 years of age to predict outcomes at 15 yrs, missing out crucial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Assumptions and proxy measures used to account for the factors taken in consideration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Analyze the data geographically - get contract data (secured)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Understanding the effect of social desirability bias and response bias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Find natural experiments in the data and make causal claims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Attempt fancy imputation techniques instead of dropping (though not sure if that would really help)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Incorporate more factors and try to get more significant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did we pick this data?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Lets Not Go There!!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75" y="10634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6494575" y="1175150"/>
            <a:ext cx="1793700" cy="92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12943</a:t>
            </a:r>
            <a:r>
              <a:rPr lang="en"/>
              <a:t> survey questions over </a:t>
            </a:r>
            <a:r>
              <a:rPr lang="en" b="1">
                <a:solidFill>
                  <a:srgbClr val="FF0000"/>
                </a:solidFill>
              </a:rPr>
              <a:t>15 years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4242 </a:t>
            </a:r>
            <a:r>
              <a:rPr lang="en"/>
              <a:t>children tracked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Cryptic feature codings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~25</a:t>
            </a:r>
            <a:r>
              <a:rPr lang="en"/>
              <a:t> files with documentation!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~80%</a:t>
            </a:r>
            <a:r>
              <a:rPr lang="en"/>
              <a:t> of the time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 knowing data!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399" y="1325899"/>
            <a:ext cx="383175" cy="5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399" y="2101849"/>
            <a:ext cx="383175" cy="5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399" y="2713324"/>
            <a:ext cx="383175" cy="5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399" y="3324799"/>
            <a:ext cx="383175" cy="5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399" y="3934399"/>
            <a:ext cx="383175" cy="5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640200"/>
            <a:ext cx="8520600" cy="296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Nearly a third of all children born in the United States today are born to unmarried parents with higher among poor and minority populations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Some of the existing research is around the effect of:</a:t>
            </a:r>
          </a:p>
          <a:p>
            <a:pPr marL="914400" lvl="1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Father involvement on child’s behavior </a:t>
            </a:r>
          </a:p>
          <a:p>
            <a:pPr marL="914400" lvl="1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Parents’ On/Off Relationship on father’s involvement</a:t>
            </a:r>
          </a:p>
          <a:p>
            <a:pPr marL="914400" lvl="1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Upbringing in disadvantaged families leading to low college performance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link between father involvement and child’s school education outcomes is not common; thus our primary focus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3175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900"/>
              <a:t>Children born to unmarried parents have been shown to be more vulnerable to adverse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900"/>
              <a:t>Our aim is to assess the impact of biological father’s involvement upto 9 years on GPA of child at the age of 15</a:t>
            </a:r>
          </a:p>
          <a:p>
            <a:pPr lvl="0" rt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38250" y="1342525"/>
            <a:ext cx="7757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Interviews questions covered the following variables: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Relationships, Parenting behaviour, Employment status, Neighbourhood Characteristics, Home Environment, Incarceration Histories, Race/Religion etc.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~600 constructed variables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Created a data dictionary for these variables (66 cells)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Can be used to map the variable meaning in the future research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711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Available Outcomes: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GPA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Grit 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Material Hardship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Eviction</a:t>
            </a:r>
          </a:p>
          <a:p>
            <a:pPr marL="457200" lvl="0" indent="-228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Being laid off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      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We picked GPA!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09" name="Shape 109" descr="0. gpa histogram (maroon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625" y="1293800"/>
            <a:ext cx="51054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We chose GPA as a measure of educational attainment at the age of 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started with some primary data cleaning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Considering Ids where GPA is present (~54%)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Considered only the mothers present in all waves (~82%)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Drop children under father’s custody (~0.2%)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Missing value imputation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Microsoft Macintosh PowerPoint</Application>
  <PresentationFormat>On-screen Show (16:9)</PresentationFormat>
  <Paragraphs>158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PT Sans Narrow</vt:lpstr>
      <vt:lpstr>Times New Roman</vt:lpstr>
      <vt:lpstr>Old Standard TT</vt:lpstr>
      <vt:lpstr>Open Sans</vt:lpstr>
      <vt:lpstr>Arial</vt:lpstr>
      <vt:lpstr>tropic</vt:lpstr>
      <vt:lpstr>Impact of Absent Father on Child’s Education </vt:lpstr>
      <vt:lpstr>What is The “Fragile” Families &amp; Wellbeing Study?</vt:lpstr>
      <vt:lpstr>Why did we pick this data?</vt:lpstr>
      <vt:lpstr>Lets Not Go There!!</vt:lpstr>
      <vt:lpstr>Children born to unmarried parents have been shown to be more vulnerable to adverse outcomes</vt:lpstr>
      <vt:lpstr>Our aim is to assess the impact of biological father’s involvement upto 9 years on GPA of child at the age of 15 </vt:lpstr>
      <vt:lpstr>We chose GPA as a measure of educational attainment at the age of 15</vt:lpstr>
      <vt:lpstr>FEATURE ENGINEERING</vt:lpstr>
      <vt:lpstr>We started with some primary data cleaning</vt:lpstr>
      <vt:lpstr>We have engineered 5 features to access the impact of biological father’s involvement upto 9 years on GPA of child at the age of 15</vt:lpstr>
      <vt:lpstr>Presence of biological father was determined based on the time lived in the same house.</vt:lpstr>
      <vt:lpstr>Father’s involvement with child was determined based on frequency of spending time with the child.</vt:lpstr>
      <vt:lpstr>Presence of a fatherly figure is based on the mother living with any partner</vt:lpstr>
      <vt:lpstr>The number of romantic partners of the mother, apart from biological father, were also captured.</vt:lpstr>
      <vt:lpstr>We had some control variables to account for other factors/confounders.</vt:lpstr>
      <vt:lpstr>EXPLORATORY ANALYSIS   Univariate Analysis Interaction Modeling Using OLS</vt:lpstr>
      <vt:lpstr>Children who experience high presence of biological father have higher GPA on average </vt:lpstr>
      <vt:lpstr>But children whose fathers were even mildly involved have higher GPA on average</vt:lpstr>
      <vt:lpstr>Cohabitation with biological or even other partners show positive correlations with GPA</vt:lpstr>
      <vt:lpstr>More than half of mothers had non-marital relationships, which are negative correlated with GPA </vt:lpstr>
      <vt:lpstr> REGRESSION AS AN  EXPLORATORY TOOL</vt:lpstr>
      <vt:lpstr>Cohabiting biological fathers seem to have a significant impact on GPA</vt:lpstr>
      <vt:lpstr>But biological father’s high involvement with the child is more important even if not living together.</vt:lpstr>
      <vt:lpstr>Non-biological fathers don’t appear to have a significant impact on child’s GPA</vt:lpstr>
      <vt:lpstr>The number of non-marital relationships of mother has a slight negative impact</vt:lpstr>
      <vt:lpstr>Control Variables seem to overpower the explanatory variables, but the interpretation is still the same</vt:lpstr>
      <vt:lpstr>In conclusion, we found 3 factors to correlate* well with high GPA outcomes</vt:lpstr>
      <vt:lpstr>Challenges/Shortcomings</vt:lpstr>
      <vt:lpstr>Future work</vt:lpstr>
      <vt:lpstr>THANK YOU!!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Absent Father on Child’s Education </dc:title>
  <cp:lastModifiedBy>Aarshay Jain</cp:lastModifiedBy>
  <cp:revision>1</cp:revision>
  <dcterms:modified xsi:type="dcterms:W3CDTF">2017-05-05T16:33:03Z</dcterms:modified>
</cp:coreProperties>
</file>