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61" r:id="rId5"/>
    <p:sldId id="272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1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3" autoAdjust="0"/>
    <p:restoredTop sz="94660"/>
  </p:normalViewPr>
  <p:slideViewPr>
    <p:cSldViewPr snapToGrid="0">
      <p:cViewPr>
        <p:scale>
          <a:sx n="60" d="100"/>
          <a:sy n="60" d="100"/>
        </p:scale>
        <p:origin x="1256" y="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prediction through sentiment analysis techniques</a:t>
            </a:r>
            <a:endParaRPr lang="en-US" dirty="0" smtClean="0"/>
          </a:p>
          <a:p>
            <a:r>
              <a:rPr lang="en-US" dirty="0" smtClean="0"/>
              <a:t>AARSH </a:t>
            </a:r>
            <a:r>
              <a:rPr lang="en-US" dirty="0" smtClean="0"/>
              <a:t>SACHDEVA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32" y="279555"/>
            <a:ext cx="4462184" cy="954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943" y="3145225"/>
            <a:ext cx="700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Scraping Alpha</a:t>
            </a:r>
            <a:r>
              <a:rPr lang="en-US" sz="7200" baseline="30000" dirty="0" smtClean="0">
                <a:latin typeface="+mj-lt"/>
              </a:rPr>
              <a:t>⍺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Scrape Seeking Alpha for long/short idea articles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Chunk off a specific time frame of articles for the training set and a specific frame for the test set. In this analysis, a three year period between 08/2012 and 08/2015 was used for training and a two year period between 08/2015 and 08/2017 was used for testing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Sample a certain number of articles within each time frame. In this analysis, 500 articles were used in training and 200 were used in testing.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training set, calculate returns of the associated stocks for a specified holding period. Then assign a cutoff return that will be used to categorize the article as either “high” or ”low”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Optimize the holding period and cutoff point within the training set to achieve best predictive 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these parameters in the model to predict the category an article will fall into in the test set. Then calculate actual realized returns and compare the results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5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0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Precision, Recall, F-Measure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62" y="1850582"/>
            <a:ext cx="8927873" cy="32105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𝑀𝑒𝑎𝑠𝑢𝑟𝑒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Sensitivity Analysis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88670"/>
              </p:ext>
            </p:extLst>
          </p:nvPr>
        </p:nvGraphicFramePr>
        <p:xfrm>
          <a:off x="714510" y="185688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0.275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0.452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27740"/>
              </p:ext>
            </p:extLst>
          </p:nvPr>
        </p:nvGraphicFramePr>
        <p:xfrm>
          <a:off x="696790" y="3986942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06297"/>
              </p:ext>
            </p:extLst>
          </p:nvPr>
        </p:nvGraphicFramePr>
        <p:xfrm>
          <a:off x="6101671" y="185688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00101"/>
              </p:ext>
            </p:extLst>
          </p:nvPr>
        </p:nvGraphicFramePr>
        <p:xfrm>
          <a:off x="6101671" y="3986942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873767" y="1254642"/>
            <a:ext cx="1461619" cy="27251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9986" y="58167"/>
            <a:ext cx="298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problem. Means we’re predicting so many positives, we’re not being selective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6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Seeking Alpha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 Theorem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Training Set Sensitivity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 Set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Seeking Alpha is crowd-sourced content service website for financial markets. Published articles and research provide financial commentary and analysis on a wide-variety of topics in the world of finance, such as publicly traded equities, credit, ETFs, investment strategies, company news, and current events.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700" y="3110385"/>
            <a:ext cx="692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chose to </a:t>
            </a:r>
            <a:r>
              <a:rPr lang="en-US" sz="2000" smtClean="0"/>
              <a:t>scrape stock idea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3510495"/>
            <a:ext cx="8105775" cy="2822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3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Typical sentiment analysis attempts to predict the writer’s orientation towards an object by analyzing the words they use to describe it.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 Sentiment: “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zany characters and richly applied satire, and some great plot twists”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 Sentiment: “It was pathetic. The worst part about it was the boxing scenes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goal of this analysis is to assign an article a classification of “high” or ”low” that indicates whether the article is successful at predicting positive returns.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8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 Naive Bayes probabilistic classifier attempts to predict which category a piece of text belongs to by returning the category of maximum likelihood given the words in the text</a:t>
                </a:r>
              </a:p>
              <a:p>
                <a:pPr/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𝑃𝑟𝑒𝑑𝑖𝑐𝑡𝑒𝑑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𝐶𝑙𝑎𝑠𝑠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𝑃𝑜𝑠𝑠𝑖𝑏𝑙𝑒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𝐶𝑙𝑎𝑠𝑠𝑒𝑠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𝑎𝑟𝑡𝑖𝑐𝑙𝑒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Since P(article) will be the same across all calculations for every class, we can ignore this term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An article can be represented by the words in it, that is:</a:t>
                </a:r>
              </a:p>
              <a:p>
                <a:pPr/>
                <a:r>
                  <a:rPr lang="en-US" sz="16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This theorem is called “naïve” because it assumes that the probability of a word being associated with a certain class is independent other words’ probabilities of being associated with that class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a word belonging to a class is calculated as follows: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Here, V is the full range of words across all classes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97051" y="4197654"/>
                <a:ext cx="5197897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𝑐𝑙𝑎𝑠𝑠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𝑤𝑜𝑟𝑑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𝑐𝑙𝑎𝑠𝑠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))+|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51" y="4197654"/>
                <a:ext cx="5197897" cy="630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Theorem: 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following sentences constitute our training data and have already been classified: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“just plain boring”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“entirely predictable and lacks energy”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“no surprises and very few laughs”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“very powerful”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”the most fun film of the summer”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Naïve Bayes Theorem will be used to classify this sentence that constitutes our testing data: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“predictable with no fun”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By our training set, we know the following prior probabilities are true: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P(-) = 3/5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P(+) = 2/5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wil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 then calculate the likelihood of each word in the test sentence belonging to each class: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𝑝𝑟𝑒𝑑𝑖𝑐𝑡𝑎𝑏𝑙𝑒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𝑝𝑟𝑒𝑑𝑖𝑐𝑡𝑎𝑏𝑙𝑒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+20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+20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𝑓𝑢𝑛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𝑝𝑟𝑒𝑑𝑖𝑐𝑡𝑎𝑏𝑙𝑒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+20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Note: we ignore words in the test sentence that don’t appear in the training data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A72F1D"/>
      </a:accent1>
      <a:accent2>
        <a:srgbClr val="F8842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930</TotalTime>
  <Words>917</Words>
  <Application>Microsoft Macintosh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Arial</vt:lpstr>
      <vt:lpstr>Retrospect</vt:lpstr>
      <vt:lpstr>PowerPoint Presentation</vt:lpstr>
      <vt:lpstr>Table of Contents</vt:lpstr>
      <vt:lpstr>Seeking Alpha</vt:lpstr>
      <vt:lpstr>Sentiment Analysis</vt:lpstr>
      <vt:lpstr>Sentiment Classification</vt:lpstr>
      <vt:lpstr>Naïve Bayes Theorem</vt:lpstr>
      <vt:lpstr>Naïve Bayes Theorem</vt:lpstr>
      <vt:lpstr>Naïve Bayes Theorem: Example</vt:lpstr>
      <vt:lpstr>Naïve Bayes Theorem: Example</vt:lpstr>
      <vt:lpstr>Implementation</vt:lpstr>
      <vt:lpstr>Implementation Process</vt:lpstr>
      <vt:lpstr>Evaluation Metrics</vt:lpstr>
      <vt:lpstr>Evaluation: Precision, Recall, F-Measure</vt:lpstr>
      <vt:lpstr>Training Set Sensitivity Analysis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Sharma</dc:creator>
  <cp:lastModifiedBy>Aarsh Sachdeva</cp:lastModifiedBy>
  <cp:revision>74</cp:revision>
  <dcterms:created xsi:type="dcterms:W3CDTF">2015-10-29T04:24:36Z</dcterms:created>
  <dcterms:modified xsi:type="dcterms:W3CDTF">2017-08-02T11:51:19Z</dcterms:modified>
</cp:coreProperties>
</file>