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58" r:id="rId4"/>
    <p:sldId id="261" r:id="rId5"/>
    <p:sldId id="272" r:id="rId6"/>
    <p:sldId id="288" r:id="rId7"/>
    <p:sldId id="277" r:id="rId8"/>
    <p:sldId id="278" r:id="rId9"/>
    <p:sldId id="279" r:id="rId10"/>
    <p:sldId id="280" r:id="rId11"/>
    <p:sldId id="286" r:id="rId12"/>
    <p:sldId id="282" r:id="rId13"/>
    <p:sldId id="283" r:id="rId14"/>
    <p:sldId id="289" r:id="rId15"/>
    <p:sldId id="290" r:id="rId16"/>
    <p:sldId id="284" r:id="rId17"/>
    <p:sldId id="281" r:id="rId18"/>
    <p:sldId id="285" r:id="rId19"/>
    <p:sldId id="287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3" autoAdjust="0"/>
    <p:restoredTop sz="94660"/>
  </p:normalViewPr>
  <p:slideViewPr>
    <p:cSldViewPr snapToGrid="0">
      <p:cViewPr>
        <p:scale>
          <a:sx n="70" d="100"/>
          <a:sy n="70" d="100"/>
        </p:scale>
        <p:origin x="144" y="1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prediction through sentiment analysis techniques</a:t>
            </a:r>
          </a:p>
          <a:p>
            <a:r>
              <a:rPr lang="en-US" dirty="0" smtClean="0"/>
              <a:t>AARSH SACHDEVA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32" y="279555"/>
            <a:ext cx="4462184" cy="954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943" y="3145225"/>
            <a:ext cx="700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Scraping Alpha</a:t>
            </a:r>
            <a:r>
              <a:rPr lang="en-US" sz="7200" baseline="30000" dirty="0" smtClean="0">
                <a:latin typeface="+mj-lt"/>
              </a:rPr>
              <a:t>⍺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1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Naïve </a:t>
            </a:r>
            <a:r>
              <a:rPr lang="en-US" dirty="0" smtClean="0"/>
              <a:t>Bayes Theorem: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By our training set, we know the following prior probabilities are true: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P(-) 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2/4 = 1/2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P(+) 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2/4 = 1/2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We will then calculate the likelihood of each word in the test sentence belonging to each class: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𝑔𝑟𝑒𝑎𝑡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𝑔𝑟𝑒𝑎𝑡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𝑝𝑙𝑜𝑡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𝑝𝑙𝑜𝑡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𝑏𝑜𝑥𝑖𝑛𝑔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𝑏𝑜𝑥𝑖𝑛𝑔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𝑠𝑐𝑒𝑛𝑒𝑠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𝑠𝑐𝑒𝑛𝑒𝑠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Note: we ignore words in the test sentence that don’t appear in the training data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Naïve </a:t>
            </a:r>
            <a:r>
              <a:rPr lang="en-US" dirty="0" smtClean="0"/>
              <a:t>Bayes Theorem: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The probability of the test sentence belonging to a certain class can be calculated as: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𝑠𝑒𝑛𝑡𝑒𝑛𝑐𝑒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2∗2∗2∗3</m:t>
                        </m:r>
                      </m:num>
                      <m:den>
                        <m:sSup>
                          <m:sSupPr>
                            <m:ctrlPr>
                              <a:rPr lang="mr-I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36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=7.1∗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𝑠𝑒𝑛𝑡𝑒𝑛𝑐𝑒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1∗2</m:t>
                        </m:r>
                      </m:num>
                      <m:den>
                        <m:sSup>
                          <m:sSup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7.4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Thus, the sentence would be classified as positive (which is correct).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1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Scrape Seeking Alpha for long/short idea articles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Chunk off a specific time frame of articles for the training set and a specific frame for the test set. In this analysis, a three year period between 08/2012 and 08/2015 was used for training and a two year period between 08/2015 and 08/2017 was used for testing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Sample a certain number of articles within each time frame. In this analysis, 500 articles were used in training and 200 were used in testing.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the training set, calculate returns of the associated stocks for a specified holding period. Then assign a cutoff return that will be used to categorize the article as either “high” or ”low”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Optimize the holding period and cutoff point within the training set to achieve best predictive performance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these parameters in the model to predict the category an article will fall into in the test set. Then calculate actual realized returns and compare the results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5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Set: A Snapshot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428"/>
            <a:ext cx="12192000" cy="41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Set: A Snapshot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228"/>
            <a:ext cx="12192000" cy="40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0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Precision, Recall, F-Measure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62" y="1850582"/>
            <a:ext cx="8927873" cy="32105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5174320"/>
                <a:ext cx="10058400" cy="807996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𝑀𝑒𝑎𝑠𝑢𝑟𝑒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 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5174320"/>
                <a:ext cx="10058400" cy="80799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Sensitivity </a:t>
            </a:r>
            <a:r>
              <a:rPr lang="en-US" dirty="0" smtClean="0"/>
              <a:t>Analysis </a:t>
            </a:r>
            <a:r>
              <a:rPr lang="en-US" sz="2400" dirty="0" smtClean="0"/>
              <a:t>(100-Article Sample)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85744"/>
              </p:ext>
            </p:extLst>
          </p:nvPr>
        </p:nvGraphicFramePr>
        <p:xfrm>
          <a:off x="714510" y="1856888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27740"/>
              </p:ext>
            </p:extLst>
          </p:nvPr>
        </p:nvGraphicFramePr>
        <p:xfrm>
          <a:off x="696790" y="3986942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06297"/>
              </p:ext>
            </p:extLst>
          </p:nvPr>
        </p:nvGraphicFramePr>
        <p:xfrm>
          <a:off x="6101671" y="1856888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00101"/>
              </p:ext>
            </p:extLst>
          </p:nvPr>
        </p:nvGraphicFramePr>
        <p:xfrm>
          <a:off x="6101671" y="3986942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6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Set </a:t>
            </a:r>
            <a:r>
              <a:rPr lang="en-US" dirty="0" smtClean="0"/>
              <a:t>Performance </a:t>
            </a:r>
            <a:r>
              <a:rPr lang="en-US" sz="2400" dirty="0" smtClean="0"/>
              <a:t>(20-Day Holding Period, 0% Cutoff)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38242"/>
              </p:ext>
            </p:extLst>
          </p:nvPr>
        </p:nvGraphicFramePr>
        <p:xfrm>
          <a:off x="1097280" y="2781937"/>
          <a:ext cx="10058404" cy="128000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14601"/>
                <a:gridCol w="2514601"/>
                <a:gridCol w="2514601"/>
                <a:gridCol w="2514601"/>
              </a:tblGrid>
              <a:tr h="640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F1-Measure</a:t>
                      </a:r>
                      <a:endParaRPr lang="en-US" dirty="0"/>
                    </a:p>
                  </a:txBody>
                  <a:tcPr/>
                </a:tc>
              </a:tr>
              <a:tr h="6400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84067" y="4578697"/>
            <a:ext cx="522386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Expected 20-Day Return from Long Positions: </a:t>
            </a:r>
            <a:r>
              <a:rPr lang="en-US" b="1" i="1" dirty="0" smtClean="0"/>
              <a:t>-0.310%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84067" y="5273806"/>
            <a:ext cx="522386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Expected 20-Day Return from Short Positions: </a:t>
            </a:r>
            <a:r>
              <a:rPr lang="en-US" b="1" i="1" dirty="0"/>
              <a:t>0.216%</a:t>
            </a:r>
          </a:p>
        </p:txBody>
      </p:sp>
    </p:spTree>
    <p:extLst>
      <p:ext uri="{BB962C8B-B14F-4D97-AF65-F5344CB8AC3E}">
        <p14:creationId xmlns:p14="http://schemas.microsoft.com/office/powerpoint/2010/main" val="193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Seeking Alpha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Naïve Bayes Theorem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Training Set Sensitivity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Test Set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Filter out training and test sets by industry (a lot of money was lost in energy/commodities)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Filter out data sets by market cap (we don’t want to invest in small-cap or OTC)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Calculate a “Trust-Value” score for reliable authors and incorporate it into the decision to invest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Test out the model across other sources, maybe hop on a Bloomberg and assess professional equity research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Develop a full </a:t>
            </a:r>
            <a:r>
              <a:rPr lang="en-US" sz="2400" dirty="0" err="1" smtClean="0">
                <a:solidFill>
                  <a:schemeClr val="tx1"/>
                </a:solidFill>
              </a:rPr>
              <a:t>backtest</a:t>
            </a:r>
            <a:r>
              <a:rPr lang="en-US" sz="2400" dirty="0" smtClean="0">
                <a:solidFill>
                  <a:schemeClr val="tx1"/>
                </a:solidFill>
              </a:rPr>
              <a:t> on </a:t>
            </a:r>
            <a:r>
              <a:rPr lang="en-US" sz="2400" dirty="0" err="1" smtClean="0">
                <a:solidFill>
                  <a:schemeClr val="tx1"/>
                </a:solidFill>
              </a:rPr>
              <a:t>Quantopian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Seeking Alpha is crowd-sourced content service website for financial markets. Published articles and research provide financial commentary and analysis on a wide-variety of topics in the world of finance, such as publicly traded equities, credit, ETFs, investment strategies, company news, and current events.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5700" y="3110385"/>
            <a:ext cx="692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chose to </a:t>
            </a:r>
            <a:r>
              <a:rPr lang="en-US" sz="2000" smtClean="0"/>
              <a:t>scrape stock idea articles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3510495"/>
            <a:ext cx="8105775" cy="2822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3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Classification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Typical sentiment analysis attempts to predict the writer’s orientation towards an object by analyzing the words they use to describe it.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 Sentiment: “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zany characters and richly applied satire, and some great plot twists”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 Sentiment: “It was pathetic. The worst part about it was the boxing scenes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goal of this analysis is to assign an article a classification of “high” or ”low” that indicates whether the article is successful at predicting positive returns.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8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9562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Bayes Theorem is based upon the laws of conditional probability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34" y="2860330"/>
            <a:ext cx="4561332" cy="3427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728950" y="2254080"/>
                <a:ext cx="3018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0" y="2254080"/>
                <a:ext cx="30189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 Naive Bayes probabilistic classifier attempts to predict which category a piece of text belongs to by returning the category of maximum likelihood given the words in the text</a:t>
                </a: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𝑃𝑟𝑒𝑑𝑖𝑐𝑡𝑒𝑑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𝐶𝑙𝑎𝑠𝑠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𝑃𝑜𝑠𝑠𝑖𝑏𝑙𝑒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𝐶𝑙𝑎𝑠𝑠𝑒𝑠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𝑎𝑟𝑡𝑖𝑐𝑙𝑒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Since P(article) will be the same across all calculations for every class, we can ignore this term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smtClean="0"/>
              <a:t>Bayes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An article can be represented by the words in it, that is: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i="1" dirty="0" smtClean="0">
                    <a:solidFill>
                      <a:schemeClr val="tx1"/>
                    </a:solidFill>
                  </a:rPr>
                  <a:t>Note: In implementation, the logarithm of each side will be taken and probabilities will be summed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theorem is called “naïve” because it assumes that the probability of a word being associated with a certain class is independent other words’ probabilities of being associated with that class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probability of a word belonging to a class is calculated as follows: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Here, V is the full range of words across all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classes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97051" y="4435398"/>
                <a:ext cx="5197897" cy="630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𝑤𝑜𝑟𝑑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𝑐𝑙𝑎𝑠𝑠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𝑤𝑜𝑟𝑑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𝑐𝑙𝑎𝑠𝑠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𝑤𝑜𝑟𝑑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))+|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51" y="4435398"/>
                <a:ext cx="5197897" cy="630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3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Naïve </a:t>
            </a:r>
            <a:r>
              <a:rPr lang="en-US" dirty="0" smtClean="0"/>
              <a:t>Bayes Theorem: Example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following sentences constitute our training data and have already been classified: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Negative: </a:t>
            </a:r>
            <a:r>
              <a:rPr lang="en-US" dirty="0" smtClean="0">
                <a:solidFill>
                  <a:schemeClr val="tx1"/>
                </a:solidFill>
              </a:rPr>
              <a:t>“it was pathetic the worst part was the boxing scenes”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Negative: </a:t>
            </a:r>
            <a:r>
              <a:rPr lang="en-US" dirty="0" smtClean="0">
                <a:solidFill>
                  <a:schemeClr val="tx1"/>
                </a:solidFill>
              </a:rPr>
              <a:t>“no plot twists or great scenes”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“and satire and great plot twists”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Positive: </a:t>
            </a:r>
            <a:r>
              <a:rPr lang="en-US" dirty="0" smtClean="0">
                <a:solidFill>
                  <a:schemeClr val="tx1"/>
                </a:solidFill>
              </a:rPr>
              <a:t>”great scenes and great film”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Binary Naïve </a:t>
            </a:r>
            <a:r>
              <a:rPr lang="en-US" dirty="0" smtClean="0">
                <a:solidFill>
                  <a:schemeClr val="tx1"/>
                </a:solidFill>
              </a:rPr>
              <a:t>Bayes Theorem will </a:t>
            </a:r>
            <a:r>
              <a:rPr lang="en-US" dirty="0" smtClean="0">
                <a:solidFill>
                  <a:schemeClr val="tx1"/>
                </a:solidFill>
              </a:rPr>
              <a:t>first reduce each sentence to remove duplicates within each sentence: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</a:t>
            </a:r>
            <a:r>
              <a:rPr lang="en-US" dirty="0">
                <a:solidFill>
                  <a:schemeClr val="tx1"/>
                </a:solidFill>
              </a:rPr>
              <a:t>: “it was pathetic the worst </a:t>
            </a:r>
            <a:r>
              <a:rPr lang="en-US" dirty="0" smtClean="0">
                <a:solidFill>
                  <a:schemeClr val="tx1"/>
                </a:solidFill>
              </a:rPr>
              <a:t>part </a:t>
            </a:r>
            <a:r>
              <a:rPr lang="en-US" dirty="0">
                <a:solidFill>
                  <a:schemeClr val="tx1"/>
                </a:solidFill>
              </a:rPr>
              <a:t>boxing scenes”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Negative: “no plot twists or great scenes”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Positive: “and satire </a:t>
            </a:r>
            <a:r>
              <a:rPr lang="en-US" dirty="0" smtClean="0">
                <a:solidFill>
                  <a:schemeClr val="tx1"/>
                </a:solidFill>
              </a:rPr>
              <a:t>great </a:t>
            </a:r>
            <a:r>
              <a:rPr lang="en-US" dirty="0">
                <a:solidFill>
                  <a:schemeClr val="tx1"/>
                </a:solidFill>
              </a:rPr>
              <a:t>plot twists”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Positive: ”great </a:t>
            </a:r>
            <a:r>
              <a:rPr lang="en-US" dirty="0" smtClean="0">
                <a:solidFill>
                  <a:schemeClr val="tx1"/>
                </a:solidFill>
              </a:rPr>
              <a:t>scenes </a:t>
            </a:r>
            <a:r>
              <a:rPr lang="en-US" dirty="0">
                <a:solidFill>
                  <a:schemeClr val="tx1"/>
                </a:solidFill>
              </a:rPr>
              <a:t>film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training data will then be used to classify the following test sentence: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“great plot with awesome boxing scenes”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6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A72F1D"/>
      </a:accent1>
      <a:accent2>
        <a:srgbClr val="F8842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1218</TotalTime>
  <Words>1259</Words>
  <Application>Microsoft Macintosh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Cambria Math</vt:lpstr>
      <vt:lpstr>Mangal</vt:lpstr>
      <vt:lpstr>Arial</vt:lpstr>
      <vt:lpstr>Retrospect</vt:lpstr>
      <vt:lpstr>PowerPoint Presentation</vt:lpstr>
      <vt:lpstr>Table of Contents</vt:lpstr>
      <vt:lpstr>Seeking Alpha</vt:lpstr>
      <vt:lpstr>Sentiment Analysis</vt:lpstr>
      <vt:lpstr>Sentiment Classification</vt:lpstr>
      <vt:lpstr>Bayes Theorem</vt:lpstr>
      <vt:lpstr>Naïve Bayes Theorem</vt:lpstr>
      <vt:lpstr>Naïve Bayes Theorem</vt:lpstr>
      <vt:lpstr>Binary Naïve Bayes Theorem: Example</vt:lpstr>
      <vt:lpstr>Binary Naïve Bayes Theorem: Example</vt:lpstr>
      <vt:lpstr>Binary Naïve Bayes Theorem: Example</vt:lpstr>
      <vt:lpstr>Implementation</vt:lpstr>
      <vt:lpstr>Implementation Process</vt:lpstr>
      <vt:lpstr>Training Set: A Snapshot</vt:lpstr>
      <vt:lpstr>Test Set: A Snapshot</vt:lpstr>
      <vt:lpstr>Evaluation Metrics</vt:lpstr>
      <vt:lpstr>Evaluation: Precision, Recall, F-Measure</vt:lpstr>
      <vt:lpstr>Training Set Sensitivity Analysis (100-Article Sample)</vt:lpstr>
      <vt:lpstr>Test Set Performance (20-Day Holding Period, 0% Cutoff)</vt:lpstr>
      <vt:lpstr>Next Steps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Sharma</dc:creator>
  <cp:lastModifiedBy>Aarsh Sachdeva</cp:lastModifiedBy>
  <cp:revision>88</cp:revision>
  <dcterms:created xsi:type="dcterms:W3CDTF">2015-10-29T04:24:36Z</dcterms:created>
  <dcterms:modified xsi:type="dcterms:W3CDTF">2017-08-02T16:41:51Z</dcterms:modified>
</cp:coreProperties>
</file>