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3" r:id="rId1"/>
  </p:sldMasterIdLst>
  <p:sldIdLst>
    <p:sldId id="256" r:id="rId2"/>
    <p:sldId id="257" r:id="rId3"/>
    <p:sldId id="258" r:id="rId4"/>
    <p:sldId id="261" r:id="rId5"/>
    <p:sldId id="272" r:id="rId6"/>
    <p:sldId id="288" r:id="rId7"/>
    <p:sldId id="277" r:id="rId8"/>
    <p:sldId id="278" r:id="rId9"/>
    <p:sldId id="279" r:id="rId10"/>
    <p:sldId id="280" r:id="rId11"/>
    <p:sldId id="286" r:id="rId12"/>
    <p:sldId id="282" r:id="rId13"/>
    <p:sldId id="283" r:id="rId14"/>
    <p:sldId id="289" r:id="rId15"/>
    <p:sldId id="290" r:id="rId16"/>
    <p:sldId id="284" r:id="rId17"/>
    <p:sldId id="281" r:id="rId18"/>
    <p:sldId id="285" r:id="rId19"/>
    <p:sldId id="292" r:id="rId20"/>
    <p:sldId id="287" r:id="rId21"/>
    <p:sldId id="29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532" autoAdjust="0"/>
    <p:restoredTop sz="94660"/>
  </p:normalViewPr>
  <p:slideViewPr>
    <p:cSldViewPr snapToGrid="0">
      <p:cViewPr>
        <p:scale>
          <a:sx n="70" d="100"/>
          <a:sy n="70" d="100"/>
        </p:scale>
        <p:origin x="144" y="14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505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528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30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smtClean="0"/>
              <a:t>8/2/17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03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51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88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98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820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170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8/2/17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1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032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8/2/17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15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0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Stock prediction through sentiment analysis techniques</a:t>
            </a:r>
          </a:p>
          <a:p>
            <a:r>
              <a:rPr lang="en-US" dirty="0" smtClean="0"/>
              <a:t>AARSH SACHDEVA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55"/>
          <a:stretch/>
        </p:blipFill>
        <p:spPr>
          <a:xfrm>
            <a:off x="-9" y="6350043"/>
            <a:ext cx="809183" cy="5222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332" y="279555"/>
            <a:ext cx="4462184" cy="9548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09943" y="3145225"/>
            <a:ext cx="7000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+mj-lt"/>
              </a:rPr>
              <a:t>Scraping Alpha</a:t>
            </a:r>
            <a:r>
              <a:rPr lang="en-US" sz="7200" baseline="30000" dirty="0" smtClean="0">
                <a:latin typeface="+mj-lt"/>
              </a:rPr>
              <a:t>⍺</a:t>
            </a:r>
            <a:endParaRPr lang="en-US" sz="7200" dirty="0"/>
          </a:p>
        </p:txBody>
      </p:sp>
      <p:sp>
        <p:nvSpPr>
          <p:cNvPr id="12" name="TextBox 11"/>
          <p:cNvSpPr txBox="1"/>
          <p:nvPr/>
        </p:nvSpPr>
        <p:spPr>
          <a:xfrm>
            <a:off x="10111081" y="6386518"/>
            <a:ext cx="2276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Scraping Alpha</a:t>
            </a:r>
            <a:r>
              <a:rPr lang="en-US" sz="2400" baseline="30000" dirty="0" smtClean="0">
                <a:latin typeface="+mj-lt"/>
              </a:rPr>
              <a:t>⍺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118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Naïve Bayes Theorem: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6800" y="1845734"/>
                <a:ext cx="10058400" cy="402336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By our training set, we know the following prior probabilities are true: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P(-) = 2/4 = 1/2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P(+) = 2/4 = 1/2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We will then calculate the likelihood of each word in the test sentence belonging to each class: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“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𝑔𝑟𝑒𝑎𝑡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”</m:t>
                        </m:r>
                      </m: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−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1+1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14+22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		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“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𝑔𝑟𝑒𝑎𝑡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”</m:t>
                        </m:r>
                      </m: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8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+2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“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𝑝𝑙𝑜𝑡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”</m:t>
                        </m:r>
                      </m: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1+1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14+2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	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“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𝑝𝑙𝑜𝑡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”</m:t>
                        </m:r>
                      </m: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8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+2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“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𝑏𝑜𝑥𝑖𝑛𝑔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”</m:t>
                        </m:r>
                      </m: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14+2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“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𝑏𝑜𝑥𝑖𝑛𝑔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”</m:t>
                        </m:r>
                      </m: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0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8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+2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“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𝑠𝑐𝑒𝑛𝑒𝑠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”</m:t>
                        </m:r>
                      </m: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14+22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		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“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𝑠𝑐𝑒𝑛𝑒𝑠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”</m:t>
                        </m:r>
                      </m: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8+22</m:t>
                        </m:r>
                      </m:den>
                    </m:f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Note: we ignore words in the test sentence that don’t appear in the training data</a:t>
                </a: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1845734"/>
                <a:ext cx="10058400" cy="4023360"/>
              </a:xfrm>
              <a:blipFill rotWithShape="0"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55"/>
          <a:stretch/>
        </p:blipFill>
        <p:spPr>
          <a:xfrm>
            <a:off x="-9" y="6350043"/>
            <a:ext cx="809183" cy="5222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111081" y="6386518"/>
            <a:ext cx="2276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Scraping Alpha</a:t>
            </a:r>
            <a:r>
              <a:rPr lang="en-US" sz="2400" baseline="30000" dirty="0" smtClean="0">
                <a:latin typeface="+mj-lt"/>
              </a:rPr>
              <a:t>⍺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49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Naïve Bayes Theorem: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6800" y="1845734"/>
                <a:ext cx="10058400" cy="402336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The probability of the test sentence belonging to a certain class can be calculated as:</a:t>
                </a: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𝑠𝑒𝑛𝑡𝑒𝑛𝑐𝑒</m:t>
                        </m:r>
                      </m: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−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∗</m:t>
                    </m:r>
                    <m:f>
                      <m:fPr>
                        <m:ctrlPr>
                          <a:rPr lang="mr-IN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2∗2∗2∗3</m:t>
                        </m:r>
                      </m:num>
                      <m:den>
                        <m:sSup>
                          <m:sSupPr>
                            <m:ctrlPr>
                              <a:rPr lang="mr-IN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36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=7.1∗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−6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𝑠𝑒𝑛𝑡𝑒𝑛𝑐𝑒</m:t>
                        </m:r>
                      </m: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∗</m:t>
                    </m:r>
                    <m:f>
                      <m:fPr>
                        <m:ctrlPr>
                          <a:rPr lang="mr-I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∗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∗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1∗2</m:t>
                        </m:r>
                      </m:num>
                      <m:den>
                        <m:sSup>
                          <m:sSupPr>
                            <m:ctrlPr>
                              <a:rPr lang="mr-IN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3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7.4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6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Thus, the sentence would be classified as positive (which is correct).</a:t>
                </a: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1845734"/>
                <a:ext cx="10058400" cy="4023360"/>
              </a:xfrm>
              <a:blipFill rotWithShape="0"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55"/>
          <a:stretch/>
        </p:blipFill>
        <p:spPr>
          <a:xfrm>
            <a:off x="-9" y="6350043"/>
            <a:ext cx="809183" cy="5222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111081" y="6386518"/>
            <a:ext cx="2276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Scraping Alpha</a:t>
            </a:r>
            <a:r>
              <a:rPr lang="en-US" sz="2400" baseline="30000" dirty="0" smtClean="0">
                <a:latin typeface="+mj-lt"/>
              </a:rPr>
              <a:t>⍺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818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55"/>
          <a:stretch/>
        </p:blipFill>
        <p:spPr>
          <a:xfrm>
            <a:off x="-9" y="6350043"/>
            <a:ext cx="809183" cy="5222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111081" y="6386518"/>
            <a:ext cx="2276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Scraping Alpha</a:t>
            </a:r>
            <a:r>
              <a:rPr lang="en-US" sz="2400" baseline="30000" dirty="0" smtClean="0">
                <a:latin typeface="+mj-lt"/>
              </a:rPr>
              <a:t>⍺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34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Process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66800" y="1845734"/>
            <a:ext cx="10058400" cy="40233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Scrape Seeking Alpha for long/short idea articles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Chunk off a specific time frame of articles for the training set and a specific frame for the test set. In this analysis, a three year period between 08/2012 and 08/2015 was used for training and a two year period between 08/2015 and 08/2017 was used for testing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Sample a certain number of articles within each time frame. In this analysis, 500 articles were used in training and 200 were used in testing.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In the training set, calculate returns of the associated stocks for a specified holding period. Then assign a cutoff return that will be used to categorize the article as either “high” or ”low”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Optimize the holding period and cutoff point within the training set to achieve best predictive performance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Use these parameters in the model to predict the category an article will fall into in the test set. Then calculate actual realized returns and compare the results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55"/>
          <a:stretch/>
        </p:blipFill>
        <p:spPr>
          <a:xfrm>
            <a:off x="-9" y="6350043"/>
            <a:ext cx="809183" cy="5222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111081" y="6386518"/>
            <a:ext cx="2276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Scraping Alpha</a:t>
            </a:r>
            <a:r>
              <a:rPr lang="en-US" sz="2400" baseline="30000" dirty="0" smtClean="0">
                <a:latin typeface="+mj-lt"/>
              </a:rPr>
              <a:t>⍺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850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Set: A Snapshot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55"/>
          <a:stretch/>
        </p:blipFill>
        <p:spPr>
          <a:xfrm>
            <a:off x="-9" y="6350043"/>
            <a:ext cx="809183" cy="5222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111081" y="6386518"/>
            <a:ext cx="2276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Scraping Alpha</a:t>
            </a:r>
            <a:r>
              <a:rPr lang="en-US" sz="2400" baseline="30000" dirty="0" smtClean="0">
                <a:latin typeface="+mj-lt"/>
              </a:rPr>
              <a:t>⍺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0428"/>
            <a:ext cx="12192000" cy="417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27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Set: A Snapshot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55"/>
          <a:stretch/>
        </p:blipFill>
        <p:spPr>
          <a:xfrm>
            <a:off x="-9" y="6350043"/>
            <a:ext cx="809183" cy="5222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111081" y="6386518"/>
            <a:ext cx="2276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Scraping Alpha</a:t>
            </a:r>
            <a:r>
              <a:rPr lang="en-US" sz="2400" baseline="30000" dirty="0" smtClean="0">
                <a:latin typeface="+mj-lt"/>
              </a:rPr>
              <a:t>⍺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1228"/>
            <a:ext cx="12192000" cy="408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34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Metrics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55"/>
          <a:stretch/>
        </p:blipFill>
        <p:spPr>
          <a:xfrm>
            <a:off x="-9" y="6350043"/>
            <a:ext cx="809183" cy="5222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111081" y="6386518"/>
            <a:ext cx="2276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Scraping Alpha</a:t>
            </a:r>
            <a:r>
              <a:rPr lang="en-US" sz="2400" baseline="30000" dirty="0" smtClean="0">
                <a:latin typeface="+mj-lt"/>
              </a:rPr>
              <a:t>⍺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607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Precision, Recall, F-Measure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62" y="1850582"/>
            <a:ext cx="8927873" cy="3210516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5174320"/>
                <a:ext cx="10058400" cy="807996"/>
              </a:xfrm>
            </p:spPr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𝑀𝑒𝑎𝑠𝑢𝑟𝑒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: </m:t>
                    </m:r>
                    <m:f>
                      <m:fPr>
                        <m:ctrlPr>
                          <a:rPr lang="mr-IN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2∗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𝑃𝑟𝑒𝑐𝑖𝑠𝑖𝑜𝑛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∗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𝑅𝑒𝑐𝑎𝑙𝑙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𝑃𝑟𝑒𝑐𝑖𝑠𝑖𝑜𝑛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𝑅𝑒𝑐𝑎𝑙𝑙</m:t>
                        </m:r>
                      </m:den>
                    </m:f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5174320"/>
                <a:ext cx="10058400" cy="807996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55"/>
          <a:stretch/>
        </p:blipFill>
        <p:spPr>
          <a:xfrm>
            <a:off x="-9" y="6350043"/>
            <a:ext cx="809183" cy="5222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111081" y="6386518"/>
            <a:ext cx="2276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Scraping Alpha</a:t>
            </a:r>
            <a:r>
              <a:rPr lang="en-US" sz="2400" baseline="30000" dirty="0" smtClean="0">
                <a:latin typeface="+mj-lt"/>
              </a:rPr>
              <a:t>⍺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85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Set Sensitivity Analysis </a:t>
            </a:r>
            <a:r>
              <a:rPr lang="en-US" sz="2400" dirty="0" smtClean="0"/>
              <a:t>(100-Article Sample)</a:t>
            </a:r>
            <a:endParaRPr lang="en-US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807730"/>
              </p:ext>
            </p:extLst>
          </p:nvPr>
        </p:nvGraphicFramePr>
        <p:xfrm>
          <a:off x="915678" y="2259224"/>
          <a:ext cx="5260992" cy="1843244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315248"/>
                <a:gridCol w="1315248"/>
                <a:gridCol w="1315248"/>
                <a:gridCol w="1315248"/>
              </a:tblGrid>
              <a:tr h="460811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baseline="0" dirty="0" smtClean="0"/>
                        <a:t>-Measure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5%</a:t>
                      </a:r>
                      <a:endParaRPr lang="en-US" dirty="0"/>
                    </a:p>
                  </a:txBody>
                  <a:tcPr/>
                </a:tc>
              </a:tr>
              <a:tr h="46081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10-Day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</a:tr>
              <a:tr h="46081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20-Day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</a:tr>
              <a:tr h="46081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60-Day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573207"/>
              </p:ext>
            </p:extLst>
          </p:nvPr>
        </p:nvGraphicFramePr>
        <p:xfrm>
          <a:off x="897958" y="4389278"/>
          <a:ext cx="5260992" cy="1843244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315248"/>
                <a:gridCol w="1315248"/>
                <a:gridCol w="1315248"/>
                <a:gridCol w="1315248"/>
              </a:tblGrid>
              <a:tr h="460811"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5%</a:t>
                      </a:r>
                      <a:endParaRPr lang="en-US" dirty="0"/>
                    </a:p>
                  </a:txBody>
                  <a:tcPr/>
                </a:tc>
              </a:tr>
              <a:tr h="46081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10-Day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</a:tr>
              <a:tr h="46081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20-Day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</a:tr>
              <a:tr h="46081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60-Day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512191"/>
              </p:ext>
            </p:extLst>
          </p:nvPr>
        </p:nvGraphicFramePr>
        <p:xfrm>
          <a:off x="6302839" y="2259224"/>
          <a:ext cx="5260992" cy="1843244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315248"/>
                <a:gridCol w="1315248"/>
                <a:gridCol w="1315248"/>
                <a:gridCol w="1315248"/>
              </a:tblGrid>
              <a:tr h="460811"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5%</a:t>
                      </a:r>
                      <a:endParaRPr lang="en-US" dirty="0"/>
                    </a:p>
                  </a:txBody>
                  <a:tcPr/>
                </a:tc>
              </a:tr>
              <a:tr h="46081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10-Day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</a:tr>
              <a:tr h="46081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20-Day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</a:tr>
              <a:tr h="46081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60-Day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567552"/>
              </p:ext>
            </p:extLst>
          </p:nvPr>
        </p:nvGraphicFramePr>
        <p:xfrm>
          <a:off x="6302839" y="4389278"/>
          <a:ext cx="5260992" cy="1843244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315248"/>
                <a:gridCol w="1315248"/>
                <a:gridCol w="1315248"/>
                <a:gridCol w="1315248"/>
              </a:tblGrid>
              <a:tr h="460811"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5%</a:t>
                      </a:r>
                      <a:endParaRPr lang="en-US" dirty="0"/>
                    </a:p>
                  </a:txBody>
                  <a:tcPr/>
                </a:tc>
              </a:tr>
              <a:tr h="46081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10-Day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</a:tr>
              <a:tr h="46081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20-Day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</a:tr>
              <a:tr h="46081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60-Day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55"/>
          <a:stretch/>
        </p:blipFill>
        <p:spPr>
          <a:xfrm>
            <a:off x="-9" y="6350043"/>
            <a:ext cx="809183" cy="52224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0111081" y="6386518"/>
            <a:ext cx="2276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Scraping Alpha</a:t>
            </a:r>
            <a:r>
              <a:rPr lang="en-US" sz="2400" baseline="30000" dirty="0" smtClean="0">
                <a:latin typeface="+mj-lt"/>
              </a:rPr>
              <a:t>⍺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633728" y="1813626"/>
            <a:ext cx="892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smtClean="0"/>
              <a:t>Cutoff Return</a:t>
            </a:r>
            <a:endParaRPr lang="en-US" i="1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-1436577" y="4061205"/>
            <a:ext cx="3973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Holding Period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6161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Set Performance </a:t>
            </a:r>
            <a:r>
              <a:rPr lang="en-US" sz="2400" dirty="0" smtClean="0"/>
              <a:t>(</a:t>
            </a:r>
            <a:r>
              <a:rPr lang="en-US" sz="2400" dirty="0" smtClean="0"/>
              <a:t>10</a:t>
            </a:r>
            <a:r>
              <a:rPr lang="en-US" sz="2400" dirty="0" smtClean="0"/>
              <a:t>-Day </a:t>
            </a:r>
            <a:r>
              <a:rPr lang="en-US" sz="2400" dirty="0" smtClean="0"/>
              <a:t>Holding Period, 0% Cutoff)</a:t>
            </a:r>
            <a:endParaRPr lang="en-US" sz="24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012234"/>
              </p:ext>
            </p:extLst>
          </p:nvPr>
        </p:nvGraphicFramePr>
        <p:xfrm>
          <a:off x="1097280" y="2781937"/>
          <a:ext cx="10058404" cy="1280002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514601"/>
                <a:gridCol w="2514601"/>
                <a:gridCol w="2514601"/>
                <a:gridCol w="2514601"/>
              </a:tblGrid>
              <a:tr h="6400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F1-Measure</a:t>
                      </a:r>
                      <a:endParaRPr lang="en-US" dirty="0"/>
                    </a:p>
                  </a:txBody>
                  <a:tcPr/>
                </a:tc>
              </a:tr>
              <a:tr h="64000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0.425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0.546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55"/>
          <a:stretch/>
        </p:blipFill>
        <p:spPr>
          <a:xfrm>
            <a:off x="-9" y="6350043"/>
            <a:ext cx="809183" cy="52224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0111081" y="6386518"/>
            <a:ext cx="2276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Scraping Alpha</a:t>
            </a:r>
            <a:r>
              <a:rPr lang="en-US" sz="2400" baseline="30000" dirty="0" smtClean="0">
                <a:latin typeface="+mj-lt"/>
              </a:rPr>
              <a:t>⍺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480862" y="4578697"/>
            <a:ext cx="5230278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Expected 20-Day Return from Long Positions: </a:t>
            </a:r>
            <a:r>
              <a:rPr lang="en-US" b="1" i="1" dirty="0" smtClean="0"/>
              <a:t>-</a:t>
            </a:r>
            <a:r>
              <a:rPr lang="en-US" b="1" i="1" dirty="0" smtClean="0"/>
              <a:t>0.829%</a:t>
            </a:r>
            <a:endParaRPr lang="en-US" b="1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3488075" y="5054350"/>
            <a:ext cx="5215851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Expected 20-Day Return from Short Positions: </a:t>
            </a:r>
            <a:r>
              <a:rPr lang="en-US" b="1" i="1" dirty="0" smtClean="0"/>
              <a:t>2.267</a:t>
            </a:r>
            <a:r>
              <a:rPr lang="en-US" b="1" i="1" dirty="0" smtClean="0"/>
              <a:t>%</a:t>
            </a:r>
            <a:endParaRPr lang="en-US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3094425" y="5554222"/>
            <a:ext cx="6015366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Expected </a:t>
            </a:r>
            <a:r>
              <a:rPr lang="en-US" dirty="0" smtClean="0"/>
              <a:t>Annual Return from a Long/Short Portfolio: </a:t>
            </a:r>
            <a:r>
              <a:rPr lang="en-US" b="1" i="1" dirty="0" smtClean="0"/>
              <a:t>19.796%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87881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5026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Seeking Alpha Overview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Sentiment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Naïve Bayes Theorem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Implementation Process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Evaluation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Training Set Sensitivity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Test Set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Next Steps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55"/>
          <a:stretch/>
        </p:blipFill>
        <p:spPr>
          <a:xfrm>
            <a:off x="-9" y="6350043"/>
            <a:ext cx="809183" cy="5222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111081" y="6386518"/>
            <a:ext cx="2276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Scraping Alpha</a:t>
            </a:r>
            <a:r>
              <a:rPr lang="en-US" sz="2400" baseline="30000" dirty="0" smtClean="0">
                <a:latin typeface="+mj-lt"/>
              </a:rPr>
              <a:t>⍺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531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Set Performance </a:t>
            </a:r>
            <a:r>
              <a:rPr lang="en-US" sz="2400" dirty="0" smtClean="0"/>
              <a:t>(20-Day Holding Period, 0% Cutoff)</a:t>
            </a:r>
            <a:endParaRPr lang="en-US" sz="24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838242"/>
              </p:ext>
            </p:extLst>
          </p:nvPr>
        </p:nvGraphicFramePr>
        <p:xfrm>
          <a:off x="1097280" y="2781937"/>
          <a:ext cx="10058404" cy="1280002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514601"/>
                <a:gridCol w="2514601"/>
                <a:gridCol w="2514601"/>
                <a:gridCol w="2514601"/>
              </a:tblGrid>
              <a:tr h="6400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F1-Measure</a:t>
                      </a:r>
                      <a:endParaRPr lang="en-US" dirty="0"/>
                    </a:p>
                  </a:txBody>
                  <a:tcPr/>
                </a:tc>
              </a:tr>
              <a:tr h="64000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0.531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0.583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55"/>
          <a:stretch/>
        </p:blipFill>
        <p:spPr>
          <a:xfrm>
            <a:off x="-9" y="6350043"/>
            <a:ext cx="809183" cy="52224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0111081" y="6386518"/>
            <a:ext cx="2276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Scraping Alpha</a:t>
            </a:r>
            <a:r>
              <a:rPr lang="en-US" sz="2400" baseline="30000" dirty="0" smtClean="0">
                <a:latin typeface="+mj-lt"/>
              </a:rPr>
              <a:t>⍺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484067" y="4578697"/>
            <a:ext cx="5223866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Expected 20-Day Return from Long Positions: </a:t>
            </a:r>
            <a:r>
              <a:rPr lang="en-US" b="1" i="1" dirty="0" smtClean="0"/>
              <a:t>-0.310%</a:t>
            </a:r>
            <a:endParaRPr lang="en-US" b="1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3484067" y="5054350"/>
            <a:ext cx="5223866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Expected 20-Day Return from Short Positions: </a:t>
            </a:r>
            <a:r>
              <a:rPr lang="en-US" b="1" i="1" dirty="0"/>
              <a:t>0.216%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17667" y="5554222"/>
            <a:ext cx="5968878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Expected </a:t>
            </a:r>
            <a:r>
              <a:rPr lang="en-US" dirty="0" smtClean="0"/>
              <a:t>Annual Return from a Long/Short Portfolio: -</a:t>
            </a:r>
            <a:r>
              <a:rPr lang="en-US" b="1" i="1" dirty="0" smtClean="0"/>
              <a:t>0.591%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9394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66800" y="1845734"/>
            <a:ext cx="10058400" cy="402336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Filter out training and test sets by industry (a lot of money was lost in energy/commodities)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Filter out data sets by market cap (we don’t want to invest in small-cap or OTC)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Calculate a “Trust-Value” score for reliable authors and incorporate it into the decision to invest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Attempt to fit and incorporate other sentiment analysis models (e.g. Decision Trees)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Test out the model across other sources, maybe hop on a Bloomberg and assess professional equity research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Develop a full </a:t>
            </a:r>
            <a:r>
              <a:rPr lang="en-US" sz="2400" dirty="0" err="1" smtClean="0">
                <a:solidFill>
                  <a:schemeClr val="tx1"/>
                </a:solidFill>
              </a:rPr>
              <a:t>backtest</a:t>
            </a:r>
            <a:r>
              <a:rPr lang="en-US" sz="2400" dirty="0" smtClean="0">
                <a:solidFill>
                  <a:schemeClr val="tx1"/>
                </a:solidFill>
              </a:rPr>
              <a:t> on </a:t>
            </a:r>
            <a:r>
              <a:rPr lang="en-US" sz="2400" dirty="0" err="1" smtClean="0">
                <a:solidFill>
                  <a:schemeClr val="tx1"/>
                </a:solidFill>
              </a:rPr>
              <a:t>Quantopian</a:t>
            </a:r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55"/>
          <a:stretch/>
        </p:blipFill>
        <p:spPr>
          <a:xfrm>
            <a:off x="-9" y="6350043"/>
            <a:ext cx="809183" cy="5222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111081" y="6386518"/>
            <a:ext cx="2276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Scraping Alpha</a:t>
            </a:r>
            <a:r>
              <a:rPr lang="en-US" sz="2400" baseline="30000" dirty="0" smtClean="0">
                <a:latin typeface="+mj-lt"/>
              </a:rPr>
              <a:t>⍺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61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Seeking Alpha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Seeking Alpha is crowd-sourced content service website for financial markets. Published articles and research provide financial commentary and analysis on a wide-variety of topics in the world of finance, such as publicly traded equities, credit, ETFs, investment strategies, company news, and current events.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55700" y="3110385"/>
            <a:ext cx="6921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 chose to </a:t>
            </a:r>
            <a:r>
              <a:rPr lang="en-US" sz="2000" smtClean="0"/>
              <a:t>scrape stock idea articles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13" y="3510495"/>
            <a:ext cx="8105775" cy="28223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55"/>
          <a:stretch/>
        </p:blipFill>
        <p:spPr>
          <a:xfrm>
            <a:off x="-9" y="6350043"/>
            <a:ext cx="809183" cy="52224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111081" y="6386518"/>
            <a:ext cx="2276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Scraping Alpha</a:t>
            </a:r>
            <a:r>
              <a:rPr lang="en-US" sz="2400" baseline="30000" dirty="0" smtClean="0">
                <a:latin typeface="+mj-lt"/>
              </a:rPr>
              <a:t>⍺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730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Analysis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55"/>
          <a:stretch/>
        </p:blipFill>
        <p:spPr>
          <a:xfrm>
            <a:off x="-9" y="6350043"/>
            <a:ext cx="809183" cy="5222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111081" y="6386518"/>
            <a:ext cx="2276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Scraping Alpha</a:t>
            </a:r>
            <a:r>
              <a:rPr lang="en-US" sz="2400" baseline="30000" dirty="0" smtClean="0">
                <a:latin typeface="+mj-lt"/>
              </a:rPr>
              <a:t>⍺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273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Classification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Typical sentiment analysis attempts to predict the writer’s orientation towards an object by analyzing the words they use to describe it.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For example: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Positive Sentiment: “</a:t>
            </a:r>
            <a:r>
              <a:rPr lang="mr-IN" dirty="0" smtClean="0">
                <a:solidFill>
                  <a:schemeClr val="tx1"/>
                </a:solidFill>
              </a:rPr>
              <a:t>…</a:t>
            </a:r>
            <a:r>
              <a:rPr lang="en-US" dirty="0" smtClean="0">
                <a:solidFill>
                  <a:schemeClr val="tx1"/>
                </a:solidFill>
              </a:rPr>
              <a:t>zany characters and richly applied satire, and some great plot twists”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Negative Sentiment: “It was pathetic. The worst part about it was the boxing scenes</a:t>
            </a:r>
            <a:r>
              <a:rPr lang="mr-IN" dirty="0" smtClean="0">
                <a:solidFill>
                  <a:schemeClr val="tx1"/>
                </a:solidFill>
              </a:rPr>
              <a:t>…</a:t>
            </a:r>
            <a:r>
              <a:rPr lang="en-US" dirty="0" smtClean="0">
                <a:solidFill>
                  <a:schemeClr val="tx1"/>
                </a:solidFill>
              </a:rPr>
              <a:t>”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The goal of this analysis is to assign an article a classification of “high” or ”low” that indicates whether the article is successful at predicting positive returns.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55"/>
          <a:stretch/>
        </p:blipFill>
        <p:spPr>
          <a:xfrm>
            <a:off x="-9" y="6350043"/>
            <a:ext cx="809183" cy="5222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111081" y="6386518"/>
            <a:ext cx="2276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Scraping Alpha</a:t>
            </a:r>
            <a:r>
              <a:rPr lang="en-US" sz="2400" baseline="30000" dirty="0" smtClean="0">
                <a:latin typeface="+mj-lt"/>
              </a:rPr>
              <a:t>⍺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889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 Theorem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59562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Bayes Theorem is based upon the laws of conditional probability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55"/>
          <a:stretch/>
        </p:blipFill>
        <p:spPr>
          <a:xfrm>
            <a:off x="-9" y="6350043"/>
            <a:ext cx="809183" cy="5222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111081" y="6386518"/>
            <a:ext cx="2276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Scraping Alpha</a:t>
            </a:r>
            <a:r>
              <a:rPr lang="en-US" sz="2400" baseline="30000" dirty="0" smtClean="0">
                <a:latin typeface="+mj-lt"/>
              </a:rPr>
              <a:t>⍺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334" y="2860330"/>
            <a:ext cx="4561332" cy="34276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728950" y="2254080"/>
                <a:ext cx="30189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𝐵</m:t>
                      </m:r>
                      <m:r>
                        <a:rPr lang="en-US" i="1">
                          <a:latin typeface="Cambria Math" charset="0"/>
                        </a:rPr>
                        <m:t>)</m:t>
                      </m:r>
                      <m:r>
                        <a:rPr lang="en-US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𝐴</m:t>
                      </m:r>
                      <m:r>
                        <a:rPr lang="en-US" i="1">
                          <a:latin typeface="Cambria Math" charset="0"/>
                        </a:rPr>
                        <m:t>)</m:t>
                      </m:r>
                      <m:r>
                        <a:rPr lang="en-US" i="1">
                          <a:latin typeface="Cambria Math" charset="0"/>
                        </a:rPr>
                        <m:t>𝑃</m:t>
                      </m:r>
                      <m:r>
                        <a:rPr lang="en-US" i="1">
                          <a:latin typeface="Cambria Math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</a:rPr>
                        <m:t>𝐴</m:t>
                      </m:r>
                      <m:r>
                        <a:rPr lang="en-US" i="1">
                          <a:latin typeface="Cambria Math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950" y="2254080"/>
                <a:ext cx="3018903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04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Theorem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6800" y="1845734"/>
                <a:ext cx="10058400" cy="4023360"/>
              </a:xfrm>
            </p:spPr>
            <p:txBody>
              <a:bodyPr>
                <a:normAutofit/>
              </a:bodyPr>
              <a:lstStyle/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A Naive Bayes probabilistic classifier attempts to predict which category a piece of text belongs to by returning the category of maximum likelihood given the words in the text</a:t>
                </a:r>
              </a:p>
              <a:p>
                <a:endParaRPr lang="en-US" b="0" i="1" dirty="0" smtClean="0">
                  <a:solidFill>
                    <a:schemeClr val="tx1"/>
                  </a:solidFill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𝑃𝑟𝑒𝑑𝑖𝑐𝑡𝑒𝑑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𝐶𝑙𝑎𝑠𝑠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𝑎𝑟𝑔𝑚𝑎𝑥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𝑐𝑙𝑎𝑠𝑠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∈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𝑃𝑜𝑠𝑠𝑖𝑏𝑙𝑒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𝐶𝑙𝑎𝑠𝑠𝑒𝑠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𝑐𝑙𝑎𝑠𝑠</m:t>
                        </m:r>
                      </m: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𝑎𝑟𝑡𝑖𝑐𝑙𝑒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𝑎𝑟𝑡𝑖𝑐𝑙𝑒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𝑐𝑙𝑎𝑠𝑠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)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𝑃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𝑐𝑙𝑎𝑠𝑠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𝑃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𝑎𝑟𝑡𝑖𝑐𝑙𝑒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Since P(article) will be the same across all calculations for every class, we can ignore this term</a:t>
                </a: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1845734"/>
                <a:ext cx="10058400" cy="4023360"/>
              </a:xfrm>
              <a:blipFill rotWithShape="0">
                <a:blip r:embed="rId2"/>
                <a:stretch>
                  <a:fillRect l="-606" r="-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55"/>
          <a:stretch/>
        </p:blipFill>
        <p:spPr>
          <a:xfrm>
            <a:off x="-9" y="6350043"/>
            <a:ext cx="809183" cy="5222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111081" y="6386518"/>
            <a:ext cx="2276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Scraping Alpha</a:t>
            </a:r>
            <a:r>
              <a:rPr lang="en-US" sz="2400" baseline="30000" dirty="0" smtClean="0">
                <a:latin typeface="+mj-lt"/>
              </a:rPr>
              <a:t>⍺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8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Theorem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6800" y="1845734"/>
                <a:ext cx="10058400" cy="402336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An article can be represented by the words in it, that is:</a:t>
                </a:r>
              </a:p>
              <a:p>
                <a:r>
                  <a:rPr lang="en-US" sz="1600" dirty="0" smtClean="0">
                    <a:solidFill>
                      <a:schemeClr val="tx1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𝑎𝑟𝑡𝑖𝑐𝑙𝑒</m:t>
                        </m:r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latin typeface="Cambria Math" charset="0"/>
                      </a:rPr>
                      <m:t>𝑐𝑙𝑎𝑠𝑠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charset="0"/>
                      </a:rPr>
                      <m:t>)</m:t>
                    </m:r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𝑤𝑜𝑟𝑑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𝑤𝑜𝑟𝑑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𝑤𝑜𝑟𝑑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latin typeface="Cambria Math" charset="0"/>
                      </a:rPr>
                      <m:t>𝑐𝑙𝑎𝑠𝑠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charset="0"/>
                      </a:rPr>
                      <m:t>)</m:t>
                    </m:r>
                    <m:r>
                      <a:rPr lang="en-US" sz="160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𝑤𝑜𝑟𝑑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latin typeface="Cambria Math" charset="0"/>
                      </a:rPr>
                      <m:t>𝑐𝑙𝑎𝑠𝑠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charset="0"/>
                      </a:rPr>
                      <m:t>)</m:t>
                    </m:r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𝑤𝑜𝑟𝑑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latin typeface="Cambria Math" charset="0"/>
                      </a:rPr>
                      <m:t>𝑐𝑙𝑎𝑠𝑠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charset="0"/>
                      </a:rPr>
                      <m:t>)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𝑤𝑜𝑟𝑑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latin typeface="Cambria Math" charset="0"/>
                      </a:rPr>
                      <m:t>𝑐𝑙𝑎𝑠𝑠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r>
                  <a:rPr lang="en-US" sz="1600" i="1" dirty="0" smtClean="0">
                    <a:solidFill>
                      <a:schemeClr val="tx1"/>
                    </a:solidFill>
                  </a:rPr>
                  <a:t>Note: In implementation, the logarithm of each side will be taken and probabilities will be summed 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This theorem is called “naïve” because it assumes that the probability of a word being associated with a certain class is independent other words’ probabilities of being associated with that class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The probability of a word belonging to a class is calculated as follows:</a:t>
                </a:r>
              </a:p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Here, V is the full range of words across all classes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1845734"/>
                <a:ext cx="10058400" cy="4023360"/>
              </a:xfrm>
              <a:blipFill rotWithShape="0">
                <a:blip r:embed="rId2"/>
                <a:stretch>
                  <a:fillRect l="-606" t="-1667" b="-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497051" y="4435398"/>
                <a:ext cx="5197897" cy="6303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𝑤𝑜𝑟𝑑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𝑐𝑙𝑎𝑠𝑠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𝑤𝑜𝑟𝑑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𝑐𝑙𝑎𝑠𝑠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+1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is-IS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 ∈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𝑉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𝑐𝑜𝑢𝑛𝑡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𝑤𝑜𝑟𝑑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𝑐𝑙𝑎𝑠𝑠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))+|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𝑉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|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051" y="4435398"/>
                <a:ext cx="5197897" cy="63030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55"/>
          <a:stretch/>
        </p:blipFill>
        <p:spPr>
          <a:xfrm>
            <a:off x="-9" y="6350043"/>
            <a:ext cx="809183" cy="5222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111081" y="6386518"/>
            <a:ext cx="2276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Scraping Alpha</a:t>
            </a:r>
            <a:r>
              <a:rPr lang="en-US" sz="2400" baseline="30000" dirty="0" smtClean="0">
                <a:latin typeface="+mj-lt"/>
              </a:rPr>
              <a:t>⍺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138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Naïve Bayes Theorem: Example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66800" y="1845734"/>
            <a:ext cx="10058400" cy="402336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The following sentences constitute our training data and have already been classified: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Negative: “it was pathetic the worst part was the boxing scenes”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Negative: “no plot twists or great scenes”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Positive: “and satire and great plot twists”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Positive: ”great scenes and great film”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Binary Naïve Bayes Theorem will first reduce each sentence to remove duplicates within each sentence: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Negative</a:t>
            </a:r>
            <a:r>
              <a:rPr lang="en-US" dirty="0">
                <a:solidFill>
                  <a:schemeClr val="tx1"/>
                </a:solidFill>
              </a:rPr>
              <a:t>: “it was pathetic the worst </a:t>
            </a:r>
            <a:r>
              <a:rPr lang="en-US" dirty="0" smtClean="0">
                <a:solidFill>
                  <a:schemeClr val="tx1"/>
                </a:solidFill>
              </a:rPr>
              <a:t>part </a:t>
            </a:r>
            <a:r>
              <a:rPr lang="en-US" dirty="0">
                <a:solidFill>
                  <a:schemeClr val="tx1"/>
                </a:solidFill>
              </a:rPr>
              <a:t>boxing scenes”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Negative: “no plot twists or great scenes”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Positive: “and satire </a:t>
            </a:r>
            <a:r>
              <a:rPr lang="en-US" dirty="0" smtClean="0">
                <a:solidFill>
                  <a:schemeClr val="tx1"/>
                </a:solidFill>
              </a:rPr>
              <a:t>great </a:t>
            </a:r>
            <a:r>
              <a:rPr lang="en-US" dirty="0">
                <a:solidFill>
                  <a:schemeClr val="tx1"/>
                </a:solidFill>
              </a:rPr>
              <a:t>plot twists”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Positive: ”great </a:t>
            </a:r>
            <a:r>
              <a:rPr lang="en-US" dirty="0" smtClean="0">
                <a:solidFill>
                  <a:schemeClr val="tx1"/>
                </a:solidFill>
              </a:rPr>
              <a:t>scenes </a:t>
            </a:r>
            <a:r>
              <a:rPr lang="en-US" dirty="0">
                <a:solidFill>
                  <a:schemeClr val="tx1"/>
                </a:solidFill>
              </a:rPr>
              <a:t>film</a:t>
            </a:r>
            <a:r>
              <a:rPr lang="en-US" dirty="0" smtClean="0">
                <a:solidFill>
                  <a:schemeClr val="tx1"/>
                </a:solidFill>
              </a:rPr>
              <a:t>”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This training data will then be used to classify the following test sentence: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“great plot with awesome boxing scenes”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55"/>
          <a:stretch/>
        </p:blipFill>
        <p:spPr>
          <a:xfrm>
            <a:off x="-9" y="6350043"/>
            <a:ext cx="809183" cy="5222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111081" y="6386518"/>
            <a:ext cx="2276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Scraping Alpha</a:t>
            </a:r>
            <a:r>
              <a:rPr lang="en-US" sz="2400" baseline="30000" dirty="0" smtClean="0">
                <a:latin typeface="+mj-lt"/>
              </a:rPr>
              <a:t>⍺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567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Custom 2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A72F1D"/>
      </a:accent1>
      <a:accent2>
        <a:srgbClr val="F88421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1270</TotalTime>
  <Words>1341</Words>
  <Application>Microsoft Macintosh PowerPoint</Application>
  <PresentationFormat>Widescreen</PresentationFormat>
  <Paragraphs>208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Calibri Light</vt:lpstr>
      <vt:lpstr>Cambria Math</vt:lpstr>
      <vt:lpstr>Mangal</vt:lpstr>
      <vt:lpstr>Arial</vt:lpstr>
      <vt:lpstr>Retrospect</vt:lpstr>
      <vt:lpstr>PowerPoint Presentation</vt:lpstr>
      <vt:lpstr>Table of Contents</vt:lpstr>
      <vt:lpstr>Seeking Alpha</vt:lpstr>
      <vt:lpstr>Sentiment Analysis</vt:lpstr>
      <vt:lpstr>Sentiment Classification</vt:lpstr>
      <vt:lpstr>Bayes Theorem</vt:lpstr>
      <vt:lpstr>Naïve Bayes Theorem</vt:lpstr>
      <vt:lpstr>Naïve Bayes Theorem</vt:lpstr>
      <vt:lpstr>Binary Naïve Bayes Theorem: Example</vt:lpstr>
      <vt:lpstr>Binary Naïve Bayes Theorem: Example</vt:lpstr>
      <vt:lpstr>Binary Naïve Bayes Theorem: Example</vt:lpstr>
      <vt:lpstr>Implementation</vt:lpstr>
      <vt:lpstr>Implementation Process</vt:lpstr>
      <vt:lpstr>Training Set: A Snapshot</vt:lpstr>
      <vt:lpstr>Test Set: A Snapshot</vt:lpstr>
      <vt:lpstr>Evaluation Metrics</vt:lpstr>
      <vt:lpstr>Evaluation: Precision, Recall, F-Measure</vt:lpstr>
      <vt:lpstr>Training Set Sensitivity Analysis (100-Article Sample)</vt:lpstr>
      <vt:lpstr>Test Set Performance (10-Day Holding Period, 0% Cutoff)</vt:lpstr>
      <vt:lpstr>Test Set Performance (20-Day Holding Period, 0% Cutoff)</vt:lpstr>
      <vt:lpstr>Next Steps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Prashant Sharma</dc:creator>
  <cp:lastModifiedBy>Aarsh Sachdeva</cp:lastModifiedBy>
  <cp:revision>92</cp:revision>
  <cp:lastPrinted>2017-08-02T16:49:01Z</cp:lastPrinted>
  <dcterms:created xsi:type="dcterms:W3CDTF">2015-10-29T04:24:36Z</dcterms:created>
  <dcterms:modified xsi:type="dcterms:W3CDTF">2017-08-02T18:19:01Z</dcterms:modified>
</cp:coreProperties>
</file>