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9" r:id="rId7"/>
    <p:sldId id="260" r:id="rId8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9pPr>
  </p:defaultTextStyle>
  <p:extLst>
    <p:ext uri="{EFAFB233-063F-42B5-8137-9DF3F51BA10A}">
      <p15:sldGuideLst xmlns:p15="http://schemas.microsoft.com/office/powerpoint/2012/main">
        <p15:guide id="1" orient="horz" pos="538" userDrawn="1">
          <p15:clr>
            <a:srgbClr val="A4A3A4"/>
          </p15:clr>
        </p15:guide>
        <p15:guide id="2" orient="horz" pos="1968" userDrawn="1">
          <p15:clr>
            <a:srgbClr val="A4A3A4"/>
          </p15:clr>
        </p15:guide>
        <p15:guide id="3" orient="horz" pos="3936" userDrawn="1">
          <p15:clr>
            <a:srgbClr val="A4A3A4"/>
          </p15:clr>
        </p15:guide>
        <p15:guide id="4" orient="horz" pos="912" userDrawn="1">
          <p15:clr>
            <a:srgbClr val="A4A3A4"/>
          </p15:clr>
        </p15:guide>
        <p15:guide id="5" orient="horz" pos="3024" userDrawn="1">
          <p15:clr>
            <a:srgbClr val="A4A3A4"/>
          </p15:clr>
        </p15:guide>
        <p15:guide id="6" orient="horz" pos="768" userDrawn="1">
          <p15:clr>
            <a:srgbClr val="A4A3A4"/>
          </p15:clr>
        </p15:guide>
        <p15:guide id="7" pos="292" userDrawn="1">
          <p15:clr>
            <a:srgbClr val="A4A3A4"/>
          </p15:clr>
        </p15:guide>
        <p15:guide id="8" pos="7389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orient="horz" pos="4128" userDrawn="1">
          <p15:clr>
            <a:srgbClr val="A4A3A4"/>
          </p15:clr>
        </p15:guide>
        <p15:guide id="11" orient="horz" pos="288" userDrawn="1">
          <p15:clr>
            <a:srgbClr val="A4A3A4"/>
          </p15:clr>
        </p15:guide>
        <p15:guide id="12" pos="36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 userDrawn="1">
          <p15:clr>
            <a:srgbClr val="A4A3A4"/>
          </p15:clr>
        </p15:guide>
        <p15:guide id="2" pos="2228" userDrawn="1">
          <p15:clr>
            <a:srgbClr val="A4A3A4"/>
          </p15:clr>
        </p15:guide>
        <p15:guide id="3" pos="2179" userDrawn="1">
          <p15:clr>
            <a:srgbClr val="A4A3A4"/>
          </p15:clr>
        </p15:guide>
        <p15:guide id="4" orient="horz" pos="2928" userDrawn="1">
          <p15:clr>
            <a:srgbClr val="A4A3A4"/>
          </p15:clr>
        </p15:guide>
        <p15:guide id="5" pos="2257" userDrawn="1">
          <p15:clr>
            <a:srgbClr val="A4A3A4"/>
          </p15:clr>
        </p15:guide>
        <p15:guide id="6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M0118" initials="R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00"/>
    <a:srgbClr val="79E2FF"/>
    <a:srgbClr val="F5D459"/>
    <a:srgbClr val="E9BE09"/>
    <a:srgbClr val="B29106"/>
    <a:srgbClr val="98ADB2"/>
    <a:srgbClr val="96BF8B"/>
    <a:srgbClr val="006400"/>
    <a:srgbClr val="00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6" autoAdjust="0"/>
    <p:restoredTop sz="90621" autoAdjust="0"/>
  </p:normalViewPr>
  <p:slideViewPr>
    <p:cSldViewPr>
      <p:cViewPr varScale="1">
        <p:scale>
          <a:sx n="102" d="100"/>
          <a:sy n="102" d="100"/>
        </p:scale>
        <p:origin x="138" y="162"/>
      </p:cViewPr>
      <p:guideLst>
        <p:guide orient="horz" pos="538"/>
        <p:guide orient="horz" pos="1968"/>
        <p:guide orient="horz" pos="3936"/>
        <p:guide orient="horz" pos="912"/>
        <p:guide orient="horz" pos="3024"/>
        <p:guide orient="horz" pos="768"/>
        <p:guide pos="292"/>
        <p:guide pos="7389"/>
        <p:guide pos="3840"/>
        <p:guide orient="horz" pos="4128"/>
        <p:guide orient="horz" pos="288"/>
        <p:guide pos="36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80" d="100"/>
          <a:sy n="180" d="100"/>
        </p:scale>
        <p:origin x="1758" y="-4428"/>
      </p:cViewPr>
      <p:guideLst>
        <p:guide orient="horz" pos="2899"/>
        <p:guide pos="2228"/>
        <p:guide pos="2179"/>
        <p:guide orient="horz" pos="2928"/>
        <p:guide pos="2257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40" y="1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1C542A2-3B00-4D1F-B093-B0A9E5BEDFEE}" type="datetimeFigureOut">
              <a:rPr lang="en-US"/>
              <a:pPr>
                <a:defRPr/>
              </a:pPr>
              <a:t>12/1/2017</a:t>
            </a:fld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4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1FC1119-D01D-46E7-ADE8-4D02E0FBAB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6" tIns="46583" rIns="93166" bIns="4658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MS PGothic"/>
                <a:cs typeface="MS PGothic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7" y="1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6" tIns="46583" rIns="93166" bIns="4658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MS PGothic"/>
                <a:cs typeface="MS PGothic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40" y="4416427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6" tIns="46583" rIns="93166" bIns="46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31266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6" tIns="46583" rIns="93166" bIns="4658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MS PGothic"/>
                <a:cs typeface="MS PGothic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7" y="8831266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6" tIns="46583" rIns="93166" bIns="4658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MS PGothic"/>
                <a:cs typeface="MS PGothic"/>
              </a:defRPr>
            </a:lvl1pPr>
          </a:lstStyle>
          <a:p>
            <a:pPr>
              <a:defRPr/>
            </a:pPr>
            <a:fld id="{FB98C4E5-DD8D-43DA-B6E9-A34F13CA78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06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/>
        <a:cs typeface="MS PGothic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/>
        <a:cs typeface="MS PGothic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/>
        <a:cs typeface="MS PGothic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/>
        <a:cs typeface="MS PGothic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/>
        <a:cs typeface="MS PGothic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98C4E5-DD8D-43DA-B6E9-A34F13CA785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0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age">
    <p:bg>
      <p:bgPr>
        <a:blipFill dpi="0" rotWithShape="1">
          <a:blip r:embed="rId2">
            <a:alphaModFix amt="40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787400"/>
            <a:ext cx="11176000" cy="1828800"/>
          </a:xfrm>
        </p:spPr>
        <p:txBody>
          <a:bodyPr anchor="b"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11201" y="2616200"/>
            <a:ext cx="11176001" cy="889000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67081"/>
            <a:ext cx="3779559" cy="596504"/>
          </a:xfrm>
          <a:prstGeom prst="rect">
            <a:avLst/>
          </a:prstGeom>
        </p:spPr>
      </p:pic>
      <p:pic>
        <p:nvPicPr>
          <p:cNvPr id="8" name="Picture 7" descr="SBD_GlobalIT_FinalLogo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56778"/>
            <a:ext cx="1971284" cy="60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1727200" y="1828800"/>
            <a:ext cx="8432800" cy="312420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866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876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270000" y="1107862"/>
            <a:ext cx="9652000" cy="274638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926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477" y="2918565"/>
            <a:ext cx="10678673" cy="1097073"/>
          </a:xfrm>
          <a:prstGeom prst="rect">
            <a:avLst/>
          </a:prstGeom>
        </p:spPr>
        <p:txBody>
          <a:bodyPr lIns="45720" tIns="45720" rIns="45720" bIns="45720" anchor="b" anchorCtr="0">
            <a:norm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764" y="4015639"/>
            <a:ext cx="10689843" cy="539162"/>
          </a:xfrm>
          <a:prstGeom prst="rect">
            <a:avLst/>
          </a:prstGeom>
        </p:spPr>
        <p:txBody>
          <a:bodyPr lIns="45720" rIns="45720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4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6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0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12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6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16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2" descr="https://www.xign.net/stanleyworks/media/Stanleylogo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77" y="475023"/>
            <a:ext cx="5623537" cy="64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V="1">
            <a:off x="461577" y="454499"/>
            <a:ext cx="0" cy="59436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639764" y="5861927"/>
            <a:ext cx="2552469" cy="609823"/>
            <a:chOff x="6583612" y="6015101"/>
            <a:chExt cx="1914352" cy="609823"/>
          </a:xfrm>
        </p:grpSpPr>
        <p:pic>
          <p:nvPicPr>
            <p:cNvPr id="3074" name="Picture 1" descr="cid:image001.png@01CEFD66.F8E45C50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83612" y="6015101"/>
              <a:ext cx="1905000" cy="435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 userDrawn="1"/>
          </p:nvSpPr>
          <p:spPr>
            <a:xfrm>
              <a:off x="6583612" y="6378703"/>
              <a:ext cx="1914352" cy="246221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United | Innovative</a:t>
              </a:r>
              <a:r>
                <a:rPr lang="en-US" sz="1000" baseline="0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 | Delivering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15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70985" y="1423988"/>
            <a:ext cx="10850033" cy="3529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270000" y="1107862"/>
            <a:ext cx="9652000" cy="274638"/>
          </a:xfrm>
        </p:spPr>
        <p:txBody>
          <a:bodyPr/>
          <a:lstStyle>
            <a:lvl1pPr marL="0" indent="0" algn="ctr">
              <a:buNone/>
              <a:defRPr b="1" i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270000" y="5902694"/>
            <a:ext cx="9652000" cy="274638"/>
          </a:xfrm>
        </p:spPr>
        <p:txBody>
          <a:bodyPr/>
          <a:lstStyle>
            <a:lvl1pPr marL="0" indent="0" algn="ctr">
              <a:buNone/>
              <a:defRPr b="1" i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2305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sh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Image Placeholder 7"/>
          <p:cNvPicPr>
            <a:picLocks noChangeAspect="1"/>
          </p:cNvPicPr>
          <p:nvPr userDrawn="1"/>
        </p:nvPicPr>
        <p:blipFill rotWithShape="1">
          <a:blip r:embed="rId2"/>
          <a:srcRect t="19588"/>
          <a:stretch/>
        </p:blipFill>
        <p:spPr bwMode="auto">
          <a:xfrm>
            <a:off x="457200" y="457200"/>
            <a:ext cx="1136752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13200" y="2057400"/>
            <a:ext cx="4165600" cy="990600"/>
          </a:xfrm>
        </p:spPr>
        <p:txBody>
          <a:bodyPr/>
          <a:lstStyle>
            <a:lvl1pPr marL="0" indent="0" algn="ctr">
              <a:buNone/>
              <a:defRPr sz="2800" b="1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5404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181100"/>
            <a:ext cx="11328400" cy="48387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5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19176"/>
            <a:ext cx="11326368" cy="4626101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marL="0" lvl="0" indent="0" eaLnBrk="1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00"/>
              </a:solidFill>
              <a:latin typeface="Arial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32858" y="5791201"/>
            <a:ext cx="11326284" cy="601133"/>
          </a:xfrm>
        </p:spPr>
        <p:txBody>
          <a:bodyPr/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100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975"/>
            <a:ext cx="11326368" cy="657225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32308" y="1424318"/>
            <a:ext cx="11327384" cy="476111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4500" y="1054100"/>
            <a:ext cx="11303000" cy="287873"/>
          </a:xfrm>
        </p:spPr>
        <p:txBody>
          <a:bodyPr/>
          <a:lstStyle>
            <a:lvl1pPr marL="0" indent="0">
              <a:buNone/>
              <a:defRPr b="1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710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st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5384800" cy="48053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461000" cy="48053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413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19200"/>
            <a:ext cx="5541433" cy="82391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209799"/>
            <a:ext cx="5541433" cy="3979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19200"/>
            <a:ext cx="5613400" cy="82391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09799"/>
            <a:ext cx="5613400" cy="3979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80975"/>
            <a:ext cx="11328400" cy="65722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422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57200" y="2057400"/>
            <a:ext cx="11326368" cy="4191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43000"/>
            <a:ext cx="11326368" cy="838200"/>
          </a:xfrm>
        </p:spPr>
        <p:txBody>
          <a:bodyPr/>
          <a:lstStyle>
            <a:lvl1pPr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75903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nline Image Placeholder 7"/>
          <p:cNvPicPr>
            <a:picLocks noChangeAspect="1"/>
          </p:cNvPicPr>
          <p:nvPr userDrawn="1"/>
        </p:nvPicPr>
        <p:blipFill rotWithShape="1">
          <a:blip r:embed="rId2"/>
          <a:srcRect t="19588"/>
          <a:stretch/>
        </p:blipFill>
        <p:spPr bwMode="auto">
          <a:xfrm>
            <a:off x="457200" y="457200"/>
            <a:ext cx="1136752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860800" y="2057400"/>
            <a:ext cx="4470400" cy="1143000"/>
          </a:xfrm>
        </p:spPr>
        <p:txBody>
          <a:bodyPr/>
          <a:lstStyle>
            <a:lvl1pPr marL="0" indent="0" algn="ctr">
              <a:buNone/>
              <a:defRPr sz="2800" b="1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Section Break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9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29685" y="1219200"/>
            <a:ext cx="3553884" cy="2514600"/>
          </a:xfr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none"/>
        </p:style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7670800" cy="4800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8229601" y="3886200"/>
            <a:ext cx="3553884" cy="21336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44325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181100"/>
            <a:ext cx="11328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0975"/>
            <a:ext cx="1132636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Number"/>
          <p:cNvSpPr/>
          <p:nvPr userDrawn="1"/>
        </p:nvSpPr>
        <p:spPr>
          <a:xfrm>
            <a:off x="11448739" y="6584431"/>
            <a:ext cx="401029" cy="84244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 defTabSz="842437"/>
            <a:fld id="{BB69BBE8-4DB2-4642-B003-B220ACD5A2FD}" type="slidenum">
              <a:rPr lang="en-US" sz="921" b="1" smtClean="0">
                <a:solidFill>
                  <a:srgbClr val="080808"/>
                </a:solidFill>
              </a:rPr>
              <a:pPr algn="ctr" defTabSz="842437"/>
              <a:t>‹#›</a:t>
            </a:fld>
            <a:endParaRPr lang="fr-FR" sz="921" b="1" dirty="0">
              <a:solidFill>
                <a:srgbClr val="080808"/>
              </a:solidFill>
            </a:endParaRPr>
          </a:p>
        </p:txBody>
      </p:sp>
      <p:pic>
        <p:nvPicPr>
          <p:cNvPr id="6" name="Picture 2" descr="https://www.xign.net/stanleyworks/media/Stanleylogo3.jp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0" y="6475068"/>
            <a:ext cx="1916000" cy="30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 userDrawn="1"/>
        </p:nvCxnSpPr>
        <p:spPr>
          <a:xfrm>
            <a:off x="81547" y="6366165"/>
            <a:ext cx="12028908" cy="0"/>
          </a:xfrm>
          <a:prstGeom prst="line">
            <a:avLst/>
          </a:prstGeom>
          <a:ln w="6350">
            <a:solidFill>
              <a:srgbClr val="009A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11192993" y="6571786"/>
            <a:ext cx="0" cy="10953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0000"/>
              </a:solidFill>
              <a:ea typeface="MS PGothic"/>
              <a:cs typeface="Arial" pitchFamily="34" charset="0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9829800" y="6471306"/>
            <a:ext cx="1075936" cy="352310"/>
            <a:chOff x="7143042" y="6471306"/>
            <a:chExt cx="806952" cy="352310"/>
          </a:xfrm>
        </p:grpSpPr>
        <p:pic>
          <p:nvPicPr>
            <p:cNvPr id="8" name="Picture 1" descr="cid:image001.png@01CEFD66.F8E45C50"/>
            <p:cNvPicPr>
              <a:picLocks noChangeAspect="1" noChangeArrowheads="1"/>
            </p:cNvPicPr>
            <p:nvPr userDrawn="1"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77065" y="6471306"/>
              <a:ext cx="717008" cy="23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 userDrawn="1"/>
          </p:nvSpPr>
          <p:spPr>
            <a:xfrm>
              <a:off x="7143042" y="6654339"/>
              <a:ext cx="806952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u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Narrow" panose="020B0606020202030204" pitchFamily="34" charset="0"/>
                </a:rPr>
                <a:t>United | Innovative | Delivering Results</a:t>
              </a:r>
            </a:p>
          </p:txBody>
        </p:sp>
      </p:grpSp>
      <p:cxnSp>
        <p:nvCxnSpPr>
          <p:cNvPr id="10" name="Straight Connector 9"/>
          <p:cNvCxnSpPr/>
          <p:nvPr userDrawn="1"/>
        </p:nvCxnSpPr>
        <p:spPr bwMode="auto">
          <a:xfrm>
            <a:off x="558800" y="838200"/>
            <a:ext cx="11074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4440" r:id="rId2"/>
    <p:sldLayoutId id="2147484456" r:id="rId3"/>
    <p:sldLayoutId id="2147484453" r:id="rId4"/>
    <p:sldLayoutId id="2147484442" r:id="rId5"/>
    <p:sldLayoutId id="2147484443" r:id="rId6"/>
    <p:sldLayoutId id="2147484451" r:id="rId7"/>
    <p:sldLayoutId id="2147484452" r:id="rId8"/>
    <p:sldLayoutId id="2147484444" r:id="rId9"/>
    <p:sldLayoutId id="2147484445" r:id="rId10"/>
    <p:sldLayoutId id="2147484449" r:id="rId11"/>
    <p:sldLayoutId id="2147484454" r:id="rId12"/>
    <p:sldLayoutId id="2147484446" r:id="rId13"/>
    <p:sldLayoutId id="2147484455" r:id="rId14"/>
    <p:sldLayoutId id="2147484450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i="0" kern="1200" smtClean="0">
          <a:solidFill>
            <a:schemeClr val="accent2"/>
          </a:solidFill>
          <a:latin typeface="Arial" pitchFamily="34" charset="0"/>
          <a:ea typeface="ＭＳ Ｐゴシック" charset="-128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ct val="0"/>
        </a:spcAft>
        <a:buClr>
          <a:srgbClr val="0074DE"/>
        </a:buClr>
        <a:buChar char="•"/>
        <a:defRPr sz="1800" b="0" i="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1pPr>
      <a:lvl2pPr marL="6286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‒"/>
        <a:defRPr sz="1400" b="0" i="0">
          <a:solidFill>
            <a:schemeClr val="tx2">
              <a:lumMod val="85000"/>
              <a:lumOff val="15000"/>
            </a:schemeClr>
          </a:solidFill>
          <a:latin typeface="Arial" pitchFamily="34" charset="0"/>
          <a:ea typeface="ＭＳ Ｐゴシック" charset="-128"/>
          <a:cs typeface="Arial" pitchFamily="34" charset="0"/>
        </a:defRPr>
      </a:lvl2pPr>
      <a:lvl3pPr marL="1028700" indent="-114300" algn="l" rtl="0" eaLnBrk="1" fontAlgn="base" hangingPunct="1">
        <a:spcBef>
          <a:spcPct val="20000"/>
        </a:spcBef>
        <a:spcAft>
          <a:spcPct val="0"/>
        </a:spcAft>
        <a:buChar char="•"/>
        <a:defRPr sz="1200" b="0" i="0">
          <a:solidFill>
            <a:schemeClr val="tx2">
              <a:lumMod val="85000"/>
              <a:lumOff val="15000"/>
            </a:schemeClr>
          </a:solidFill>
          <a:latin typeface="Arial" pitchFamily="34" charset="0"/>
          <a:ea typeface="ＭＳ Ｐゴシック" charset="-128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100" b="0" i="0">
          <a:solidFill>
            <a:schemeClr val="tx2">
              <a:lumMod val="85000"/>
              <a:lumOff val="15000"/>
            </a:schemeClr>
          </a:solidFill>
          <a:latin typeface="Arial" pitchFamily="34" charset="0"/>
          <a:ea typeface="ＭＳ Ｐゴシック" charset="-128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100" b="0" i="0">
          <a:solidFill>
            <a:schemeClr val="tx2">
              <a:lumMod val="85000"/>
              <a:lumOff val="15000"/>
            </a:schemeClr>
          </a:solidFill>
          <a:latin typeface="Arial" pitchFamily="34" charset="0"/>
          <a:ea typeface="ＭＳ Ｐゴシック" charset="-128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4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tiff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IoT streaming &amp; analytics dashboard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November 2017</a:t>
            </a:r>
          </a:p>
        </p:txBody>
      </p:sp>
    </p:spTree>
    <p:extLst>
      <p:ext uri="{BB962C8B-B14F-4D97-AF65-F5344CB8AC3E}">
        <p14:creationId xmlns:p14="http://schemas.microsoft.com/office/powerpoint/2010/main" val="302487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181100"/>
            <a:ext cx="60198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352800" y="4191000"/>
            <a:ext cx="1143000" cy="762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04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29" y="465084"/>
            <a:ext cx="8579371" cy="375086"/>
          </a:xfrm>
        </p:spPr>
        <p:txBody>
          <a:bodyPr>
            <a:noAutofit/>
          </a:bodyPr>
          <a:lstStyle/>
          <a:p>
            <a:r>
              <a:rPr lang="en-US" dirty="0"/>
              <a:t>IoT Architecture Building Blocks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9817" y="1871995"/>
            <a:ext cx="1697366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  <a:buSzPct val="125000"/>
            </a:pPr>
            <a:r>
              <a:rPr lang="en-US" sz="1000" i="1" dirty="0" err="1">
                <a:latin typeface="Al Tarikh" charset="-78"/>
                <a:ea typeface="Al Tarikh" charset="-78"/>
                <a:cs typeface="Al Tarikh" charset="-78"/>
              </a:rPr>
              <a:t>IoT</a:t>
            </a:r>
            <a:r>
              <a:rPr lang="en-US" sz="1000" i="1" dirty="0">
                <a:latin typeface="Al Tarikh" charset="-78"/>
                <a:ea typeface="Al Tarikh" charset="-78"/>
                <a:cs typeface="Al Tarikh" charset="-78"/>
              </a:rPr>
              <a:t> Data Sources</a:t>
            </a:r>
          </a:p>
          <a:p>
            <a:pPr marL="68580" indent="-68580"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000" dirty="0">
                <a:latin typeface="Al Tarikh" charset="-78"/>
                <a:ea typeface="Al Tarikh" charset="-78"/>
                <a:cs typeface="Al Tarikh" charset="-78"/>
              </a:rPr>
              <a:t>Connected Factory</a:t>
            </a:r>
          </a:p>
          <a:p>
            <a:pPr marL="68580" indent="-68580"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000" dirty="0">
                <a:latin typeface="Al Tarikh" charset="-78"/>
                <a:ea typeface="Al Tarikh" charset="-78"/>
                <a:cs typeface="Al Tarikh" charset="-78"/>
              </a:rPr>
              <a:t>Warehouse Management Systems </a:t>
            </a:r>
          </a:p>
          <a:p>
            <a:pPr marL="68580" indent="-68580"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000" dirty="0">
                <a:latin typeface="Al Tarikh" charset="-78"/>
                <a:ea typeface="Al Tarikh" charset="-78"/>
                <a:cs typeface="Al Tarikh" charset="-78"/>
              </a:rPr>
              <a:t>Vehicles</a:t>
            </a:r>
          </a:p>
          <a:p>
            <a:pPr marL="68580" indent="-68580"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000" dirty="0">
                <a:latin typeface="Al Tarikh" charset="-78"/>
                <a:ea typeface="Al Tarikh" charset="-78"/>
                <a:cs typeface="Al Tarikh" charset="-78"/>
              </a:rPr>
              <a:t>Connected Tools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0319" y="2071349"/>
            <a:ext cx="159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 Tarikh" charset="-78"/>
                <a:ea typeface="Al Tarikh" charset="-78"/>
                <a:cs typeface="Al Tarikh" charset="-78"/>
              </a:rPr>
              <a:t>Data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l Tarikh" charset="-78"/>
                <a:ea typeface="Al Tarikh" charset="-78"/>
                <a:cs typeface="Al Tarikh" charset="-78"/>
              </a:rPr>
              <a:t>Stream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 Tarikh" charset="-78"/>
                <a:ea typeface="Al Tarikh" charset="-78"/>
                <a:cs typeface="Al Tarikh" charset="-78"/>
              </a:rPr>
              <a:t> Collection, Ingestion, Filter &amp; Dispatch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6201" y="4415136"/>
            <a:ext cx="131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l Tarikh" charset="-78"/>
                <a:ea typeface="Al Tarikh" charset="-78"/>
                <a:cs typeface="Al Tarikh" charset="-78"/>
              </a:rPr>
              <a:t>Structured &amp; </a:t>
            </a:r>
            <a:r>
              <a:rPr lang="en-US" sz="1200" i="1">
                <a:latin typeface="Al Tarikh" charset="-78"/>
                <a:ea typeface="Al Tarikh" charset="-78"/>
                <a:cs typeface="Al Tarikh" charset="-78"/>
              </a:rPr>
              <a:t>Unstructured Data</a:t>
            </a:r>
            <a:endParaRPr lang="en-US" sz="1200" i="1" dirty="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39817" y="3943127"/>
            <a:ext cx="1626636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Clr>
                <a:schemeClr val="tx1"/>
              </a:buClr>
              <a:buSzPct val="125000"/>
              <a:defRPr sz="1200" b="1">
                <a:latin typeface="Al Tarikh" charset="-78"/>
                <a:ea typeface="Al Tarikh" charset="-78"/>
                <a:cs typeface="Al Tarikh" charset="-78"/>
              </a:defRPr>
            </a:lvl1pPr>
          </a:lstStyle>
          <a:p>
            <a:pPr algn="ctr"/>
            <a:r>
              <a:rPr lang="en-US" b="0" i="1" dirty="0"/>
              <a:t>Data Categories</a:t>
            </a:r>
          </a:p>
          <a:p>
            <a:pPr marL="68580" indent="-68580">
              <a:buFont typeface="Arial" panose="020B0604020202020204" pitchFamily="34" charset="0"/>
              <a:buChar char="•"/>
            </a:pPr>
            <a:r>
              <a:rPr lang="en-US" b="0" dirty="0"/>
              <a:t>Streaming Data</a:t>
            </a:r>
          </a:p>
          <a:p>
            <a:pPr marL="68580" indent="-68580">
              <a:buFont typeface="Arial" panose="020B0604020202020204" pitchFamily="34" charset="0"/>
              <a:buChar char="•"/>
            </a:pPr>
            <a:r>
              <a:rPr lang="en-US" b="0" dirty="0"/>
              <a:t>Transactions</a:t>
            </a:r>
          </a:p>
          <a:p>
            <a:pPr marL="68580" indent="-68580">
              <a:buFont typeface="Arial" panose="020B0604020202020204" pitchFamily="34" charset="0"/>
              <a:buChar char="•"/>
            </a:pPr>
            <a:r>
              <a:rPr lang="en-US" b="0" dirty="0"/>
              <a:t>Historic Logs</a:t>
            </a:r>
          </a:p>
          <a:p>
            <a:pPr marL="68580" indent="-68580">
              <a:buFont typeface="Arial" panose="020B0604020202020204" pitchFamily="34" charset="0"/>
              <a:buChar char="•"/>
            </a:pPr>
            <a:r>
              <a:rPr lang="en-US" b="0" dirty="0"/>
              <a:t>Customer Feedback</a:t>
            </a:r>
          </a:p>
          <a:p>
            <a:pPr marL="68580" indent="-68580">
              <a:buFont typeface="Arial" panose="020B0604020202020204" pitchFamily="34" charset="0"/>
              <a:buChar char="•"/>
            </a:pPr>
            <a:r>
              <a:rPr lang="en-US" b="0" dirty="0"/>
              <a:t>End User Information</a:t>
            </a:r>
          </a:p>
        </p:txBody>
      </p:sp>
      <p:sp>
        <p:nvSpPr>
          <p:cNvPr id="70" name="Arrow: Right 69"/>
          <p:cNvSpPr/>
          <p:nvPr/>
        </p:nvSpPr>
        <p:spPr>
          <a:xfrm>
            <a:off x="4976925" y="3312616"/>
            <a:ext cx="215935" cy="25447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879982" y="1852642"/>
            <a:ext cx="511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l Tarikh" charset="-78"/>
                <a:ea typeface="Al Tarikh" charset="-78"/>
                <a:cs typeface="Al Tarikh" charset="-78"/>
              </a:rPr>
              <a:t>Stream Processing Platform for real time data feeds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114964" y="1907539"/>
            <a:ext cx="13199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Al Tarikh" charset="-78"/>
                <a:ea typeface="Al Tarikh" charset="-78"/>
                <a:cs typeface="Al Tarikh" charset="-78"/>
              </a:rPr>
              <a:t>Enterprise Dashboard, Search &amp; Insights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317592" y="3757994"/>
            <a:ext cx="2619083" cy="332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0800" y="3786111"/>
            <a:ext cx="2063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Al Tarikh" charset="-78"/>
                <a:ea typeface="Al Tarikh" charset="-78"/>
                <a:cs typeface="Al Tarikh" charset="-78"/>
              </a:rPr>
              <a:t>Mesos</a:t>
            </a:r>
            <a:r>
              <a:rPr lang="en-US" sz="1200" dirty="0">
                <a:latin typeface="Al Tarikh" charset="-78"/>
                <a:ea typeface="Al Tarikh" charset="-78"/>
                <a:cs typeface="Al Tarikh" charset="-78"/>
              </a:rPr>
              <a:t> Cluster Management 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762" y="3771709"/>
            <a:ext cx="260439" cy="30596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237295" y="2391165"/>
            <a:ext cx="3201110" cy="1267726"/>
          </a:xfrm>
          <a:prstGeom prst="rect">
            <a:avLst/>
          </a:prstGeom>
          <a:solidFill>
            <a:srgbClr val="F7CAA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l Tarikh" charset="-78"/>
              <a:ea typeface="Al Tarikh" charset="-78"/>
              <a:cs typeface="Al Tarikh" charset="-78"/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262" y="2416142"/>
            <a:ext cx="604653" cy="29652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192860" y="3050423"/>
            <a:ext cx="64646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l Tarikh" charset="-78"/>
                <a:ea typeface="Al Tarikh" charset="-78"/>
                <a:cs typeface="Al Tarikh" charset="-78"/>
              </a:rPr>
              <a:t>Topic </a:t>
            </a:r>
            <a:r>
              <a:rPr lang="en-US" sz="1000" dirty="0">
                <a:latin typeface="Al Tarikh" charset="-78"/>
                <a:ea typeface="Al Tarikh" charset="-78"/>
                <a:cs typeface="Al Tarikh" charset="-78"/>
              </a:rPr>
              <a:t>Streams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26259" y="3000994"/>
            <a:ext cx="1240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l Tarikh" charset="-78"/>
                <a:ea typeface="Al Tarikh" charset="-78"/>
                <a:cs typeface="Al Tarikh" charset="-78"/>
              </a:rPr>
              <a:t>Raw Data  Streams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650059" y="3210416"/>
            <a:ext cx="1298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l Tarikh" charset="-78"/>
                <a:ea typeface="Al Tarikh" charset="-78"/>
                <a:cs typeface="Al Tarikh" charset="-78"/>
              </a:rPr>
              <a:t>Raw to Aggregate Data  Streams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18225" y="3004000"/>
            <a:ext cx="7547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l Tarikh" charset="-78"/>
                <a:ea typeface="Al Tarikh" charset="-78"/>
                <a:cs typeface="Al Tarikh" charset="-78"/>
              </a:rPr>
              <a:t>Spark Cassandra Connector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6865290" y="2738790"/>
            <a:ext cx="0" cy="919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753599" y="2973900"/>
            <a:ext cx="0" cy="677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753599" y="3236297"/>
            <a:ext cx="1101952" cy="2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816512" y="3059671"/>
            <a:ext cx="508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l Tarikh" charset="-78"/>
                <a:ea typeface="Al Tarikh" charset="-78"/>
                <a:cs typeface="Al Tarikh" charset="-78"/>
              </a:rPr>
              <a:t>Spark SQL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7250259" y="2738789"/>
            <a:ext cx="0" cy="922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240866" y="2987915"/>
            <a:ext cx="16244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21369" y="2738790"/>
            <a:ext cx="1220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l Tarikh" charset="-78"/>
                <a:ea typeface="Al Tarikh" charset="-78"/>
                <a:cs typeface="Al Tarikh" charset="-78"/>
              </a:rPr>
              <a:t>Spark</a:t>
            </a:r>
            <a:r>
              <a:rPr lang="en-US" sz="1100" dirty="0">
                <a:latin typeface="Al Tarikh" charset="-78"/>
                <a:ea typeface="Al Tarikh" charset="-78"/>
                <a:cs typeface="Al Tarikh" charset="-78"/>
              </a:rPr>
              <a:t> Streaming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7782758" y="2738790"/>
            <a:ext cx="0" cy="933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171110" y="2980284"/>
            <a:ext cx="666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l Tarikh" charset="-78"/>
                <a:ea typeface="Al Tarikh" charset="-78"/>
                <a:cs typeface="Al Tarikh" charset="-78"/>
              </a:rPr>
              <a:t>Mlib</a:t>
            </a:r>
            <a:endParaRPr lang="en-US" sz="1000" dirty="0">
              <a:latin typeface="Al Tarikh" charset="-78"/>
              <a:ea typeface="Al Tarikh" charset="-78"/>
              <a:cs typeface="Al Tarikh" charset="-78"/>
            </a:endParaRPr>
          </a:p>
          <a:p>
            <a:pPr algn="ctr"/>
            <a:r>
              <a:rPr lang="en-US" sz="1000" dirty="0">
                <a:latin typeface="Al Tarikh" charset="-78"/>
                <a:ea typeface="Al Tarikh" charset="-78"/>
                <a:cs typeface="Al Tarikh" charset="-78"/>
              </a:rPr>
              <a:t>Machine Learning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257801" y="4553690"/>
            <a:ext cx="962449" cy="323111"/>
          </a:xfrm>
          <a:prstGeom prst="rect">
            <a:avLst/>
          </a:prstGeom>
          <a:solidFill>
            <a:srgbClr val="FFFF8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l Tarikh" charset="-78"/>
              <a:ea typeface="Al Tarikh" charset="-78"/>
              <a:cs typeface="Al Tarikh" charset="-78"/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257" y="4569521"/>
            <a:ext cx="418343" cy="275139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5714101" y="4600631"/>
            <a:ext cx="50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l Tarikh" charset="-78"/>
                <a:ea typeface="Al Tarikh" charset="-78"/>
                <a:cs typeface="Al Tarikh" charset="-78"/>
              </a:rPr>
              <a:t>HDFS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00801" y="4367358"/>
            <a:ext cx="1036865" cy="509442"/>
            <a:chOff x="4931671" y="4367358"/>
            <a:chExt cx="1036865" cy="509442"/>
          </a:xfrm>
        </p:grpSpPr>
        <p:sp>
          <p:nvSpPr>
            <p:cNvPr id="110" name="Rectangle 109"/>
            <p:cNvSpPr/>
            <p:nvPr/>
          </p:nvSpPr>
          <p:spPr>
            <a:xfrm>
              <a:off x="4931671" y="4367358"/>
              <a:ext cx="1036865" cy="509442"/>
            </a:xfrm>
            <a:prstGeom prst="rect">
              <a:avLst/>
            </a:prstGeom>
            <a:solidFill>
              <a:srgbClr val="FFA95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Al Tarikh" charset="-78"/>
                <a:ea typeface="Al Tarikh" charset="-78"/>
                <a:cs typeface="Al Tarikh" charset="-78"/>
              </a:endParaRP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8603" y="4486373"/>
              <a:ext cx="974997" cy="281757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8502561" y="2738790"/>
            <a:ext cx="452230" cy="919067"/>
            <a:chOff x="8464686" y="2113230"/>
            <a:chExt cx="524582" cy="699489"/>
          </a:xfrm>
        </p:grpSpPr>
        <p:sp>
          <p:nvSpPr>
            <p:cNvPr id="115" name="Rectangle 114"/>
            <p:cNvSpPr/>
            <p:nvPr/>
          </p:nvSpPr>
          <p:spPr>
            <a:xfrm>
              <a:off x="8464686" y="2113230"/>
              <a:ext cx="524582" cy="6994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Al Tarikh" charset="-78"/>
                <a:ea typeface="Al Tarikh" charset="-78"/>
                <a:cs typeface="Al Tarikh" charset="-78"/>
              </a:endParaRP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84635" y="2164456"/>
              <a:ext cx="483617" cy="32954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  <p:sp>
        <p:nvSpPr>
          <p:cNvPr id="118" name="Rectangle 117"/>
          <p:cNvSpPr/>
          <p:nvPr/>
        </p:nvSpPr>
        <p:spPr>
          <a:xfrm>
            <a:off x="3922937" y="2708760"/>
            <a:ext cx="1023231" cy="6963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22937" y="3005001"/>
            <a:ext cx="1117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l Tarikh" charset="-78"/>
                <a:ea typeface="Al Tarikh" charset="-78"/>
                <a:cs typeface="Al Tarikh" charset="-78"/>
              </a:rPr>
              <a:t>Kafka Connect,</a:t>
            </a:r>
          </a:p>
          <a:p>
            <a:r>
              <a:rPr lang="en-US" sz="1000" dirty="0">
                <a:latin typeface="Al Tarikh" charset="-78"/>
                <a:ea typeface="Al Tarikh" charset="-78"/>
                <a:cs typeface="Al Tarikh" charset="-78"/>
              </a:rPr>
              <a:t>Kafka Streams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1372" y="2720798"/>
            <a:ext cx="839998" cy="306543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9079769" y="2592634"/>
            <a:ext cx="328088" cy="1970842"/>
          </a:xfrm>
          <a:prstGeom prst="rect">
            <a:avLst/>
          </a:prstGeom>
          <a:solidFill>
            <a:srgbClr val="F6CAB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l Tarikh" charset="-78"/>
              <a:ea typeface="Al Tarikh" charset="-78"/>
              <a:cs typeface="Al Tarikh" charset="-78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9054443" y="3901323"/>
            <a:ext cx="362220" cy="230712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 rot="16200000">
            <a:off x="8674401" y="3032144"/>
            <a:ext cx="1178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l Tarikh" charset="-78"/>
                <a:ea typeface="Al Tarikh" charset="-78"/>
                <a:cs typeface="Al Tarikh" charset="-78"/>
              </a:rPr>
              <a:t>Enterprise Search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262677" y="4367357"/>
            <a:ext cx="957572" cy="150912"/>
          </a:xfrm>
          <a:prstGeom prst="rect">
            <a:avLst/>
          </a:prstGeom>
          <a:solidFill>
            <a:srgbClr val="FFFF7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l Tarikh" charset="-78"/>
                <a:ea typeface="Al Tarikh" charset="-78"/>
                <a:cs typeface="Al Tarikh" charset="-78"/>
              </a:rPr>
              <a:t>Hadoop </a:t>
            </a:r>
            <a:r>
              <a:rPr lang="en-US" sz="1000" b="1" dirty="0">
                <a:solidFill>
                  <a:schemeClr val="tx1"/>
                </a:solidFill>
                <a:latin typeface="Al Tarikh" charset="-78"/>
                <a:ea typeface="Al Tarikh" charset="-78"/>
                <a:cs typeface="Al Tarikh" charset="-78"/>
              </a:rPr>
              <a:t>YARN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9436605" y="3428161"/>
            <a:ext cx="412415" cy="11280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l Tarikh" charset="-78"/>
              <a:ea typeface="Al Tarikh" charset="-78"/>
              <a:cs typeface="Al Tarikh" charset="-78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5419" y="3453793"/>
            <a:ext cx="323799" cy="386959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 rot="16200000">
            <a:off x="9183581" y="3890633"/>
            <a:ext cx="8840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l Tarikh" charset="-78"/>
                <a:ea typeface="Al Tarikh" charset="-78"/>
                <a:cs typeface="Al Tarikh" charset="-78"/>
              </a:rPr>
              <a:t>Alerts &amp; Messaging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455136" y="3346593"/>
            <a:ext cx="558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l Tarikh" charset="-78"/>
                <a:ea typeface="Al Tarikh" charset="-78"/>
                <a:cs typeface="Al Tarikh" charset="-78"/>
              </a:rPr>
              <a:t>Cluster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232717" y="3743922"/>
            <a:ext cx="1043265" cy="354854"/>
          </a:xfrm>
          <a:prstGeom prst="rect">
            <a:avLst/>
          </a:prstGeom>
          <a:solidFill>
            <a:srgbClr val="B2DE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251286" y="3698666"/>
            <a:ext cx="8302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l Tarikh" charset="-78"/>
                <a:ea typeface="Al Tarikh" charset="-78"/>
                <a:cs typeface="Al Tarikh" charset="-78"/>
              </a:rPr>
              <a:t>Apache Zookeeper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9109" y="3757994"/>
            <a:ext cx="224202" cy="332975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4227738" y="3405111"/>
            <a:ext cx="76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l Tarikh" charset="-78"/>
                <a:ea typeface="Al Tarikh" charset="-78"/>
                <a:cs typeface="Al Tarikh" charset="-78"/>
              </a:rPr>
              <a:t>Apache</a:t>
            </a:r>
            <a:r>
              <a:rPr lang="en-US" sz="1200" dirty="0">
                <a:latin typeface="Al Tarikh" charset="-78"/>
                <a:ea typeface="Al Tarikh" charset="-78"/>
                <a:cs typeface="Al Tarikh" charset="-78"/>
              </a:rPr>
              <a:t> Flume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9442415" y="2592634"/>
            <a:ext cx="410745" cy="83662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368508" y="3143175"/>
            <a:ext cx="53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l Tarikh" charset="-78"/>
                <a:ea typeface="Al Tarikh" charset="-78"/>
                <a:cs typeface="Al Tarikh" charset="-78"/>
              </a:rPr>
              <a:t>Splunk</a:t>
            </a:r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89877" y="2798742"/>
            <a:ext cx="274983" cy="282693"/>
          </a:xfrm>
          <a:prstGeom prst="rect">
            <a:avLst/>
          </a:prstGeom>
        </p:spPr>
      </p:pic>
      <p:sp>
        <p:nvSpPr>
          <p:cNvPr id="156" name="Rectangle 155"/>
          <p:cNvSpPr/>
          <p:nvPr/>
        </p:nvSpPr>
        <p:spPr>
          <a:xfrm>
            <a:off x="9930144" y="2600198"/>
            <a:ext cx="552561" cy="19479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158" name="TextBox 157"/>
          <p:cNvSpPr txBox="1"/>
          <p:nvPr/>
        </p:nvSpPr>
        <p:spPr>
          <a:xfrm rot="16200000">
            <a:off x="9313386" y="3337458"/>
            <a:ext cx="18042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l Tarikh" charset="-78"/>
                <a:ea typeface="Al Tarikh" charset="-78"/>
                <a:cs typeface="Al Tarikh" charset="-78"/>
              </a:rPr>
              <a:t>Data Analysis &amp; Visualization, Applications &amp; Dashboards (Chart.js, D3, …)</a:t>
            </a:r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10070128" y="2634068"/>
            <a:ext cx="318595" cy="303893"/>
          </a:xfrm>
          <a:prstGeom prst="rect">
            <a:avLst/>
          </a:prstGeom>
        </p:spPr>
      </p:pic>
      <p:sp>
        <p:nvSpPr>
          <p:cNvPr id="160" name="Rectangle 159"/>
          <p:cNvSpPr/>
          <p:nvPr/>
        </p:nvSpPr>
        <p:spPr>
          <a:xfrm>
            <a:off x="3879982" y="1530171"/>
            <a:ext cx="5111847" cy="3249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48390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l Tarikh" charset="-78"/>
                <a:ea typeface="Al Tarikh" charset="-78"/>
                <a:cs typeface="Al Tarikh" charset="-78"/>
              </a:rPr>
              <a:t>Device Management, Data Analysis, and Applications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22938" y="3455124"/>
            <a:ext cx="385117" cy="308093"/>
          </a:xfrm>
          <a:prstGeom prst="rect">
            <a:avLst/>
          </a:prstGeom>
        </p:spPr>
      </p:pic>
      <p:sp>
        <p:nvSpPr>
          <p:cNvPr id="166" name="Rectangle 165"/>
          <p:cNvSpPr/>
          <p:nvPr/>
        </p:nvSpPr>
        <p:spPr>
          <a:xfrm>
            <a:off x="3922937" y="3462200"/>
            <a:ext cx="1031357" cy="37541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l Tarikh" charset="-78"/>
              <a:ea typeface="Al Tarikh" charset="-78"/>
              <a:cs typeface="Al Tarikh" charset="-78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15971" y="2829358"/>
            <a:ext cx="389093" cy="997333"/>
            <a:chOff x="1658597" y="2598332"/>
            <a:chExt cx="389093" cy="997333"/>
          </a:xfrm>
        </p:grpSpPr>
        <p:sp>
          <p:nvSpPr>
            <p:cNvPr id="170" name="Rectangle 169"/>
            <p:cNvSpPr/>
            <p:nvPr/>
          </p:nvSpPr>
          <p:spPr>
            <a:xfrm>
              <a:off x="1658597" y="2688265"/>
              <a:ext cx="389093" cy="805438"/>
            </a:xfrm>
            <a:prstGeom prst="rect">
              <a:avLst/>
            </a:prstGeom>
            <a:pattFill prst="horzBrick">
              <a:fgClr>
                <a:schemeClr val="accent3">
                  <a:lumMod val="20000"/>
                  <a:lumOff val="80000"/>
                </a:schemeClr>
              </a:fgClr>
              <a:bgClr>
                <a:srgbClr val="C1DAFF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latin typeface="Al Tarikh" charset="-78"/>
                <a:ea typeface="Al Tarikh" charset="-78"/>
                <a:cs typeface="Al Tarikh" charset="-78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 rot="16200000">
              <a:off x="1336709" y="2973888"/>
              <a:ext cx="99733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Al Tarikh" charset="-78"/>
                  <a:ea typeface="Al Tarikh" charset="-78"/>
                  <a:cs typeface="Al Tarikh" charset="-78"/>
                </a:rPr>
                <a:t>IoT</a:t>
              </a:r>
              <a:r>
                <a:rPr lang="en-US" sz="1000" dirty="0">
                  <a:latin typeface="Al Tarikh" charset="-78"/>
                  <a:ea typeface="Al Tarikh" charset="-78"/>
                  <a:cs typeface="Al Tarikh" charset="-78"/>
                </a:rPr>
                <a:t> Gateway</a:t>
              </a:r>
            </a:p>
          </p:txBody>
        </p:sp>
      </p:grpSp>
      <p:pic>
        <p:nvPicPr>
          <p:cNvPr id="172" name="Picture 17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04587" y="2662708"/>
            <a:ext cx="273686" cy="387722"/>
          </a:xfrm>
          <a:prstGeom prst="rect">
            <a:avLst/>
          </a:prstGeom>
        </p:spPr>
      </p:pic>
      <p:sp>
        <p:nvSpPr>
          <p:cNvPr id="173" name="TextBox 172"/>
          <p:cNvSpPr txBox="1"/>
          <p:nvPr/>
        </p:nvSpPr>
        <p:spPr>
          <a:xfrm>
            <a:off x="2983060" y="2566911"/>
            <a:ext cx="461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l Tarikh" charset="-78"/>
                <a:ea typeface="Al Tarikh" charset="-78"/>
                <a:cs typeface="Al Tarikh" charset="-78"/>
              </a:rPr>
              <a:t>Nifi</a:t>
            </a:r>
            <a:endParaRPr lang="en-US" sz="1200" dirty="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80" name="Arrow: Right 79"/>
          <p:cNvSpPr/>
          <p:nvPr/>
        </p:nvSpPr>
        <p:spPr>
          <a:xfrm>
            <a:off x="3618137" y="3328480"/>
            <a:ext cx="191915" cy="229031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l Tarikh" charset="-78"/>
              <a:ea typeface="Al Tarikh" charset="-78"/>
              <a:cs typeface="Al Tarikh" charset="-78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18136" y="2887155"/>
            <a:ext cx="273686" cy="387722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493763" y="2699011"/>
            <a:ext cx="461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l Tarikh" charset="-78"/>
                <a:ea typeface="Al Tarikh" charset="-78"/>
                <a:cs typeface="Al Tarikh" charset="-78"/>
              </a:rPr>
              <a:t>Nifi</a:t>
            </a:r>
            <a:endParaRPr lang="en-US" sz="1200" dirty="0">
              <a:latin typeface="Al Tarikh" charset="-78"/>
              <a:ea typeface="Al Tarikh" charset="-78"/>
              <a:cs typeface="Al Tarikh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H="1">
            <a:off x="2512075" y="3128934"/>
            <a:ext cx="685800" cy="504777"/>
          </a:xfrm>
          <a:prstGeom prst="rect">
            <a:avLst/>
          </a:prstGeom>
        </p:spPr>
      </p:pic>
      <p:cxnSp>
        <p:nvCxnSpPr>
          <p:cNvPr id="87" name="Straight Connector 86"/>
          <p:cNvCxnSpPr/>
          <p:nvPr/>
        </p:nvCxnSpPr>
        <p:spPr>
          <a:xfrm flipV="1">
            <a:off x="5248442" y="2739132"/>
            <a:ext cx="3197540" cy="1631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879983" y="2082221"/>
            <a:ext cx="5111847" cy="2113832"/>
          </a:xfrm>
          <a:prstGeom prst="rect">
            <a:avLst/>
          </a:prstGeom>
          <a:noFill/>
          <a:ln w="9525">
            <a:solidFill>
              <a:srgbClr val="48390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51273" y="495731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879981" y="4262888"/>
            <a:ext cx="5119448" cy="751888"/>
          </a:xfrm>
          <a:prstGeom prst="rect">
            <a:avLst/>
          </a:prstGeom>
          <a:noFill/>
          <a:ln w="9525">
            <a:solidFill>
              <a:srgbClr val="48390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l Tarikh" charset="-78"/>
              <a:ea typeface="Al Tarikh" charset="-78"/>
              <a:cs typeface="Al Tarikh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94302" y="4364126"/>
            <a:ext cx="1155478" cy="5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stream processing app to stream IoT data. </a:t>
            </a:r>
          </a:p>
          <a:p>
            <a:r>
              <a:rPr lang="en-US" dirty="0"/>
              <a:t>Identify and alert potential anomalies using machine learning algorithms. </a:t>
            </a:r>
          </a:p>
          <a:p>
            <a:r>
              <a:rPr lang="en-US" dirty="0"/>
              <a:t>Build a dashboard to display alerts and display relevant IoT data (students have the option of using interactive queries feature of Apache Kafka).</a:t>
            </a:r>
          </a:p>
          <a:p>
            <a:r>
              <a:rPr lang="en-US" dirty="0"/>
              <a:t>Students are encouraged to use as much open source as possible like Apache, D3.JS and Spark.</a:t>
            </a:r>
          </a:p>
        </p:txBody>
      </p:sp>
    </p:spTree>
    <p:extLst>
      <p:ext uri="{BB962C8B-B14F-4D97-AF65-F5344CB8AC3E}">
        <p14:creationId xmlns:p14="http://schemas.microsoft.com/office/powerpoint/2010/main" val="8994731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Stanley Black &amp; Decker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D20A"/>
      </a:accent1>
      <a:accent2>
        <a:srgbClr val="009AC7"/>
      </a:accent2>
      <a:accent3>
        <a:srgbClr val="919195"/>
      </a:accent3>
      <a:accent4>
        <a:srgbClr val="C8C8CA"/>
      </a:accent4>
      <a:accent5>
        <a:srgbClr val="003366"/>
      </a:accent5>
      <a:accent6>
        <a:srgbClr val="FBE188"/>
      </a:accent6>
      <a:hlink>
        <a:srgbClr val="009AC7"/>
      </a:hlink>
      <a:folHlink>
        <a:srgbClr val="009AC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 Template V8" id="{8B337D2B-4D5C-49CA-8DEB-02D7E3897707}" vid="{67514048-5160-41F3-9E80-8840EDC02CB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96D2765CCAC74CA0B9C06AAAAE22A2" ma:contentTypeVersion="0" ma:contentTypeDescription="Create a new document." ma:contentTypeScope="" ma:versionID="248299d75ebd1f1c5afc7417b9c07fe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C74610-F28C-4B47-8487-A9618A4374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6F381A-4ABF-4F1B-8E19-5753DF976812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02A433A-F629-41B1-9E5B-C575768125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11277</TotalTime>
  <Words>199</Words>
  <Application>Microsoft Office PowerPoint</Application>
  <PresentationFormat>Widescreen</PresentationFormat>
  <Paragraphs>49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MS PGothic</vt:lpstr>
      <vt:lpstr>MS PGothic</vt:lpstr>
      <vt:lpstr>Al Tarikh</vt:lpstr>
      <vt:lpstr>Arial</vt:lpstr>
      <vt:lpstr>Arial Narrow</vt:lpstr>
      <vt:lpstr>Times</vt:lpstr>
      <vt:lpstr>Blank Presentation</vt:lpstr>
      <vt:lpstr>IoT streaming &amp; analytics dashboard</vt:lpstr>
      <vt:lpstr>Process</vt:lpstr>
      <vt:lpstr>IoT Architecture Building Blocks</vt:lpstr>
      <vt:lpstr>Dashboard</vt:lpstr>
    </vt:vector>
  </TitlesOfParts>
  <Company>The Stanley 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Tatineni, Kalpana</dc:creator>
  <cp:lastModifiedBy>Ramasamy, Sekar</cp:lastModifiedBy>
  <cp:revision>265</cp:revision>
  <cp:lastPrinted>2015-10-14T11:42:37Z</cp:lastPrinted>
  <dcterms:created xsi:type="dcterms:W3CDTF">2016-04-14T20:59:49Z</dcterms:created>
  <dcterms:modified xsi:type="dcterms:W3CDTF">2017-12-01T20:03:33Z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0x010100E896D2765CCAC74CA0B9C06AAAAE22A2</vt:lpwstr>
  </property>
</Properties>
</file>