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Arial" panose="020B0604020202020204" pitchFamily="34" charset="0"/>
      <p:regular r:id="rId8"/>
    </p:embeddedFont>
    <p:embeddedFont>
      <p:font typeface="Arial Bold" panose="020B0704020202020204" pitchFamily="34" charset="0"/>
      <p:regular r:id="rId9"/>
      <p:bold r:id="rId10"/>
    </p:embeddedFont>
    <p:embeddedFont>
      <p:font typeface="Aristotelica Pro Bold" panose="020B0604020202020204" charset="0"/>
      <p:regular r:id="rId11"/>
    </p:embeddedFont>
    <p:embeddedFont>
      <p:font typeface="Calibri" panose="020F0502020204030204" pitchFamily="34" charset="0"/>
      <p:regular r:id="rId12"/>
      <p:bold r:id="rId13"/>
      <p:italic r:id="rId14"/>
      <p:boldItalic r:id="rId15"/>
    </p:embeddedFont>
    <p:embeddedFont>
      <p:font typeface="Playfair Display" panose="00000500000000000000" pitchFamily="2" charset="0"/>
      <p:regular r:id="rId16"/>
      <p:bold r:id="rId17"/>
      <p:italic r:id="rId18"/>
      <p:boldItalic r:id="rId19"/>
    </p:embeddedFont>
    <p:embeddedFont>
      <p:font typeface="Playfair Display Bold" panose="00000800000000000000"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A9D3E3-18F7-4194-8E27-6A0856894F5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2E58848-303B-4857-A100-8472A9B72874}">
      <dgm:prSet/>
      <dgm:spPr/>
      <dgm:t>
        <a:bodyPr/>
        <a:lstStyle/>
        <a:p>
          <a:r>
            <a:rPr lang="en-US" dirty="0"/>
            <a:t>CASTE  </a:t>
          </a:r>
          <a:endParaRPr lang="en-IN" dirty="0"/>
        </a:p>
      </dgm:t>
    </dgm:pt>
    <dgm:pt modelId="{9D719CE8-D7E2-4D2B-A080-9BA8279F5788}" type="parTrans" cxnId="{573E9B18-0114-46E7-82DC-C5175CC45FD2}">
      <dgm:prSet/>
      <dgm:spPr/>
      <dgm:t>
        <a:bodyPr/>
        <a:lstStyle/>
        <a:p>
          <a:endParaRPr lang="en-IN"/>
        </a:p>
      </dgm:t>
    </dgm:pt>
    <dgm:pt modelId="{0F02BCB6-26DC-4935-8404-38B3D4344A0A}" type="sibTrans" cxnId="{573E9B18-0114-46E7-82DC-C5175CC45FD2}">
      <dgm:prSet/>
      <dgm:spPr/>
      <dgm:t>
        <a:bodyPr/>
        <a:lstStyle/>
        <a:p>
          <a:endParaRPr lang="en-IN"/>
        </a:p>
      </dgm:t>
    </dgm:pt>
    <dgm:pt modelId="{FE682276-B582-4914-BB9A-7E800CCB6C92}">
      <dgm:prSet/>
      <dgm:spPr/>
      <dgm:t>
        <a:bodyPr/>
        <a:lstStyle/>
        <a:p>
          <a:r>
            <a:rPr lang="en-US" dirty="0"/>
            <a:t>AGE </a:t>
          </a:r>
          <a:endParaRPr lang="en-IN" dirty="0"/>
        </a:p>
      </dgm:t>
    </dgm:pt>
    <dgm:pt modelId="{A0EC15F4-3A34-451D-983A-67BC1A6F5CB3}" type="parTrans" cxnId="{B866D74B-03C0-47CD-BA36-2B72B5BD8771}">
      <dgm:prSet/>
      <dgm:spPr/>
      <dgm:t>
        <a:bodyPr/>
        <a:lstStyle/>
        <a:p>
          <a:endParaRPr lang="en-IN"/>
        </a:p>
      </dgm:t>
    </dgm:pt>
    <dgm:pt modelId="{0CF168BC-CCA2-4174-9878-149C50580FC2}" type="sibTrans" cxnId="{B866D74B-03C0-47CD-BA36-2B72B5BD8771}">
      <dgm:prSet/>
      <dgm:spPr/>
      <dgm:t>
        <a:bodyPr/>
        <a:lstStyle/>
        <a:p>
          <a:endParaRPr lang="en-IN"/>
        </a:p>
      </dgm:t>
    </dgm:pt>
    <dgm:pt modelId="{24D99AF3-CCAD-4D21-A8B2-284CE83B7EA7}">
      <dgm:prSet/>
      <dgm:spPr/>
      <dgm:t>
        <a:bodyPr/>
        <a:lstStyle/>
        <a:p>
          <a:r>
            <a:rPr lang="en-US" dirty="0"/>
            <a:t>EDUCATION </a:t>
          </a:r>
          <a:endParaRPr lang="en-IN" dirty="0"/>
        </a:p>
      </dgm:t>
    </dgm:pt>
    <dgm:pt modelId="{225B6CA4-A171-478C-85A8-5C2B8AABE073}" type="parTrans" cxnId="{F9160755-2A19-4042-93F0-5C3E8018A2A2}">
      <dgm:prSet/>
      <dgm:spPr/>
      <dgm:t>
        <a:bodyPr/>
        <a:lstStyle/>
        <a:p>
          <a:endParaRPr lang="en-IN"/>
        </a:p>
      </dgm:t>
    </dgm:pt>
    <dgm:pt modelId="{34D66E85-DF35-44FE-9B8D-51A27647BBCE}" type="sibTrans" cxnId="{F9160755-2A19-4042-93F0-5C3E8018A2A2}">
      <dgm:prSet/>
      <dgm:spPr/>
      <dgm:t>
        <a:bodyPr/>
        <a:lstStyle/>
        <a:p>
          <a:endParaRPr lang="en-IN"/>
        </a:p>
      </dgm:t>
    </dgm:pt>
    <dgm:pt modelId="{7592BFD2-2468-4614-982F-8DB192C32990}">
      <dgm:prSet/>
      <dgm:spPr/>
      <dgm:t>
        <a:bodyPr/>
        <a:lstStyle/>
        <a:p>
          <a:r>
            <a:rPr lang="en-US" dirty="0"/>
            <a:t>CRIMINAL RECORDS </a:t>
          </a:r>
          <a:endParaRPr lang="en-IN" dirty="0"/>
        </a:p>
      </dgm:t>
    </dgm:pt>
    <dgm:pt modelId="{00660B71-6A2B-40C0-A9DA-5DC28CC4DAEE}" type="parTrans" cxnId="{1A313414-945E-4E75-875A-4A0AA83FDAD5}">
      <dgm:prSet/>
      <dgm:spPr/>
      <dgm:t>
        <a:bodyPr/>
        <a:lstStyle/>
        <a:p>
          <a:endParaRPr lang="en-IN"/>
        </a:p>
      </dgm:t>
    </dgm:pt>
    <dgm:pt modelId="{7A58DE45-72AA-4EE4-9B76-273B9D0141A1}" type="sibTrans" cxnId="{1A313414-945E-4E75-875A-4A0AA83FDAD5}">
      <dgm:prSet/>
      <dgm:spPr/>
      <dgm:t>
        <a:bodyPr/>
        <a:lstStyle/>
        <a:p>
          <a:endParaRPr lang="en-IN"/>
        </a:p>
      </dgm:t>
    </dgm:pt>
    <dgm:pt modelId="{9215656E-2F86-49D7-A29A-32AEA192740B}">
      <dgm:prSet/>
      <dgm:spPr/>
      <dgm:t>
        <a:bodyPr/>
        <a:lstStyle/>
        <a:p>
          <a:r>
            <a:rPr lang="en-US" dirty="0"/>
            <a:t>GENDER</a:t>
          </a:r>
          <a:endParaRPr lang="en-IN" dirty="0"/>
        </a:p>
      </dgm:t>
    </dgm:pt>
    <dgm:pt modelId="{EBEB50A5-BB07-4ECE-943E-62DDB7EC9EAE}" type="parTrans" cxnId="{E650E47D-20C1-4CFC-94BC-CDE25E0C3840}">
      <dgm:prSet/>
      <dgm:spPr/>
      <dgm:t>
        <a:bodyPr/>
        <a:lstStyle/>
        <a:p>
          <a:endParaRPr lang="en-IN"/>
        </a:p>
      </dgm:t>
    </dgm:pt>
    <dgm:pt modelId="{FD5A0D82-E2A4-4CDF-B1F5-17216F2F3B39}" type="sibTrans" cxnId="{E650E47D-20C1-4CFC-94BC-CDE25E0C3840}">
      <dgm:prSet/>
      <dgm:spPr/>
      <dgm:t>
        <a:bodyPr/>
        <a:lstStyle/>
        <a:p>
          <a:endParaRPr lang="en-IN"/>
        </a:p>
      </dgm:t>
    </dgm:pt>
    <dgm:pt modelId="{6F035D28-83E9-4499-B00E-FE019D3A9564}">
      <dgm:prSet/>
      <dgm:spPr/>
      <dgm:t>
        <a:bodyPr/>
        <a:lstStyle/>
        <a:p>
          <a:r>
            <a:rPr lang="en-US" dirty="0"/>
            <a:t>PARTY</a:t>
          </a:r>
          <a:endParaRPr lang="en-IN" dirty="0"/>
        </a:p>
      </dgm:t>
    </dgm:pt>
    <dgm:pt modelId="{A167DA32-5DB6-4BBE-A003-0804E0641E48}" type="parTrans" cxnId="{408C48F3-BAD2-4ED2-93E3-62FD88DF3A57}">
      <dgm:prSet/>
      <dgm:spPr/>
      <dgm:t>
        <a:bodyPr/>
        <a:lstStyle/>
        <a:p>
          <a:endParaRPr lang="en-IN"/>
        </a:p>
      </dgm:t>
    </dgm:pt>
    <dgm:pt modelId="{38C273C6-743B-458F-94A9-EC0DCDDA345D}" type="sibTrans" cxnId="{408C48F3-BAD2-4ED2-93E3-62FD88DF3A57}">
      <dgm:prSet/>
      <dgm:spPr/>
      <dgm:t>
        <a:bodyPr/>
        <a:lstStyle/>
        <a:p>
          <a:endParaRPr lang="en-IN"/>
        </a:p>
      </dgm:t>
    </dgm:pt>
    <dgm:pt modelId="{FDCBF944-6A6F-413F-8777-DE214C78875D}" type="pres">
      <dgm:prSet presAssocID="{10A9D3E3-18F7-4194-8E27-6A0856894F53}" presName="linear" presStyleCnt="0">
        <dgm:presLayoutVars>
          <dgm:animLvl val="lvl"/>
          <dgm:resizeHandles val="exact"/>
        </dgm:presLayoutVars>
      </dgm:prSet>
      <dgm:spPr/>
    </dgm:pt>
    <dgm:pt modelId="{CD885039-A596-4166-AC11-6AA2D8B9F104}" type="pres">
      <dgm:prSet presAssocID="{B2E58848-303B-4857-A100-8472A9B72874}" presName="parentText" presStyleLbl="node1" presStyleIdx="0" presStyleCnt="6" custScaleX="100000" custScaleY="75132" custLinFactNeighborY="-74271">
        <dgm:presLayoutVars>
          <dgm:chMax val="0"/>
          <dgm:bulletEnabled val="1"/>
        </dgm:presLayoutVars>
      </dgm:prSet>
      <dgm:spPr/>
    </dgm:pt>
    <dgm:pt modelId="{F1590EA2-0CF3-422E-AFE5-0A47423D4483}" type="pres">
      <dgm:prSet presAssocID="{0F02BCB6-26DC-4935-8404-38B3D4344A0A}" presName="spacer" presStyleCnt="0"/>
      <dgm:spPr/>
    </dgm:pt>
    <dgm:pt modelId="{3F918353-5756-479B-8642-1E6E550C50A1}" type="pres">
      <dgm:prSet presAssocID="{FE682276-B582-4914-BB9A-7E800CCB6C92}" presName="parentText" presStyleLbl="node1" presStyleIdx="1" presStyleCnt="6" custLinFactNeighborX="-1111" custLinFactNeighborY="-60801">
        <dgm:presLayoutVars>
          <dgm:chMax val="0"/>
          <dgm:bulletEnabled val="1"/>
        </dgm:presLayoutVars>
      </dgm:prSet>
      <dgm:spPr/>
    </dgm:pt>
    <dgm:pt modelId="{B1A6A744-46E5-4CA4-9558-7C686D99F120}" type="pres">
      <dgm:prSet presAssocID="{0CF168BC-CCA2-4174-9878-149C50580FC2}" presName="spacer" presStyleCnt="0"/>
      <dgm:spPr/>
    </dgm:pt>
    <dgm:pt modelId="{31E2AD1E-82E9-4959-AA44-C93E51E0F332}" type="pres">
      <dgm:prSet presAssocID="{24D99AF3-CCAD-4D21-A8B2-284CE83B7EA7}" presName="parentText" presStyleLbl="node1" presStyleIdx="2" presStyleCnt="6" custLinFactNeighborY="-71265">
        <dgm:presLayoutVars>
          <dgm:chMax val="0"/>
          <dgm:bulletEnabled val="1"/>
        </dgm:presLayoutVars>
      </dgm:prSet>
      <dgm:spPr/>
    </dgm:pt>
    <dgm:pt modelId="{4E9CD9AB-13DF-4842-9256-099FD64881CF}" type="pres">
      <dgm:prSet presAssocID="{34D66E85-DF35-44FE-9B8D-51A27647BBCE}" presName="spacer" presStyleCnt="0"/>
      <dgm:spPr/>
    </dgm:pt>
    <dgm:pt modelId="{7702A855-D0B6-4BE3-84E7-ADE5787C31AB}" type="pres">
      <dgm:prSet presAssocID="{7592BFD2-2468-4614-982F-8DB192C32990}" presName="parentText" presStyleLbl="node1" presStyleIdx="3" presStyleCnt="6" custLinFactY="-7478" custLinFactNeighborY="-100000">
        <dgm:presLayoutVars>
          <dgm:chMax val="0"/>
          <dgm:bulletEnabled val="1"/>
        </dgm:presLayoutVars>
      </dgm:prSet>
      <dgm:spPr/>
    </dgm:pt>
    <dgm:pt modelId="{F845E5D7-927A-401E-BA44-05BD020869AD}" type="pres">
      <dgm:prSet presAssocID="{7A58DE45-72AA-4EE4-9B76-273B9D0141A1}" presName="spacer" presStyleCnt="0"/>
      <dgm:spPr/>
    </dgm:pt>
    <dgm:pt modelId="{428E18CD-DCD9-41F8-877C-AADD8970929B}" type="pres">
      <dgm:prSet presAssocID="{9215656E-2F86-49D7-A29A-32AEA192740B}" presName="parentText" presStyleLbl="node1" presStyleIdx="4" presStyleCnt="6" custLinFactY="-6736" custLinFactNeighborY="-100000">
        <dgm:presLayoutVars>
          <dgm:chMax val="0"/>
          <dgm:bulletEnabled val="1"/>
        </dgm:presLayoutVars>
      </dgm:prSet>
      <dgm:spPr/>
    </dgm:pt>
    <dgm:pt modelId="{C3A76E69-CD08-431A-8473-0FE8A6810C37}" type="pres">
      <dgm:prSet presAssocID="{FD5A0D82-E2A4-4CDF-B1F5-17216F2F3B39}" presName="spacer" presStyleCnt="0"/>
      <dgm:spPr/>
    </dgm:pt>
    <dgm:pt modelId="{22B19AA4-C47B-4096-80DA-D024B60790B4}" type="pres">
      <dgm:prSet presAssocID="{6F035D28-83E9-4499-B00E-FE019D3A9564}" presName="parentText" presStyleLbl="node1" presStyleIdx="5" presStyleCnt="6" custLinFactY="-5425" custLinFactNeighborY="-100000">
        <dgm:presLayoutVars>
          <dgm:chMax val="0"/>
          <dgm:bulletEnabled val="1"/>
        </dgm:presLayoutVars>
      </dgm:prSet>
      <dgm:spPr/>
    </dgm:pt>
  </dgm:ptLst>
  <dgm:cxnLst>
    <dgm:cxn modelId="{1A313414-945E-4E75-875A-4A0AA83FDAD5}" srcId="{10A9D3E3-18F7-4194-8E27-6A0856894F53}" destId="{7592BFD2-2468-4614-982F-8DB192C32990}" srcOrd="3" destOrd="0" parTransId="{00660B71-6A2B-40C0-A9DA-5DC28CC4DAEE}" sibTransId="{7A58DE45-72AA-4EE4-9B76-273B9D0141A1}"/>
    <dgm:cxn modelId="{573E9B18-0114-46E7-82DC-C5175CC45FD2}" srcId="{10A9D3E3-18F7-4194-8E27-6A0856894F53}" destId="{B2E58848-303B-4857-A100-8472A9B72874}" srcOrd="0" destOrd="0" parTransId="{9D719CE8-D7E2-4D2B-A080-9BA8279F5788}" sibTransId="{0F02BCB6-26DC-4935-8404-38B3D4344A0A}"/>
    <dgm:cxn modelId="{649BD138-4DC9-4D5C-9801-E945B0E03314}" type="presOf" srcId="{FE682276-B582-4914-BB9A-7E800CCB6C92}" destId="{3F918353-5756-479B-8642-1E6E550C50A1}" srcOrd="0" destOrd="0" presId="urn:microsoft.com/office/officeart/2005/8/layout/vList2"/>
    <dgm:cxn modelId="{1154C63B-A101-4A52-85A9-213CEF2402A1}" type="presOf" srcId="{10A9D3E3-18F7-4194-8E27-6A0856894F53}" destId="{FDCBF944-6A6F-413F-8777-DE214C78875D}" srcOrd="0" destOrd="0" presId="urn:microsoft.com/office/officeart/2005/8/layout/vList2"/>
    <dgm:cxn modelId="{0F62AD48-8CAF-4AAF-BE4D-007E2CE599AC}" type="presOf" srcId="{B2E58848-303B-4857-A100-8472A9B72874}" destId="{CD885039-A596-4166-AC11-6AA2D8B9F104}" srcOrd="0" destOrd="0" presId="urn:microsoft.com/office/officeart/2005/8/layout/vList2"/>
    <dgm:cxn modelId="{B866D74B-03C0-47CD-BA36-2B72B5BD8771}" srcId="{10A9D3E3-18F7-4194-8E27-6A0856894F53}" destId="{FE682276-B582-4914-BB9A-7E800CCB6C92}" srcOrd="1" destOrd="0" parTransId="{A0EC15F4-3A34-451D-983A-67BC1A6F5CB3}" sibTransId="{0CF168BC-CCA2-4174-9878-149C50580FC2}"/>
    <dgm:cxn modelId="{F9160755-2A19-4042-93F0-5C3E8018A2A2}" srcId="{10A9D3E3-18F7-4194-8E27-6A0856894F53}" destId="{24D99AF3-CCAD-4D21-A8B2-284CE83B7EA7}" srcOrd="2" destOrd="0" parTransId="{225B6CA4-A171-478C-85A8-5C2B8AABE073}" sibTransId="{34D66E85-DF35-44FE-9B8D-51A27647BBCE}"/>
    <dgm:cxn modelId="{E650E47D-20C1-4CFC-94BC-CDE25E0C3840}" srcId="{10A9D3E3-18F7-4194-8E27-6A0856894F53}" destId="{9215656E-2F86-49D7-A29A-32AEA192740B}" srcOrd="4" destOrd="0" parTransId="{EBEB50A5-BB07-4ECE-943E-62DDB7EC9EAE}" sibTransId="{FD5A0D82-E2A4-4CDF-B1F5-17216F2F3B39}"/>
    <dgm:cxn modelId="{F461D780-1792-4FAB-8926-B5A9597557FE}" type="presOf" srcId="{24D99AF3-CCAD-4D21-A8B2-284CE83B7EA7}" destId="{31E2AD1E-82E9-4959-AA44-C93E51E0F332}" srcOrd="0" destOrd="0" presId="urn:microsoft.com/office/officeart/2005/8/layout/vList2"/>
    <dgm:cxn modelId="{081767A3-77B9-4AC7-804D-C092E46FD3E4}" type="presOf" srcId="{7592BFD2-2468-4614-982F-8DB192C32990}" destId="{7702A855-D0B6-4BE3-84E7-ADE5787C31AB}" srcOrd="0" destOrd="0" presId="urn:microsoft.com/office/officeart/2005/8/layout/vList2"/>
    <dgm:cxn modelId="{892315C7-EF40-4464-89F8-D6B5451B6DA2}" type="presOf" srcId="{9215656E-2F86-49D7-A29A-32AEA192740B}" destId="{428E18CD-DCD9-41F8-877C-AADD8970929B}" srcOrd="0" destOrd="0" presId="urn:microsoft.com/office/officeart/2005/8/layout/vList2"/>
    <dgm:cxn modelId="{246889F0-3B94-4CA2-9204-5059D2BAF834}" type="presOf" srcId="{6F035D28-83E9-4499-B00E-FE019D3A9564}" destId="{22B19AA4-C47B-4096-80DA-D024B60790B4}" srcOrd="0" destOrd="0" presId="urn:microsoft.com/office/officeart/2005/8/layout/vList2"/>
    <dgm:cxn modelId="{408C48F3-BAD2-4ED2-93E3-62FD88DF3A57}" srcId="{10A9D3E3-18F7-4194-8E27-6A0856894F53}" destId="{6F035D28-83E9-4499-B00E-FE019D3A9564}" srcOrd="5" destOrd="0" parTransId="{A167DA32-5DB6-4BBE-A003-0804E0641E48}" sibTransId="{38C273C6-743B-458F-94A9-EC0DCDDA345D}"/>
    <dgm:cxn modelId="{7A17B0F2-DA64-4F62-9BE9-F6231A243E99}" type="presParOf" srcId="{FDCBF944-6A6F-413F-8777-DE214C78875D}" destId="{CD885039-A596-4166-AC11-6AA2D8B9F104}" srcOrd="0" destOrd="0" presId="urn:microsoft.com/office/officeart/2005/8/layout/vList2"/>
    <dgm:cxn modelId="{9A8927DF-2E2A-4AEC-9397-B289BE529E14}" type="presParOf" srcId="{FDCBF944-6A6F-413F-8777-DE214C78875D}" destId="{F1590EA2-0CF3-422E-AFE5-0A47423D4483}" srcOrd="1" destOrd="0" presId="urn:microsoft.com/office/officeart/2005/8/layout/vList2"/>
    <dgm:cxn modelId="{E9DB27D1-99CD-4719-B164-C47AC2D6CB3F}" type="presParOf" srcId="{FDCBF944-6A6F-413F-8777-DE214C78875D}" destId="{3F918353-5756-479B-8642-1E6E550C50A1}" srcOrd="2" destOrd="0" presId="urn:microsoft.com/office/officeart/2005/8/layout/vList2"/>
    <dgm:cxn modelId="{1BB6D6B8-CDEA-43CA-972E-12E7BC5D2733}" type="presParOf" srcId="{FDCBF944-6A6F-413F-8777-DE214C78875D}" destId="{B1A6A744-46E5-4CA4-9558-7C686D99F120}" srcOrd="3" destOrd="0" presId="urn:microsoft.com/office/officeart/2005/8/layout/vList2"/>
    <dgm:cxn modelId="{38353536-58A7-4016-97A3-A353502F4BF4}" type="presParOf" srcId="{FDCBF944-6A6F-413F-8777-DE214C78875D}" destId="{31E2AD1E-82E9-4959-AA44-C93E51E0F332}" srcOrd="4" destOrd="0" presId="urn:microsoft.com/office/officeart/2005/8/layout/vList2"/>
    <dgm:cxn modelId="{D6967333-DD7C-476A-80CE-E55256ED4873}" type="presParOf" srcId="{FDCBF944-6A6F-413F-8777-DE214C78875D}" destId="{4E9CD9AB-13DF-4842-9256-099FD64881CF}" srcOrd="5" destOrd="0" presId="urn:microsoft.com/office/officeart/2005/8/layout/vList2"/>
    <dgm:cxn modelId="{66210175-6C3C-4E80-BE57-FB2925D26C68}" type="presParOf" srcId="{FDCBF944-6A6F-413F-8777-DE214C78875D}" destId="{7702A855-D0B6-4BE3-84E7-ADE5787C31AB}" srcOrd="6" destOrd="0" presId="urn:microsoft.com/office/officeart/2005/8/layout/vList2"/>
    <dgm:cxn modelId="{8DBC9084-8A17-4AA2-9220-8BC483BAF317}" type="presParOf" srcId="{FDCBF944-6A6F-413F-8777-DE214C78875D}" destId="{F845E5D7-927A-401E-BA44-05BD020869AD}" srcOrd="7" destOrd="0" presId="urn:microsoft.com/office/officeart/2005/8/layout/vList2"/>
    <dgm:cxn modelId="{2724F76F-6794-42D3-AD5B-8E7EB2CD57B6}" type="presParOf" srcId="{FDCBF944-6A6F-413F-8777-DE214C78875D}" destId="{428E18CD-DCD9-41F8-877C-AADD8970929B}" srcOrd="8" destOrd="0" presId="urn:microsoft.com/office/officeart/2005/8/layout/vList2"/>
    <dgm:cxn modelId="{D361C3EC-F5E1-4D7E-9378-F4CA5190690B}" type="presParOf" srcId="{FDCBF944-6A6F-413F-8777-DE214C78875D}" destId="{C3A76E69-CD08-431A-8473-0FE8A6810C37}" srcOrd="9" destOrd="0" presId="urn:microsoft.com/office/officeart/2005/8/layout/vList2"/>
    <dgm:cxn modelId="{16D84E37-4BFD-458F-A943-BE6D6C1FE26B}" type="presParOf" srcId="{FDCBF944-6A6F-413F-8777-DE214C78875D}" destId="{22B19AA4-C47B-4096-80DA-D024B60790B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85039-A596-4166-AC11-6AA2D8B9F104}">
      <dsp:nvSpPr>
        <dsp:cNvPr id="0" name=""/>
        <dsp:cNvSpPr/>
      </dsp:nvSpPr>
      <dsp:spPr>
        <a:xfrm>
          <a:off x="0" y="12083"/>
          <a:ext cx="3581400" cy="4685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CASTE  </a:t>
          </a:r>
          <a:endParaRPr lang="en-IN" sz="1900" kern="1200" dirty="0"/>
        </a:p>
      </dsp:txBody>
      <dsp:txXfrm>
        <a:off x="22872" y="34955"/>
        <a:ext cx="3535656" cy="422786"/>
      </dsp:txXfrm>
    </dsp:sp>
    <dsp:sp modelId="{3F918353-5756-479B-8642-1E6E550C50A1}">
      <dsp:nvSpPr>
        <dsp:cNvPr id="0" name=""/>
        <dsp:cNvSpPr/>
      </dsp:nvSpPr>
      <dsp:spPr>
        <a:xfrm>
          <a:off x="0" y="565580"/>
          <a:ext cx="35814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AGE </a:t>
          </a:r>
          <a:endParaRPr lang="en-IN" sz="1900" kern="1200" dirty="0"/>
        </a:p>
      </dsp:txBody>
      <dsp:txXfrm>
        <a:off x="30442" y="596022"/>
        <a:ext cx="3520516" cy="562726"/>
      </dsp:txXfrm>
    </dsp:sp>
    <dsp:sp modelId="{31E2AD1E-82E9-4959-AA44-C93E51E0F332}">
      <dsp:nvSpPr>
        <dsp:cNvPr id="0" name=""/>
        <dsp:cNvSpPr/>
      </dsp:nvSpPr>
      <dsp:spPr>
        <a:xfrm>
          <a:off x="0" y="1256235"/>
          <a:ext cx="35814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EDUCATION </a:t>
          </a:r>
          <a:endParaRPr lang="en-IN" sz="1900" kern="1200" dirty="0"/>
        </a:p>
      </dsp:txBody>
      <dsp:txXfrm>
        <a:off x="30442" y="1286677"/>
        <a:ext cx="3520516" cy="562726"/>
      </dsp:txXfrm>
    </dsp:sp>
    <dsp:sp modelId="{7702A855-D0B6-4BE3-84E7-ADE5787C31AB}">
      <dsp:nvSpPr>
        <dsp:cNvPr id="0" name=""/>
        <dsp:cNvSpPr/>
      </dsp:nvSpPr>
      <dsp:spPr>
        <a:xfrm>
          <a:off x="0" y="1886574"/>
          <a:ext cx="35814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CRIMINAL RECORDS </a:t>
          </a:r>
          <a:endParaRPr lang="en-IN" sz="1900" kern="1200" dirty="0"/>
        </a:p>
      </dsp:txBody>
      <dsp:txXfrm>
        <a:off x="30442" y="1917016"/>
        <a:ext cx="3520516" cy="562726"/>
      </dsp:txXfrm>
    </dsp:sp>
    <dsp:sp modelId="{428E18CD-DCD9-41F8-877C-AADD8970929B}">
      <dsp:nvSpPr>
        <dsp:cNvPr id="0" name=""/>
        <dsp:cNvSpPr/>
      </dsp:nvSpPr>
      <dsp:spPr>
        <a:xfrm>
          <a:off x="0" y="2589691"/>
          <a:ext cx="35814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GENDER</a:t>
          </a:r>
          <a:endParaRPr lang="en-IN" sz="1900" kern="1200" dirty="0"/>
        </a:p>
      </dsp:txBody>
      <dsp:txXfrm>
        <a:off x="30442" y="2620133"/>
        <a:ext cx="3520516" cy="562726"/>
      </dsp:txXfrm>
    </dsp:sp>
    <dsp:sp modelId="{22B19AA4-C47B-4096-80DA-D024B60790B4}">
      <dsp:nvSpPr>
        <dsp:cNvPr id="0" name=""/>
        <dsp:cNvSpPr/>
      </dsp:nvSpPr>
      <dsp:spPr>
        <a:xfrm>
          <a:off x="0" y="3296357"/>
          <a:ext cx="35814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PARTY</a:t>
          </a:r>
          <a:endParaRPr lang="en-IN" sz="1900" kern="1200" dirty="0"/>
        </a:p>
      </dsp:txBody>
      <dsp:txXfrm>
        <a:off x="30442" y="3326799"/>
        <a:ext cx="3520516" cy="5627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pxfuel.com/en/free-photo-qlndm"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993027" y="4172423"/>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Freeform 4"/>
          <p:cNvSpPr/>
          <p:nvPr/>
        </p:nvSpPr>
        <p:spPr>
          <a:xfrm>
            <a:off x="105432" y="0"/>
            <a:ext cx="1491083" cy="1552193"/>
          </a:xfrm>
          <a:custGeom>
            <a:avLst/>
            <a:gdLst/>
            <a:ahLst/>
            <a:cxnLst/>
            <a:rect l="l" t="t" r="r" b="b"/>
            <a:pathLst>
              <a:path w="1491083" h="1552193">
                <a:moveTo>
                  <a:pt x="0" y="0"/>
                </a:moveTo>
                <a:lnTo>
                  <a:pt x="1491084" y="0"/>
                </a:lnTo>
                <a:lnTo>
                  <a:pt x="1491084" y="1552193"/>
                </a:lnTo>
                <a:lnTo>
                  <a:pt x="0" y="1552193"/>
                </a:lnTo>
                <a:lnTo>
                  <a:pt x="0" y="0"/>
                </a:lnTo>
                <a:close/>
              </a:path>
            </a:pathLst>
          </a:custGeom>
          <a:blipFill>
            <a:blip r:embed="rId2"/>
            <a:stretch>
              <a:fillRect/>
            </a:stretch>
          </a:blipFill>
        </p:spPr>
        <p:txBody>
          <a:bodyPr/>
          <a:lstStyle/>
          <a:p>
            <a:endParaRPr lang="en-IN"/>
          </a:p>
        </p:txBody>
      </p:sp>
      <p:sp>
        <p:nvSpPr>
          <p:cNvPr id="5" name="Freeform 5"/>
          <p:cNvSpPr/>
          <p:nvPr/>
        </p:nvSpPr>
        <p:spPr>
          <a:xfrm>
            <a:off x="14155380" y="123823"/>
            <a:ext cx="3789088" cy="724169"/>
          </a:xfrm>
          <a:custGeom>
            <a:avLst/>
            <a:gdLst/>
            <a:ahLst/>
            <a:cxnLst/>
            <a:rect l="l" t="t" r="r" b="b"/>
            <a:pathLst>
              <a:path w="3789088" h="724169">
                <a:moveTo>
                  <a:pt x="0" y="0"/>
                </a:moveTo>
                <a:lnTo>
                  <a:pt x="3789088" y="0"/>
                </a:lnTo>
                <a:lnTo>
                  <a:pt x="3789088" y="724169"/>
                </a:lnTo>
                <a:lnTo>
                  <a:pt x="0" y="724169"/>
                </a:lnTo>
                <a:lnTo>
                  <a:pt x="0" y="0"/>
                </a:lnTo>
                <a:close/>
              </a:path>
            </a:pathLst>
          </a:custGeom>
          <a:blipFill>
            <a:blip r:embed="rId3">
              <a:alphaModFix amt="63000"/>
            </a:blip>
            <a:stretch>
              <a:fillRect/>
            </a:stretch>
          </a:blipFill>
        </p:spPr>
        <p:txBody>
          <a:bodyPr/>
          <a:lstStyle/>
          <a:p>
            <a:endParaRPr lang="en-IN"/>
          </a:p>
        </p:txBody>
      </p:sp>
      <p:sp>
        <p:nvSpPr>
          <p:cNvPr id="7" name="TextBox 7"/>
          <p:cNvSpPr txBox="1"/>
          <p:nvPr/>
        </p:nvSpPr>
        <p:spPr>
          <a:xfrm>
            <a:off x="1149927" y="4768319"/>
            <a:ext cx="16230600" cy="651099"/>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Aristotelica Pro Bold"/>
              </a:rPr>
              <a:t>Data Analysis</a:t>
            </a:r>
          </a:p>
        </p:txBody>
      </p:sp>
      <p:sp>
        <p:nvSpPr>
          <p:cNvPr id="8" name="TextBox 8"/>
          <p:cNvSpPr txBox="1"/>
          <p:nvPr/>
        </p:nvSpPr>
        <p:spPr>
          <a:xfrm>
            <a:off x="850974" y="2590715"/>
            <a:ext cx="16408332" cy="1464632"/>
          </a:xfrm>
          <a:prstGeom prst="rect">
            <a:avLst/>
          </a:prstGeom>
        </p:spPr>
        <p:txBody>
          <a:bodyPr lIns="0" tIns="0" rIns="0" bIns="0" rtlCol="0" anchor="t">
            <a:spAutoFit/>
          </a:bodyPr>
          <a:lstStyle/>
          <a:p>
            <a:pPr>
              <a:lnSpc>
                <a:spcPts val="13340"/>
              </a:lnSpc>
            </a:pPr>
            <a:r>
              <a:rPr lang="en-US" sz="6400" spc="73" dirty="0">
                <a:solidFill>
                  <a:srgbClr val="2B2C30"/>
                </a:solidFill>
                <a:latin typeface="Playfair Display"/>
              </a:rPr>
              <a:t> Analysis of 2019 Lok Sabha Elections</a:t>
            </a:r>
          </a:p>
        </p:txBody>
      </p:sp>
      <p:sp>
        <p:nvSpPr>
          <p:cNvPr id="9" name="TextBox 9"/>
          <p:cNvSpPr txBox="1"/>
          <p:nvPr/>
        </p:nvSpPr>
        <p:spPr>
          <a:xfrm>
            <a:off x="10366292" y="6018084"/>
            <a:ext cx="7578176" cy="3849836"/>
          </a:xfrm>
          <a:prstGeom prst="rect">
            <a:avLst/>
          </a:prstGeom>
        </p:spPr>
        <p:txBody>
          <a:bodyPr lIns="0" tIns="0" rIns="0" bIns="0" rtlCol="0" anchor="t">
            <a:spAutoFit/>
          </a:bodyPr>
          <a:lstStyle/>
          <a:p>
            <a:pPr algn="just">
              <a:lnSpc>
                <a:spcPts val="3758"/>
              </a:lnSpc>
            </a:pPr>
            <a:r>
              <a:rPr lang="en-US" sz="2505" dirty="0">
                <a:solidFill>
                  <a:srgbClr val="2B2C30"/>
                </a:solidFill>
                <a:latin typeface="Arial Bold"/>
              </a:rPr>
              <a:t>Prepared By : </a:t>
            </a:r>
          </a:p>
          <a:p>
            <a:pPr algn="just">
              <a:lnSpc>
                <a:spcPts val="3758"/>
              </a:lnSpc>
            </a:pPr>
            <a:endParaRPr lang="en-US" sz="2505" dirty="0">
              <a:solidFill>
                <a:srgbClr val="2B2C30"/>
              </a:solidFill>
              <a:latin typeface="Arial Bold"/>
            </a:endParaRPr>
          </a:p>
          <a:p>
            <a:pPr algn="just">
              <a:lnSpc>
                <a:spcPts val="3758"/>
              </a:lnSpc>
            </a:pPr>
            <a:r>
              <a:rPr lang="en-US" sz="2505" dirty="0">
                <a:solidFill>
                  <a:srgbClr val="2B2C30"/>
                </a:solidFill>
                <a:latin typeface="Arial Bold"/>
              </a:rPr>
              <a:t>Name : Aarsh Sevak </a:t>
            </a:r>
          </a:p>
          <a:p>
            <a:pPr algn="just">
              <a:lnSpc>
                <a:spcPts val="3758"/>
              </a:lnSpc>
            </a:pPr>
            <a:r>
              <a:rPr lang="en-US" sz="2505" dirty="0">
                <a:solidFill>
                  <a:srgbClr val="2B2C30"/>
                </a:solidFill>
                <a:latin typeface="Arial Bold"/>
              </a:rPr>
              <a:t>Roll no : 162</a:t>
            </a:r>
          </a:p>
          <a:p>
            <a:pPr algn="just">
              <a:lnSpc>
                <a:spcPts val="3758"/>
              </a:lnSpc>
            </a:pPr>
            <a:r>
              <a:rPr lang="en-US" sz="2505" dirty="0">
                <a:solidFill>
                  <a:srgbClr val="2B2C30"/>
                </a:solidFill>
                <a:latin typeface="Arial Bold"/>
              </a:rPr>
              <a:t>Batch :  B5</a:t>
            </a:r>
          </a:p>
          <a:p>
            <a:pPr algn="just">
              <a:lnSpc>
                <a:spcPts val="3758"/>
              </a:lnSpc>
            </a:pPr>
            <a:r>
              <a:rPr lang="en-US" sz="2505" dirty="0">
                <a:solidFill>
                  <a:srgbClr val="2B2C30"/>
                </a:solidFill>
                <a:latin typeface="Arial Bold"/>
              </a:rPr>
              <a:t>Branch : CSE</a:t>
            </a:r>
          </a:p>
          <a:p>
            <a:pPr algn="just">
              <a:lnSpc>
                <a:spcPts val="3758"/>
              </a:lnSpc>
            </a:pPr>
            <a:r>
              <a:rPr lang="en-US" sz="2505" dirty="0">
                <a:solidFill>
                  <a:srgbClr val="2B2C30"/>
                </a:solidFill>
                <a:latin typeface="Arial Bold"/>
              </a:rPr>
              <a:t>Enrollment No : 21002171210150 </a:t>
            </a:r>
          </a:p>
          <a:p>
            <a:pPr algn="just">
              <a:lnSpc>
                <a:spcPts val="3758"/>
              </a:lnSpc>
            </a:pPr>
            <a:endParaRPr lang="en-US" sz="2505" dirty="0">
              <a:solidFill>
                <a:srgbClr val="2B2C30"/>
              </a:solidFill>
              <a:latin typeface="Arial Bold"/>
            </a:endParaRPr>
          </a:p>
        </p:txBody>
      </p:sp>
      <p:pic>
        <p:nvPicPr>
          <p:cNvPr id="1026" name="Picture 2" descr="लोकसभा चुनाव 2019 परिणाम :नौकरशाहों को जनता ने कितना पसंद किया - Lok Sabha  Election Result 2019 : Performance Analysis Of Bureaucrats - Amar Ujala  Hindi News Live">
            <a:extLst>
              <a:ext uri="{FF2B5EF4-FFF2-40B4-BE49-F238E27FC236}">
                <a16:creationId xmlns:a16="http://schemas.microsoft.com/office/drawing/2014/main" id="{DCB8C8EE-A793-3138-BD8E-BAA25C3E6A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366986"/>
            <a:ext cx="6096000" cy="4117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57200" y="2191709"/>
            <a:ext cx="10896600" cy="7694414"/>
          </a:xfrm>
          <a:prstGeom prst="rect">
            <a:avLst/>
          </a:prstGeom>
        </p:spPr>
        <p:txBody>
          <a:bodyPr wrap="square" lIns="0" tIns="0" rIns="0" bIns="0" rtlCol="0" anchor="t">
            <a:spAutoFit/>
          </a:bodyPr>
          <a:lstStyle/>
          <a:p>
            <a:pPr marL="342900" indent="-342900" algn="l">
              <a:buFont typeface="Arial" panose="020B0604020202020204" pitchFamily="34" charset="0"/>
              <a:buChar char="•"/>
            </a:pPr>
            <a:r>
              <a:rPr lang="en-US" sz="2500" i="0" dirty="0">
                <a:effectLst/>
              </a:rPr>
              <a:t>The Lok Sabha, or House of the People, is the lower house of India’s bicameral Parliament, with the upper house being the Rajya Sabha.</a:t>
            </a:r>
          </a:p>
          <a:p>
            <a:pPr marL="342900" indent="-342900" algn="l">
              <a:buFont typeface="Arial" panose="020B0604020202020204" pitchFamily="34" charset="0"/>
              <a:buChar char="•"/>
            </a:pPr>
            <a:endParaRPr lang="en-US" sz="2500" i="0" dirty="0">
              <a:effectLst/>
            </a:endParaRPr>
          </a:p>
          <a:p>
            <a:pPr marL="342900" indent="-342900" algn="l">
              <a:buFont typeface="Arial" panose="020B0604020202020204" pitchFamily="34" charset="0"/>
              <a:buChar char="•"/>
            </a:pPr>
            <a:r>
              <a:rPr lang="en-US" sz="2500" i="0" dirty="0">
                <a:effectLst/>
              </a:rPr>
              <a:t> Members of the Lok Sabha are elected by an adult universal suffrage and a first-past-the-post system to represent their respective constituencies, and they hold their seats for five years or until the body is dissolved by the President on the advice of the council of ministers.</a:t>
            </a:r>
          </a:p>
          <a:p>
            <a:pPr marL="342900" indent="-342900" algn="l">
              <a:buFont typeface="Arial" panose="020B0604020202020204" pitchFamily="34" charset="0"/>
              <a:buChar char="•"/>
            </a:pPr>
            <a:endParaRPr lang="en-US" sz="2500" i="0" dirty="0">
              <a:effectLst/>
            </a:endParaRPr>
          </a:p>
          <a:p>
            <a:pPr marL="342900" indent="-342900" algn="l">
              <a:buFont typeface="Arial" panose="020B0604020202020204" pitchFamily="34" charset="0"/>
              <a:buChar char="•"/>
            </a:pPr>
            <a:r>
              <a:rPr lang="en-US" sz="2500" i="0" dirty="0">
                <a:effectLst/>
              </a:rPr>
              <a:t>The house meets in the Lok Sabha Chambers of the Sansad Bhavan, New Delhi.</a:t>
            </a:r>
          </a:p>
          <a:p>
            <a:pPr marL="342900" indent="-342900" algn="l">
              <a:buFont typeface="Arial" panose="020B0604020202020204" pitchFamily="34" charset="0"/>
              <a:buChar char="•"/>
            </a:pPr>
            <a:endParaRPr lang="en-US" sz="2500" i="0" dirty="0">
              <a:effectLst/>
            </a:endParaRPr>
          </a:p>
          <a:p>
            <a:pPr marL="342900" indent="-342900" algn="l">
              <a:buFont typeface="Arial" panose="020B0604020202020204" pitchFamily="34" charset="0"/>
              <a:buChar char="•"/>
            </a:pPr>
            <a:r>
              <a:rPr lang="en-US" sz="2500" i="0" dirty="0">
                <a:effectLst/>
              </a:rPr>
              <a:t>The maximum membership of the House allotted by the Constitution of India is 552 (Initially, in 1950, it was 500). </a:t>
            </a:r>
            <a:br>
              <a:rPr lang="en-US" sz="2500" i="0" dirty="0">
                <a:effectLst/>
              </a:rPr>
            </a:br>
            <a:endParaRPr lang="en-US" sz="2500" i="0" dirty="0">
              <a:effectLst/>
            </a:endParaRPr>
          </a:p>
          <a:p>
            <a:pPr marL="342900" indent="-342900" algn="l">
              <a:buFont typeface="Arial" panose="020B0604020202020204" pitchFamily="34" charset="0"/>
              <a:buChar char="•"/>
            </a:pPr>
            <a:r>
              <a:rPr lang="en-US" sz="2500" i="0" dirty="0">
                <a:effectLst/>
              </a:rPr>
              <a:t>Currently, the house has 543 seats which are made up by the election of up to 543 elected members and at a maximum. Between 1952 and 2020, 2 additional members of the Anglo-Indian community were also nominated by the President of India on the advice of the Government of India, which was abolished in January 2020 by the 104th Constitutional Amendment Act, 2019. </a:t>
            </a:r>
          </a:p>
          <a:p>
            <a:pPr marL="342900" indent="-342900" algn="l">
              <a:buFont typeface="Arial" panose="020B0604020202020204" pitchFamily="34" charset="0"/>
              <a:buChar char="•"/>
            </a:pPr>
            <a:endParaRPr lang="en-US" sz="2500" i="0" dirty="0">
              <a:effectLst/>
            </a:endParaRPr>
          </a:p>
          <a:p>
            <a:pPr marL="342900" indent="-342900" algn="l">
              <a:buFont typeface="Arial" panose="020B0604020202020204" pitchFamily="34" charset="0"/>
              <a:buChar char="•"/>
            </a:pPr>
            <a:r>
              <a:rPr lang="en-US" sz="2500" i="0" dirty="0">
                <a:effectLst/>
              </a:rPr>
              <a:t>The Lok Sabha has a seating capacity of 550.</a:t>
            </a:r>
          </a:p>
        </p:txBody>
      </p:sp>
      <p:sp>
        <p:nvSpPr>
          <p:cNvPr id="4" name="TextBox 4"/>
          <p:cNvSpPr txBox="1"/>
          <p:nvPr/>
        </p:nvSpPr>
        <p:spPr>
          <a:xfrm>
            <a:off x="247707" y="770417"/>
            <a:ext cx="16408332" cy="612775"/>
          </a:xfrm>
          <a:prstGeom prst="rect">
            <a:avLst/>
          </a:prstGeom>
        </p:spPr>
        <p:txBody>
          <a:bodyPr lIns="0" tIns="0" rIns="0" bIns="0" rtlCol="0" anchor="t">
            <a:spAutoFit/>
          </a:bodyPr>
          <a:lstStyle/>
          <a:p>
            <a:pPr>
              <a:lnSpc>
                <a:spcPts val="4550"/>
              </a:lnSpc>
            </a:pPr>
            <a:r>
              <a:rPr lang="en-US" sz="5000" spc="25" dirty="0">
                <a:solidFill>
                  <a:srgbClr val="2B2C30"/>
                </a:solidFill>
                <a:latin typeface="Playfair Display Bold"/>
              </a:rPr>
              <a:t>	</a:t>
            </a:r>
            <a:r>
              <a:rPr lang="en-US" sz="5000" u="sng" spc="25" dirty="0">
                <a:solidFill>
                  <a:srgbClr val="2B2C30"/>
                </a:solidFill>
                <a:latin typeface="Playfair Display Bold"/>
              </a:rPr>
              <a:t>Introduction to Lok Sabha :</a:t>
            </a:r>
          </a:p>
        </p:txBody>
      </p:sp>
      <p:sp>
        <p:nvSpPr>
          <p:cNvPr id="6" name="Freeform 4">
            <a:extLst>
              <a:ext uri="{FF2B5EF4-FFF2-40B4-BE49-F238E27FC236}">
                <a16:creationId xmlns:a16="http://schemas.microsoft.com/office/drawing/2014/main" id="{A908C5B1-6757-DA9B-A2E3-47950F6FB224}"/>
              </a:ext>
            </a:extLst>
          </p:cNvPr>
          <p:cNvSpPr/>
          <p:nvPr/>
        </p:nvSpPr>
        <p:spPr>
          <a:xfrm>
            <a:off x="16656039" y="0"/>
            <a:ext cx="1491083" cy="1552193"/>
          </a:xfrm>
          <a:custGeom>
            <a:avLst/>
            <a:gdLst/>
            <a:ahLst/>
            <a:cxnLst/>
            <a:rect l="l" t="t" r="r" b="b"/>
            <a:pathLst>
              <a:path w="1491083" h="1552193">
                <a:moveTo>
                  <a:pt x="0" y="0"/>
                </a:moveTo>
                <a:lnTo>
                  <a:pt x="1491084" y="0"/>
                </a:lnTo>
                <a:lnTo>
                  <a:pt x="1491084" y="1552193"/>
                </a:lnTo>
                <a:lnTo>
                  <a:pt x="0" y="1552193"/>
                </a:lnTo>
                <a:lnTo>
                  <a:pt x="0" y="0"/>
                </a:lnTo>
                <a:close/>
              </a:path>
            </a:pathLst>
          </a:custGeom>
          <a:blipFill>
            <a:blip r:embed="rId2"/>
            <a:stretch>
              <a:fillRect/>
            </a:stretch>
          </a:blipFill>
        </p:spPr>
        <p:txBody>
          <a:bodyPr/>
          <a:lstStyle/>
          <a:p>
            <a:endParaRPr lang="en-IN"/>
          </a:p>
        </p:txBody>
      </p:sp>
      <p:pic>
        <p:nvPicPr>
          <p:cNvPr id="3074" name="Picture 2">
            <a:extLst>
              <a:ext uri="{FF2B5EF4-FFF2-40B4-BE49-F238E27FC236}">
                <a16:creationId xmlns:a16="http://schemas.microsoft.com/office/drawing/2014/main" id="{1E71C292-9520-7113-2864-4C71E68D1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200" y="1257300"/>
            <a:ext cx="7183582" cy="9391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6200" y="1980299"/>
            <a:ext cx="17221200" cy="8444363"/>
          </a:xfrm>
          <a:prstGeom prst="rect">
            <a:avLst/>
          </a:prstGeom>
        </p:spPr>
        <p:txBody>
          <a:bodyPr wrap="square" lIns="0" tIns="0" rIns="0" bIns="0" rtlCol="0" anchor="t">
            <a:spAutoFit/>
          </a:bodyPr>
          <a:lstStyle/>
          <a:p>
            <a:pPr marL="780375" lvl="1" indent="-390187">
              <a:lnSpc>
                <a:spcPts val="5060"/>
              </a:lnSpc>
              <a:buFont typeface="Arial"/>
              <a:buChar char="•"/>
            </a:pPr>
            <a:r>
              <a:rPr lang="en-US" sz="3600" b="0" i="0" dirty="0">
                <a:solidFill>
                  <a:srgbClr val="202124"/>
                </a:solidFill>
                <a:effectLst/>
              </a:rPr>
              <a:t>The purpose of  this dataset is </a:t>
            </a:r>
            <a:r>
              <a:rPr lang="en-US" sz="3600" b="0" i="0" dirty="0">
                <a:solidFill>
                  <a:srgbClr val="040C28"/>
                </a:solidFill>
                <a:effectLst/>
              </a:rPr>
              <a:t>to gain meaningful insights from raw data to support decision-making, identify patterns, and extract valuable information</a:t>
            </a:r>
            <a:r>
              <a:rPr lang="en-US" sz="3600" b="0" i="0" dirty="0">
                <a:solidFill>
                  <a:srgbClr val="202124"/>
                </a:solidFill>
                <a:effectLst/>
              </a:rPr>
              <a:t>.</a:t>
            </a:r>
          </a:p>
          <a:p>
            <a:pPr marL="390188" lvl="1">
              <a:lnSpc>
                <a:spcPts val="5060"/>
              </a:lnSpc>
            </a:pPr>
            <a:endParaRPr lang="en-US" sz="3600" spc="46" dirty="0">
              <a:solidFill>
                <a:srgbClr val="000000"/>
              </a:solidFill>
            </a:endParaRPr>
          </a:p>
          <a:p>
            <a:pPr marL="780375" lvl="1" indent="-390187">
              <a:lnSpc>
                <a:spcPts val="5060"/>
              </a:lnSpc>
              <a:buFont typeface="Arial"/>
              <a:buChar char="•"/>
            </a:pPr>
            <a:r>
              <a:rPr lang="en-US" sz="3600" b="0" i="0" dirty="0">
                <a:solidFill>
                  <a:srgbClr val="2D3748"/>
                </a:solidFill>
                <a:effectLst/>
              </a:rPr>
              <a:t>In this dataset every single information is given about the candidates i.e. </a:t>
            </a:r>
            <a:r>
              <a:rPr lang="en-US" sz="3600" b="0" i="0" dirty="0" err="1">
                <a:solidFill>
                  <a:srgbClr val="2D3748"/>
                </a:solidFill>
                <a:effectLst/>
              </a:rPr>
              <a:t>caste,education,gender,crime</a:t>
            </a:r>
            <a:r>
              <a:rPr lang="en-US" sz="3600" b="0" i="0" dirty="0">
                <a:solidFill>
                  <a:srgbClr val="2D3748"/>
                </a:solidFill>
                <a:effectLst/>
              </a:rPr>
              <a:t> </a:t>
            </a:r>
            <a:r>
              <a:rPr lang="en-US" sz="3600" b="0" i="0" dirty="0" err="1">
                <a:solidFill>
                  <a:srgbClr val="2D3748"/>
                </a:solidFill>
                <a:effectLst/>
              </a:rPr>
              <a:t>record,party</a:t>
            </a:r>
            <a:r>
              <a:rPr lang="en-US" sz="3600" b="0" i="0" dirty="0">
                <a:solidFill>
                  <a:srgbClr val="2D3748"/>
                </a:solidFill>
                <a:effectLst/>
              </a:rPr>
              <a:t> they belong ,votes they received, all information is given  </a:t>
            </a:r>
          </a:p>
          <a:p>
            <a:pPr marL="390188" lvl="1">
              <a:lnSpc>
                <a:spcPts val="5060"/>
              </a:lnSpc>
            </a:pPr>
            <a:endParaRPr lang="en-US" sz="3600" b="0" i="0" spc="46" dirty="0">
              <a:solidFill>
                <a:srgbClr val="000000"/>
              </a:solidFill>
              <a:effectLst/>
            </a:endParaRPr>
          </a:p>
          <a:p>
            <a:pPr marL="780375" lvl="1" indent="-390187">
              <a:lnSpc>
                <a:spcPts val="5060"/>
              </a:lnSpc>
              <a:buFont typeface="Arial"/>
              <a:buChar char="•"/>
            </a:pPr>
            <a:r>
              <a:rPr lang="en-US" sz="3600" spc="46" dirty="0">
                <a:solidFill>
                  <a:srgbClr val="000000"/>
                </a:solidFill>
              </a:rPr>
              <a:t>By analyzing the data we can predict what can be the future results of the candidate as well as the party’s future is predicted as they can win 2024’s election or not .</a:t>
            </a:r>
          </a:p>
          <a:p>
            <a:pPr marL="390188" lvl="1">
              <a:lnSpc>
                <a:spcPts val="5060"/>
              </a:lnSpc>
            </a:pPr>
            <a:endParaRPr lang="en-US" sz="3600" spc="46" dirty="0">
              <a:solidFill>
                <a:srgbClr val="000000"/>
              </a:solidFill>
            </a:endParaRPr>
          </a:p>
          <a:p>
            <a:pPr marL="780375" lvl="1" indent="-390187">
              <a:lnSpc>
                <a:spcPts val="5060"/>
              </a:lnSpc>
              <a:buFont typeface="Arial"/>
              <a:buChar char="•"/>
            </a:pPr>
            <a:r>
              <a:rPr lang="en-US" sz="3600" spc="46" dirty="0">
                <a:solidFill>
                  <a:srgbClr val="000000"/>
                </a:solidFill>
              </a:rPr>
              <a:t>We can say that BJP has taken over  as its members has highest seats in Lok Sabha. It can be seen that in 2024’s  Election the Exit Poll will be in </a:t>
            </a:r>
            <a:r>
              <a:rPr lang="en-US" sz="3600" spc="46" dirty="0" err="1">
                <a:solidFill>
                  <a:srgbClr val="000000"/>
                </a:solidFill>
              </a:rPr>
              <a:t>favour</a:t>
            </a:r>
            <a:r>
              <a:rPr lang="en-US" sz="3600" spc="46" dirty="0">
                <a:solidFill>
                  <a:srgbClr val="000000"/>
                </a:solidFill>
              </a:rPr>
              <a:t> of BJP party</a:t>
            </a:r>
          </a:p>
          <a:p>
            <a:pPr>
              <a:lnSpc>
                <a:spcPts val="5060"/>
              </a:lnSpc>
              <a:spcBef>
                <a:spcPct val="0"/>
              </a:spcBef>
            </a:pPr>
            <a:endParaRPr lang="en-US" sz="3614" spc="46" dirty="0">
              <a:solidFill>
                <a:srgbClr val="000000"/>
              </a:solidFill>
              <a:latin typeface="Arial Bold"/>
            </a:endParaRPr>
          </a:p>
        </p:txBody>
      </p:sp>
      <p:sp>
        <p:nvSpPr>
          <p:cNvPr id="4" name="TextBox 4"/>
          <p:cNvSpPr txBox="1"/>
          <p:nvPr/>
        </p:nvSpPr>
        <p:spPr>
          <a:xfrm>
            <a:off x="533400" y="786487"/>
            <a:ext cx="10162998" cy="625877"/>
          </a:xfrm>
          <a:prstGeom prst="rect">
            <a:avLst/>
          </a:prstGeom>
        </p:spPr>
        <p:txBody>
          <a:bodyPr lIns="0" tIns="0" rIns="0" bIns="0" rtlCol="0" anchor="t">
            <a:spAutoFit/>
          </a:bodyPr>
          <a:lstStyle/>
          <a:p>
            <a:pPr marL="571500" indent="-571500" algn="ctr">
              <a:lnSpc>
                <a:spcPts val="5200"/>
              </a:lnSpc>
              <a:spcBef>
                <a:spcPct val="0"/>
              </a:spcBef>
              <a:buFont typeface="Wingdings" panose="05000000000000000000" pitchFamily="2" charset="2"/>
              <a:buChar char="q"/>
            </a:pPr>
            <a:r>
              <a:rPr lang="en-US" sz="3714" b="1" u="sng" spc="843" dirty="0">
                <a:solidFill>
                  <a:srgbClr val="000000"/>
                </a:solidFill>
                <a:latin typeface="+mj-lt"/>
              </a:rPr>
              <a:t>WHY TO ANALYSE THIS DATASET?</a:t>
            </a:r>
          </a:p>
        </p:txBody>
      </p:sp>
      <p:sp>
        <p:nvSpPr>
          <p:cNvPr id="5" name="Freeform 4">
            <a:extLst>
              <a:ext uri="{FF2B5EF4-FFF2-40B4-BE49-F238E27FC236}">
                <a16:creationId xmlns:a16="http://schemas.microsoft.com/office/drawing/2014/main" id="{EC78E988-AF6B-0980-E6FD-105FD054523D}"/>
              </a:ext>
            </a:extLst>
          </p:cNvPr>
          <p:cNvSpPr/>
          <p:nvPr/>
        </p:nvSpPr>
        <p:spPr>
          <a:xfrm>
            <a:off x="16656039" y="0"/>
            <a:ext cx="1491083" cy="1552193"/>
          </a:xfrm>
          <a:custGeom>
            <a:avLst/>
            <a:gdLst/>
            <a:ahLst/>
            <a:cxnLst/>
            <a:rect l="l" t="t" r="r" b="b"/>
            <a:pathLst>
              <a:path w="1491083" h="1552193">
                <a:moveTo>
                  <a:pt x="0" y="0"/>
                </a:moveTo>
                <a:lnTo>
                  <a:pt x="1491084" y="0"/>
                </a:lnTo>
                <a:lnTo>
                  <a:pt x="1491084" y="1552193"/>
                </a:lnTo>
                <a:lnTo>
                  <a:pt x="0" y="1552193"/>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58371" y="380099"/>
            <a:ext cx="13640971" cy="625877"/>
          </a:xfrm>
          <a:prstGeom prst="rect">
            <a:avLst/>
          </a:prstGeom>
        </p:spPr>
        <p:txBody>
          <a:bodyPr wrap="square" lIns="0" tIns="0" rIns="0" bIns="0" rtlCol="0" anchor="t">
            <a:spAutoFit/>
          </a:bodyPr>
          <a:lstStyle/>
          <a:p>
            <a:pPr marL="571500" indent="-571500" algn="ctr">
              <a:lnSpc>
                <a:spcPts val="5200"/>
              </a:lnSpc>
              <a:spcBef>
                <a:spcPct val="0"/>
              </a:spcBef>
              <a:buFont typeface="Wingdings" panose="05000000000000000000" pitchFamily="2" charset="2"/>
              <a:buChar char="q"/>
            </a:pPr>
            <a:r>
              <a:rPr lang="en-US" sz="3714" b="1" u="sng" dirty="0">
                <a:solidFill>
                  <a:srgbClr val="000000"/>
                </a:solidFill>
                <a:latin typeface="+mj-lt"/>
              </a:rPr>
              <a:t>HOW LOK SABHA 2019 DATA HAS BEEN ANALYSED ?</a:t>
            </a:r>
          </a:p>
        </p:txBody>
      </p:sp>
      <p:sp>
        <p:nvSpPr>
          <p:cNvPr id="3" name="TextBox 3"/>
          <p:cNvSpPr txBox="1"/>
          <p:nvPr/>
        </p:nvSpPr>
        <p:spPr>
          <a:xfrm>
            <a:off x="229185" y="2123069"/>
            <a:ext cx="17829629" cy="7855869"/>
          </a:xfrm>
          <a:prstGeom prst="rect">
            <a:avLst/>
          </a:prstGeom>
        </p:spPr>
        <p:txBody>
          <a:bodyPr lIns="0" tIns="0" rIns="0" bIns="0" rtlCol="0" anchor="t">
            <a:spAutoFit/>
          </a:bodyPr>
          <a:lstStyle/>
          <a:p>
            <a:pPr marL="866587" lvl="1" indent="-433293">
              <a:lnSpc>
                <a:spcPts val="5619"/>
              </a:lnSpc>
              <a:buFont typeface="Arial"/>
              <a:buChar char="•"/>
            </a:pPr>
            <a:r>
              <a:rPr lang="en-US" sz="3500" dirty="0">
                <a:solidFill>
                  <a:srgbClr val="000000"/>
                </a:solidFill>
              </a:rPr>
              <a:t>The data has been cleaned and null values have been removed there were around 245 null values which would have deceased our analysis .</a:t>
            </a:r>
          </a:p>
          <a:p>
            <a:pPr marL="866587" lvl="1" indent="-433293">
              <a:lnSpc>
                <a:spcPts val="5619"/>
              </a:lnSpc>
              <a:buFont typeface="Arial"/>
              <a:buChar char="•"/>
            </a:pPr>
            <a:r>
              <a:rPr lang="en-US" sz="3500" dirty="0">
                <a:solidFill>
                  <a:srgbClr val="000000"/>
                </a:solidFill>
              </a:rPr>
              <a:t>The analysis is done by creating  the groups and the data is analyzed based on :</a:t>
            </a:r>
          </a:p>
          <a:p>
            <a:pPr marL="866587" lvl="1" indent="-433293">
              <a:lnSpc>
                <a:spcPts val="5619"/>
              </a:lnSpc>
              <a:buFont typeface="Arial"/>
              <a:buChar char="•"/>
            </a:pPr>
            <a:endParaRPr lang="en-US" sz="3500" dirty="0">
              <a:solidFill>
                <a:srgbClr val="000000"/>
              </a:solidFill>
            </a:endParaRPr>
          </a:p>
          <a:p>
            <a:pPr marL="866587" lvl="1" indent="-433293">
              <a:lnSpc>
                <a:spcPts val="5619"/>
              </a:lnSpc>
              <a:buFont typeface="Arial"/>
              <a:buChar char="•"/>
            </a:pPr>
            <a:endParaRPr lang="en-US" sz="3500" dirty="0">
              <a:solidFill>
                <a:srgbClr val="000000"/>
              </a:solidFill>
            </a:endParaRPr>
          </a:p>
          <a:p>
            <a:pPr marL="866587" lvl="1" indent="-433293">
              <a:lnSpc>
                <a:spcPts val="5619"/>
              </a:lnSpc>
              <a:buFont typeface="Arial"/>
              <a:buChar char="•"/>
            </a:pPr>
            <a:endParaRPr lang="en-US" sz="3500" dirty="0">
              <a:solidFill>
                <a:srgbClr val="000000"/>
              </a:solidFill>
            </a:endParaRPr>
          </a:p>
          <a:p>
            <a:pPr marL="866587" lvl="1" indent="-433293">
              <a:lnSpc>
                <a:spcPts val="5619"/>
              </a:lnSpc>
              <a:buFont typeface="Arial"/>
              <a:buChar char="•"/>
            </a:pPr>
            <a:endParaRPr lang="en-US" sz="3500" dirty="0">
              <a:solidFill>
                <a:srgbClr val="000000"/>
              </a:solidFill>
            </a:endParaRPr>
          </a:p>
          <a:p>
            <a:pPr marL="866587" lvl="1" indent="-433293">
              <a:lnSpc>
                <a:spcPts val="5619"/>
              </a:lnSpc>
              <a:buFont typeface="Arial"/>
              <a:buChar char="•"/>
            </a:pPr>
            <a:endParaRPr lang="en-US" sz="3500" dirty="0">
              <a:solidFill>
                <a:srgbClr val="000000"/>
              </a:solidFill>
            </a:endParaRPr>
          </a:p>
          <a:p>
            <a:pPr marL="433294" lvl="1">
              <a:lnSpc>
                <a:spcPts val="5619"/>
              </a:lnSpc>
            </a:pPr>
            <a:endParaRPr lang="en-US" sz="3500" dirty="0">
              <a:solidFill>
                <a:srgbClr val="000000"/>
              </a:solidFill>
            </a:endParaRPr>
          </a:p>
          <a:p>
            <a:pPr marL="866587" lvl="1" indent="-433293">
              <a:lnSpc>
                <a:spcPts val="5619"/>
              </a:lnSpc>
              <a:buFont typeface="Arial"/>
              <a:buChar char="•"/>
            </a:pPr>
            <a:r>
              <a:rPr lang="en-US" sz="3500" dirty="0">
                <a:solidFill>
                  <a:srgbClr val="000000"/>
                </a:solidFill>
              </a:rPr>
              <a:t>Graphs have been created to visualize the data in  more enhancive  way. </a:t>
            </a:r>
          </a:p>
          <a:p>
            <a:pPr marL="433294" lvl="1">
              <a:lnSpc>
                <a:spcPts val="5619"/>
              </a:lnSpc>
            </a:pPr>
            <a:r>
              <a:rPr lang="en-US" sz="3500" dirty="0">
                <a:solidFill>
                  <a:srgbClr val="000000"/>
                </a:solidFill>
              </a:rPr>
              <a:t>	</a:t>
            </a:r>
            <a:r>
              <a:rPr lang="en-US" sz="3500" b="1" dirty="0">
                <a:solidFill>
                  <a:srgbClr val="000000"/>
                </a:solidFill>
              </a:rPr>
              <a:t>	</a:t>
            </a:r>
            <a:endParaRPr lang="en-US" sz="3500" dirty="0">
              <a:solidFill>
                <a:srgbClr val="000000"/>
              </a:solidFill>
            </a:endParaRPr>
          </a:p>
        </p:txBody>
      </p:sp>
      <p:graphicFrame>
        <p:nvGraphicFramePr>
          <p:cNvPr id="7" name="Diagram 6">
            <a:extLst>
              <a:ext uri="{FF2B5EF4-FFF2-40B4-BE49-F238E27FC236}">
                <a16:creationId xmlns:a16="http://schemas.microsoft.com/office/drawing/2014/main" id="{453B6CB2-3159-5EC0-F94E-B29B64FAC498}"/>
              </a:ext>
            </a:extLst>
          </p:cNvPr>
          <p:cNvGraphicFramePr/>
          <p:nvPr>
            <p:extLst>
              <p:ext uri="{D42A27DB-BD31-4B8C-83A1-F6EECF244321}">
                <p14:modId xmlns:p14="http://schemas.microsoft.com/office/powerpoint/2010/main" val="1865439282"/>
              </p:ext>
            </p:extLst>
          </p:nvPr>
        </p:nvGraphicFramePr>
        <p:xfrm>
          <a:off x="1219200" y="4610100"/>
          <a:ext cx="3581400" cy="4096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reeform 4">
            <a:extLst>
              <a:ext uri="{FF2B5EF4-FFF2-40B4-BE49-F238E27FC236}">
                <a16:creationId xmlns:a16="http://schemas.microsoft.com/office/drawing/2014/main" id="{4BB01A7A-2679-A72D-A3F8-B17A0A99F536}"/>
              </a:ext>
            </a:extLst>
          </p:cNvPr>
          <p:cNvSpPr/>
          <p:nvPr/>
        </p:nvSpPr>
        <p:spPr>
          <a:xfrm>
            <a:off x="16656039" y="0"/>
            <a:ext cx="1491083" cy="1552193"/>
          </a:xfrm>
          <a:custGeom>
            <a:avLst/>
            <a:gdLst/>
            <a:ahLst/>
            <a:cxnLst/>
            <a:rect l="l" t="t" r="r" b="b"/>
            <a:pathLst>
              <a:path w="1491083" h="1552193">
                <a:moveTo>
                  <a:pt x="0" y="0"/>
                </a:moveTo>
                <a:lnTo>
                  <a:pt x="1491084" y="0"/>
                </a:lnTo>
                <a:lnTo>
                  <a:pt x="1491084" y="1552193"/>
                </a:lnTo>
                <a:lnTo>
                  <a:pt x="0" y="1552193"/>
                </a:lnTo>
                <a:lnTo>
                  <a:pt x="0" y="0"/>
                </a:lnTo>
                <a:close/>
              </a:path>
            </a:pathLst>
          </a:custGeom>
          <a:blipFill>
            <a:blip r:embed="rId7"/>
            <a:stretch>
              <a:fillRect/>
            </a:stretch>
          </a:blipFill>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2887BE8-25EF-A2C3-91A4-F6C1763F63DE}"/>
              </a:ext>
            </a:extLst>
          </p:cNvPr>
          <p:cNvSpPr/>
          <p:nvPr/>
        </p:nvSpPr>
        <p:spPr>
          <a:xfrm>
            <a:off x="609600" y="876300"/>
            <a:ext cx="7239000" cy="8991600"/>
          </a:xfrm>
          <a:prstGeom prst="roundRect">
            <a:avLst/>
          </a:prstGeom>
          <a:solidFill>
            <a:schemeClr val="tx2">
              <a:lumMod val="20000"/>
              <a:lumOff val="80000"/>
            </a:schemeClr>
          </a:solidFill>
          <a:ln>
            <a:solidFill>
              <a:schemeClr val="tx2">
                <a:lumMod val="40000"/>
                <a:lumOff val="6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extBox 2"/>
          <p:cNvSpPr txBox="1"/>
          <p:nvPr/>
        </p:nvSpPr>
        <p:spPr>
          <a:xfrm>
            <a:off x="476473" y="1161940"/>
            <a:ext cx="15449327" cy="1468415"/>
          </a:xfrm>
          <a:prstGeom prst="rect">
            <a:avLst/>
          </a:prstGeom>
        </p:spPr>
        <p:txBody>
          <a:bodyPr wrap="square" lIns="0" tIns="0" rIns="0" bIns="0" rtlCol="0" anchor="t">
            <a:spAutoFit/>
          </a:bodyPr>
          <a:lstStyle/>
          <a:p>
            <a:pPr marL="918243" lvl="1" indent="-459121">
              <a:lnSpc>
                <a:spcPts val="5954"/>
              </a:lnSpc>
              <a:buFont typeface="Arial"/>
              <a:buChar char="•"/>
            </a:pPr>
            <a:endParaRPr lang="en-US" sz="3600" dirty="0">
              <a:solidFill>
                <a:srgbClr val="000000"/>
              </a:solidFill>
            </a:endParaRPr>
          </a:p>
          <a:p>
            <a:pPr marL="459122" lvl="1">
              <a:lnSpc>
                <a:spcPts val="5954"/>
              </a:lnSpc>
            </a:pPr>
            <a:r>
              <a:rPr lang="en-US" sz="3600" dirty="0">
                <a:solidFill>
                  <a:srgbClr val="000000"/>
                </a:solidFill>
              </a:rPr>
              <a:t> </a:t>
            </a:r>
          </a:p>
        </p:txBody>
      </p:sp>
      <p:sp>
        <p:nvSpPr>
          <p:cNvPr id="11" name="TextBox 10">
            <a:extLst>
              <a:ext uri="{FF2B5EF4-FFF2-40B4-BE49-F238E27FC236}">
                <a16:creationId xmlns:a16="http://schemas.microsoft.com/office/drawing/2014/main" id="{B3178635-5DC0-7F29-4CA3-BD2EE6A03808}"/>
              </a:ext>
            </a:extLst>
          </p:cNvPr>
          <p:cNvSpPr txBox="1"/>
          <p:nvPr/>
        </p:nvSpPr>
        <p:spPr>
          <a:xfrm>
            <a:off x="1371600" y="1399216"/>
            <a:ext cx="6400800" cy="8345041"/>
          </a:xfrm>
          <a:prstGeom prst="rect">
            <a:avLst/>
          </a:prstGeom>
          <a:noFill/>
        </p:spPr>
        <p:txBody>
          <a:bodyPr wrap="square" rtlCol="0">
            <a:spAutoFit/>
          </a:bodyPr>
          <a:lstStyle/>
          <a:p>
            <a:pPr lvl="0">
              <a:lnSpc>
                <a:spcPct val="150000"/>
              </a:lnSpc>
            </a:pPr>
            <a:r>
              <a:rPr lang="en-US" sz="2400" b="1" dirty="0"/>
              <a:t>		      </a:t>
            </a:r>
            <a:r>
              <a:rPr lang="en-US" sz="2400" b="1" u="sng" dirty="0"/>
              <a:t>GRAPHS :</a:t>
            </a:r>
          </a:p>
          <a:p>
            <a:pPr lvl="0">
              <a:lnSpc>
                <a:spcPct val="150000"/>
              </a:lnSpc>
            </a:pPr>
            <a:endParaRPr lang="en-US" sz="2400" b="1" u="sng" dirty="0"/>
          </a:p>
          <a:p>
            <a:pPr marL="342900" lvl="0" indent="-342900">
              <a:lnSpc>
                <a:spcPct val="150000"/>
              </a:lnSpc>
              <a:buFont typeface="Wingdings" panose="05000000000000000000" pitchFamily="2" charset="2"/>
              <a:buChar char="v"/>
            </a:pPr>
            <a:r>
              <a:rPr lang="en-US" sz="2400" dirty="0"/>
              <a:t>Candidate’s Education</a:t>
            </a:r>
            <a:endParaRPr lang="en-IN" sz="2400" dirty="0"/>
          </a:p>
          <a:p>
            <a:pPr marL="342900" lvl="0" indent="-342900">
              <a:lnSpc>
                <a:spcPct val="150000"/>
              </a:lnSpc>
              <a:buFont typeface="Wingdings" panose="05000000000000000000" pitchFamily="2" charset="2"/>
              <a:buChar char="v"/>
            </a:pPr>
            <a:r>
              <a:rPr lang="en-US" sz="2400" dirty="0"/>
              <a:t>Criminal Counts in the State</a:t>
            </a:r>
            <a:endParaRPr lang="en-IN" sz="2400" dirty="0"/>
          </a:p>
          <a:p>
            <a:pPr marL="342900" lvl="0" indent="-342900">
              <a:lnSpc>
                <a:spcPct val="150000"/>
              </a:lnSpc>
              <a:buFont typeface="Wingdings" panose="05000000000000000000" pitchFamily="2" charset="2"/>
              <a:buChar char="v"/>
            </a:pPr>
            <a:r>
              <a:rPr lang="en-US" sz="2400" dirty="0"/>
              <a:t>Crime v/s Education</a:t>
            </a:r>
            <a:endParaRPr lang="en-IN" sz="2400" dirty="0"/>
          </a:p>
          <a:p>
            <a:pPr marL="342900" lvl="0" indent="-342900">
              <a:lnSpc>
                <a:spcPct val="150000"/>
              </a:lnSpc>
              <a:buFont typeface="Wingdings" panose="05000000000000000000" pitchFamily="2" charset="2"/>
              <a:buChar char="v"/>
            </a:pPr>
            <a:r>
              <a:rPr lang="en-US" sz="2400" dirty="0"/>
              <a:t>Male Female ratio in candidates</a:t>
            </a:r>
            <a:endParaRPr lang="en-IN" sz="2400" dirty="0"/>
          </a:p>
          <a:p>
            <a:pPr marL="342900" lvl="0" indent="-342900">
              <a:lnSpc>
                <a:spcPct val="150000"/>
              </a:lnSpc>
              <a:buFont typeface="Wingdings" panose="05000000000000000000" pitchFamily="2" charset="2"/>
              <a:buChar char="v"/>
            </a:pPr>
            <a:r>
              <a:rPr lang="en-US" sz="2400" dirty="0"/>
              <a:t>Caste based discrimination b/w candidates</a:t>
            </a:r>
            <a:endParaRPr lang="en-IN" sz="2400" dirty="0"/>
          </a:p>
          <a:p>
            <a:pPr marL="342900" lvl="0" indent="-342900">
              <a:lnSpc>
                <a:spcPct val="150000"/>
              </a:lnSpc>
              <a:buFont typeface="Wingdings" panose="05000000000000000000" pitchFamily="2" charset="2"/>
              <a:buChar char="v"/>
            </a:pPr>
            <a:r>
              <a:rPr lang="en-US" sz="2400" dirty="0"/>
              <a:t>Party wise candidates allocations</a:t>
            </a:r>
            <a:endParaRPr lang="en-IN" sz="2400" dirty="0"/>
          </a:p>
          <a:p>
            <a:pPr marL="342900" lvl="0" indent="-342900">
              <a:lnSpc>
                <a:spcPct val="150000"/>
              </a:lnSpc>
              <a:buFont typeface="Wingdings" panose="05000000000000000000" pitchFamily="2" charset="2"/>
              <a:buChar char="v"/>
            </a:pPr>
            <a:r>
              <a:rPr lang="en-US" sz="2400" dirty="0"/>
              <a:t>Party candidates crime cases </a:t>
            </a:r>
            <a:endParaRPr lang="en-IN" sz="2400" dirty="0"/>
          </a:p>
          <a:p>
            <a:pPr marL="342900" lvl="0" indent="-342900">
              <a:lnSpc>
                <a:spcPct val="150000"/>
              </a:lnSpc>
              <a:buFont typeface="Wingdings" panose="05000000000000000000" pitchFamily="2" charset="2"/>
              <a:buChar char="v"/>
            </a:pPr>
            <a:r>
              <a:rPr lang="en-US" sz="2400" dirty="0"/>
              <a:t>State v/s votes </a:t>
            </a:r>
            <a:endParaRPr lang="en-IN" sz="2400" dirty="0"/>
          </a:p>
          <a:p>
            <a:pPr marL="342900" lvl="0" indent="-342900">
              <a:lnSpc>
                <a:spcPct val="150000"/>
              </a:lnSpc>
              <a:buFont typeface="Wingdings" panose="05000000000000000000" pitchFamily="2" charset="2"/>
              <a:buChar char="v"/>
            </a:pPr>
            <a:r>
              <a:rPr lang="en-US" sz="2400" dirty="0"/>
              <a:t>Criminals in party based on  age</a:t>
            </a:r>
            <a:endParaRPr lang="en-IN" sz="2400" dirty="0"/>
          </a:p>
          <a:p>
            <a:pPr marL="342900" lvl="0" indent="-342900">
              <a:lnSpc>
                <a:spcPct val="150000"/>
              </a:lnSpc>
              <a:buFont typeface="Wingdings" panose="05000000000000000000" pitchFamily="2" charset="2"/>
              <a:buChar char="v"/>
            </a:pPr>
            <a:r>
              <a:rPr lang="en-US" sz="2400" dirty="0"/>
              <a:t>Female Winners</a:t>
            </a:r>
            <a:endParaRPr lang="en-IN" sz="2400" dirty="0"/>
          </a:p>
          <a:p>
            <a:pPr marL="342900" lvl="0" indent="-342900">
              <a:lnSpc>
                <a:spcPct val="150000"/>
              </a:lnSpc>
              <a:buFont typeface="Wingdings" panose="05000000000000000000" pitchFamily="2" charset="2"/>
              <a:buChar char="v"/>
            </a:pPr>
            <a:r>
              <a:rPr lang="en-US" sz="2400" b="0" i="0" dirty="0"/>
              <a:t>State vs Total EVM Vote &amp; Total Actual Vote</a:t>
            </a:r>
            <a:r>
              <a:rPr lang="en-US" sz="2400" dirty="0"/>
              <a:t> </a:t>
            </a:r>
            <a:endParaRPr lang="en-IN" sz="2400" dirty="0"/>
          </a:p>
          <a:p>
            <a:pPr marL="342900" lvl="0" indent="-342900">
              <a:lnSpc>
                <a:spcPct val="150000"/>
              </a:lnSpc>
              <a:buFont typeface="Wingdings" panose="05000000000000000000" pitchFamily="2" charset="2"/>
              <a:buChar char="v"/>
            </a:pPr>
            <a:r>
              <a:rPr lang="en-US" sz="2400" dirty="0"/>
              <a:t>Vote Percentage</a:t>
            </a:r>
            <a:endParaRPr lang="en-IN" sz="2400" dirty="0"/>
          </a:p>
          <a:p>
            <a:pPr marL="342900" indent="-342900">
              <a:lnSpc>
                <a:spcPct val="150000"/>
              </a:lnSpc>
              <a:buFont typeface="Wingdings" panose="05000000000000000000" pitchFamily="2" charset="2"/>
              <a:buChar char="v"/>
            </a:pPr>
            <a:endParaRPr lang="en-IN" sz="2400" dirty="0"/>
          </a:p>
        </p:txBody>
      </p:sp>
      <p:pic>
        <p:nvPicPr>
          <p:cNvPr id="14" name="Picture 13">
            <a:extLst>
              <a:ext uri="{FF2B5EF4-FFF2-40B4-BE49-F238E27FC236}">
                <a16:creationId xmlns:a16="http://schemas.microsoft.com/office/drawing/2014/main" id="{B63A357A-F5ED-6E3A-9EBB-29F16B88161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34400" y="1038225"/>
            <a:ext cx="8667750" cy="8667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useBgFill="1">
        <p:nvSpPr>
          <p:cNvPr id="4" name="TextBox 4"/>
          <p:cNvSpPr txBox="1"/>
          <p:nvPr/>
        </p:nvSpPr>
        <p:spPr>
          <a:xfrm>
            <a:off x="2667000" y="4009288"/>
            <a:ext cx="10820400" cy="1255439"/>
          </a:xfrm>
          <a:prstGeom prst="rect">
            <a:avLst/>
          </a:prstGeom>
          <a:ln>
            <a:noFill/>
          </a:ln>
        </p:spPr>
        <p:txBody>
          <a:bodyPr wrap="square" lIns="0" tIns="0" rIns="0" bIns="0" rtlCol="0" anchor="t">
            <a:spAutoFit/>
          </a:bodyPr>
          <a:lstStyle/>
          <a:p>
            <a:pPr algn="ctr">
              <a:lnSpc>
                <a:spcPts val="9825"/>
              </a:lnSpc>
              <a:spcBef>
                <a:spcPct val="0"/>
              </a:spcBef>
            </a:pPr>
            <a:r>
              <a:rPr lang="en-US" sz="7988" spc="23" dirty="0">
                <a:ln>
                  <a:solidFill>
                    <a:schemeClr val="accent1"/>
                  </a:solidFill>
                </a:ln>
                <a:solidFill>
                  <a:schemeClr val="tx2">
                    <a:lumMod val="60000"/>
                    <a:lumOff val="40000"/>
                  </a:schemeClr>
                </a:solidFill>
                <a:latin typeface="Aristotelica Pro Bold"/>
              </a:rPr>
              <a:t>Thankyou</a:t>
            </a:r>
          </a:p>
        </p:txBody>
      </p:sp>
      <p:sp>
        <p:nvSpPr>
          <p:cNvPr id="5" name="TextBox 5"/>
          <p:cNvSpPr txBox="1"/>
          <p:nvPr/>
        </p:nvSpPr>
        <p:spPr>
          <a:xfrm>
            <a:off x="9906000" y="5295900"/>
            <a:ext cx="3283040" cy="679673"/>
          </a:xfrm>
          <a:prstGeom prst="rect">
            <a:avLst/>
          </a:prstGeom>
        </p:spPr>
        <p:txBody>
          <a:bodyPr wrap="square" lIns="0" tIns="0" rIns="0" bIns="0" rtlCol="0" anchor="t">
            <a:spAutoFit/>
          </a:bodyPr>
          <a:lstStyle/>
          <a:p>
            <a:pPr algn="ctr">
              <a:lnSpc>
                <a:spcPts val="5268"/>
              </a:lnSpc>
              <a:spcBef>
                <a:spcPct val="0"/>
              </a:spcBef>
            </a:pPr>
            <a:r>
              <a:rPr lang="en-US" sz="4283" spc="12" dirty="0">
                <a:solidFill>
                  <a:srgbClr val="000000"/>
                </a:solidFill>
                <a:latin typeface="Aristotelica Pro Bold"/>
              </a:rPr>
              <a:t>-</a:t>
            </a:r>
            <a:r>
              <a:rPr lang="en-US" sz="4283" spc="12" dirty="0">
                <a:solidFill>
                  <a:srgbClr val="000000"/>
                </a:solidFill>
                <a:latin typeface="+mj-lt"/>
                <a:cs typeface="Arial Bold" panose="020B0704020202020204" pitchFamily="34" charset="0"/>
              </a:rPr>
              <a:t>Aarsh</a:t>
            </a:r>
            <a:r>
              <a:rPr lang="en-US" sz="4283" spc="12" dirty="0">
                <a:solidFill>
                  <a:srgbClr val="000000"/>
                </a:solidFill>
                <a:latin typeface="Aristotelica Pro Bold"/>
              </a:rPr>
              <a:t> </a:t>
            </a:r>
            <a:r>
              <a:rPr lang="en-US" sz="4283" spc="12" dirty="0">
                <a:solidFill>
                  <a:srgbClr val="000000"/>
                </a:solidFill>
                <a:latin typeface="+mj-lt"/>
              </a:rPr>
              <a:t>Sevak</a:t>
            </a:r>
          </a:p>
        </p:txBody>
      </p:sp>
      <p:sp>
        <p:nvSpPr>
          <p:cNvPr id="6" name="Freeform 6"/>
          <p:cNvSpPr/>
          <p:nvPr/>
        </p:nvSpPr>
        <p:spPr>
          <a:xfrm>
            <a:off x="105432" y="0"/>
            <a:ext cx="1491083" cy="1552193"/>
          </a:xfrm>
          <a:custGeom>
            <a:avLst/>
            <a:gdLst/>
            <a:ahLst/>
            <a:cxnLst/>
            <a:rect l="l" t="t" r="r" b="b"/>
            <a:pathLst>
              <a:path w="1491083" h="1552193">
                <a:moveTo>
                  <a:pt x="0" y="0"/>
                </a:moveTo>
                <a:lnTo>
                  <a:pt x="1491084" y="0"/>
                </a:lnTo>
                <a:lnTo>
                  <a:pt x="1491084" y="1552193"/>
                </a:lnTo>
                <a:lnTo>
                  <a:pt x="0" y="1552193"/>
                </a:lnTo>
                <a:lnTo>
                  <a:pt x="0" y="0"/>
                </a:lnTo>
                <a:close/>
              </a:path>
            </a:pathLst>
          </a:custGeom>
          <a:blipFill>
            <a:blip r:embed="rId2"/>
            <a:stretch>
              <a:fillRect/>
            </a:stretch>
          </a:blipFill>
        </p:spPr>
        <p:txBody>
          <a:bodyPr/>
          <a:lstStyle/>
          <a:p>
            <a:endParaRPr lang="en-IN"/>
          </a:p>
        </p:txBody>
      </p:sp>
      <p:sp>
        <p:nvSpPr>
          <p:cNvPr id="7" name="Freeform 7"/>
          <p:cNvSpPr/>
          <p:nvPr/>
        </p:nvSpPr>
        <p:spPr>
          <a:xfrm>
            <a:off x="14498912" y="-10391"/>
            <a:ext cx="3789088" cy="724169"/>
          </a:xfrm>
          <a:custGeom>
            <a:avLst/>
            <a:gdLst/>
            <a:ahLst/>
            <a:cxnLst/>
            <a:rect l="l" t="t" r="r" b="b"/>
            <a:pathLst>
              <a:path w="3789088" h="724169">
                <a:moveTo>
                  <a:pt x="0" y="0"/>
                </a:moveTo>
                <a:lnTo>
                  <a:pt x="3789088" y="0"/>
                </a:lnTo>
                <a:lnTo>
                  <a:pt x="3789088" y="724170"/>
                </a:lnTo>
                <a:lnTo>
                  <a:pt x="0" y="724170"/>
                </a:lnTo>
                <a:lnTo>
                  <a:pt x="0" y="0"/>
                </a:lnTo>
                <a:close/>
              </a:path>
            </a:pathLst>
          </a:custGeom>
          <a:blipFill>
            <a:blip r:embed="rId3">
              <a:alphaModFix amt="63000"/>
            </a:blip>
            <a:stretch>
              <a:fillRect/>
            </a:stretch>
          </a:blip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506</Words>
  <Application>Microsoft Office PowerPoint</Application>
  <PresentationFormat>Custom</PresentationFormat>
  <Paragraphs>63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 Bold</vt:lpstr>
      <vt:lpstr>Wingdings</vt:lpstr>
      <vt:lpstr>Playfair Display Bold</vt:lpstr>
      <vt:lpstr>Playfair Display</vt:lpstr>
      <vt:lpstr>Arial</vt:lpstr>
      <vt:lpstr>Calibri</vt:lpstr>
      <vt:lpstr>Aristotelica Pro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Builder</dc:title>
  <cp:lastModifiedBy>Mukesh Sevak</cp:lastModifiedBy>
  <cp:revision>11</cp:revision>
  <dcterms:created xsi:type="dcterms:W3CDTF">2006-08-16T00:00:00Z</dcterms:created>
  <dcterms:modified xsi:type="dcterms:W3CDTF">2023-09-29T08:29:42Z</dcterms:modified>
  <dc:identifier>DAFvitmR7eQ</dc:identifier>
</cp:coreProperties>
</file>