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56" r:id="rId3"/>
    <p:sldId id="262" r:id="rId4"/>
    <p:sldId id="257" r:id="rId5"/>
    <p:sldId id="258" r:id="rId6"/>
    <p:sldId id="259"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42A"/>
    <a:srgbClr val="A3EBD8"/>
    <a:srgbClr val="BAF4E5"/>
    <a:srgbClr val="2EDA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512B1-6214-4890-8AD6-DA28E022B679}" type="datetimeFigureOut">
              <a:rPr lang="en-IN" smtClean="0"/>
              <a:t>24-03-2023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8F6DC-6076-49BD-ACE9-CE4B933C4E4E}" type="slidenum">
              <a:rPr lang="en-IN" smtClean="0"/>
              <a:t>‹#›</a:t>
            </a:fld>
            <a:endParaRPr lang="en-IN"/>
          </a:p>
        </p:txBody>
      </p:sp>
    </p:spTree>
    <p:extLst>
      <p:ext uri="{BB962C8B-B14F-4D97-AF65-F5344CB8AC3E}">
        <p14:creationId xmlns:p14="http://schemas.microsoft.com/office/powerpoint/2010/main" val="157455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D8F6DC-6076-49BD-ACE9-CE4B933C4E4E}" type="slidenum">
              <a:rPr lang="en-IN" smtClean="0"/>
              <a:t>5</a:t>
            </a:fld>
            <a:endParaRPr lang="en-IN"/>
          </a:p>
        </p:txBody>
      </p:sp>
    </p:spTree>
    <p:extLst>
      <p:ext uri="{BB962C8B-B14F-4D97-AF65-F5344CB8AC3E}">
        <p14:creationId xmlns:p14="http://schemas.microsoft.com/office/powerpoint/2010/main" val="113134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79657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327454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811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30099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2294062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23124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3319848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4049E-813E-48EC-914B-38DB0BF91AE9}"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673523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4049E-813E-48EC-914B-38DB0BF91AE9}"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48924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4049E-813E-48EC-914B-38DB0BF91AE9}"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46119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55991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037317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3271692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866260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103631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2421958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2557581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3748126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472329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2984452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62705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049E-813E-48EC-914B-38DB0BF91AE9}"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54154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66810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4049E-813E-48EC-914B-38DB0BF91AE9}"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2949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4049E-813E-48EC-914B-38DB0BF91AE9}"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35630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4049E-813E-48EC-914B-38DB0BF91AE9}"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416357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49568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4049E-813E-48EC-914B-38DB0BF91AE9}"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BB1C-4ADD-4624-9C48-79E018CF31F5}" type="slidenum">
              <a:rPr lang="en-IN" smtClean="0"/>
              <a:t>‹#›</a:t>
            </a:fld>
            <a:endParaRPr lang="en-IN"/>
          </a:p>
        </p:txBody>
      </p:sp>
    </p:spTree>
    <p:extLst>
      <p:ext uri="{BB962C8B-B14F-4D97-AF65-F5344CB8AC3E}">
        <p14:creationId xmlns:p14="http://schemas.microsoft.com/office/powerpoint/2010/main" val="160972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4049E-813E-48EC-914B-38DB0BF91AE9}" type="datetimeFigureOut">
              <a:rPr lang="en-IN" smtClean="0"/>
              <a:t>24-03-2023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ABB1C-4ADD-4624-9C48-79E018CF31F5}" type="slidenum">
              <a:rPr lang="en-IN" smtClean="0"/>
              <a:t>‹#›</a:t>
            </a:fld>
            <a:endParaRPr lang="en-IN"/>
          </a:p>
        </p:txBody>
      </p:sp>
    </p:spTree>
    <p:extLst>
      <p:ext uri="{BB962C8B-B14F-4D97-AF65-F5344CB8AC3E}">
        <p14:creationId xmlns:p14="http://schemas.microsoft.com/office/powerpoint/2010/main" val="4240516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94049E-813E-48EC-914B-38DB0BF91AE9}" type="datetimeFigureOut">
              <a:rPr lang="en-IN" smtClean="0"/>
              <a:t>24-03-2023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6ABB1C-4ADD-4624-9C48-79E018CF31F5}" type="slidenum">
              <a:rPr lang="en-IN" smtClean="0"/>
              <a:t>‹#›</a:t>
            </a:fld>
            <a:endParaRPr lang="en-IN"/>
          </a:p>
        </p:txBody>
      </p:sp>
    </p:spTree>
    <p:extLst>
      <p:ext uri="{BB962C8B-B14F-4D97-AF65-F5344CB8AC3E}">
        <p14:creationId xmlns:p14="http://schemas.microsoft.com/office/powerpoint/2010/main" val="18262826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remium Photo | Empty shopping cart on yellow and blue ...">
            <a:extLst>
              <a:ext uri="{FF2B5EF4-FFF2-40B4-BE49-F238E27FC236}">
                <a16:creationId xmlns:a16="http://schemas.microsoft.com/office/drawing/2014/main" id="{3CF655A1-9517-8A80-D863-C89679C7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ffectLst>
            <a:outerShdw blurRad="50800" dist="50800" dir="5400000" algn="ctr" rotWithShape="0">
              <a:srgbClr val="000000">
                <a:alpha val="81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DE5186-FF58-A939-C6F7-A83F7FAD862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A150ED2-E918-7F57-0F29-623FB0709CF8}"/>
              </a:ext>
            </a:extLst>
          </p:cNvPr>
          <p:cNvSpPr>
            <a:spLocks noGrp="1"/>
          </p:cNvSpPr>
          <p:nvPr>
            <p:ph type="subTitle" idx="1"/>
          </p:nvPr>
        </p:nvSpPr>
        <p:spPr/>
        <p:txBody>
          <a:bodyPr/>
          <a:lstStyle/>
          <a:p>
            <a:endParaRPr lang="en-IN" dirty="0"/>
          </a:p>
        </p:txBody>
      </p:sp>
      <p:sp>
        <p:nvSpPr>
          <p:cNvPr id="7" name="Rectangle 6">
            <a:extLst>
              <a:ext uri="{FF2B5EF4-FFF2-40B4-BE49-F238E27FC236}">
                <a16:creationId xmlns:a16="http://schemas.microsoft.com/office/drawing/2014/main" id="{F3EB7D5B-693E-832D-3A04-6D523D57706A}"/>
              </a:ext>
            </a:extLst>
          </p:cNvPr>
          <p:cNvSpPr/>
          <p:nvPr/>
        </p:nvSpPr>
        <p:spPr>
          <a:xfrm>
            <a:off x="1575990" y="-84442"/>
            <a:ext cx="8113118" cy="1490280"/>
          </a:xfrm>
          <a:prstGeom prst="rect">
            <a:avLst/>
          </a:prstGeom>
          <a:noFill/>
        </p:spPr>
        <p:txBody>
          <a:bodyPr wrap="none" lIns="91440" tIns="45720" rIns="91440" bIns="45720" anchor="ctr">
            <a:spAutoFit/>
          </a:bodyPr>
          <a:lstStyle/>
          <a:p>
            <a:pPr algn="ctr">
              <a:lnSpc>
                <a:spcPct val="200000"/>
              </a:lnSpc>
            </a:pPr>
            <a:r>
              <a:rPr lang="en-US" sz="5400" dirty="0">
                <a:ln w="0"/>
                <a:solidFill>
                  <a:srgbClr val="BAF4E5"/>
                </a:solidFill>
                <a:effectLst>
                  <a:outerShdw blurRad="38100" dist="19050" dir="2700000" algn="tl" rotWithShape="0">
                    <a:schemeClr val="dk1">
                      <a:alpha val="40000"/>
                    </a:schemeClr>
                  </a:outerShdw>
                </a:effectLst>
                <a:latin typeface="Berlin Sans FB Demi" panose="020E0802020502020306" pitchFamily="34" charset="0"/>
              </a:rPr>
              <a:t>Shopping Cart</a:t>
            </a:r>
            <a:r>
              <a:rPr lang="en-US" sz="5400" dirty="0">
                <a:ln w="0"/>
                <a:effectLst>
                  <a:outerShdw blurRad="38100" dist="19050" dir="2700000" algn="tl" rotWithShape="0">
                    <a:schemeClr val="dk1">
                      <a:alpha val="40000"/>
                    </a:schemeClr>
                  </a:outerShdw>
                </a:effectLst>
                <a:latin typeface="Berlin Sans FB Demi" panose="020E0802020502020306" pitchFamily="34" charset="0"/>
              </a:rPr>
              <a:t> </a:t>
            </a:r>
            <a:r>
              <a:rPr lang="en-US" sz="5400" dirty="0">
                <a:ln w="0"/>
                <a:solidFill>
                  <a:srgbClr val="FCF42A"/>
                </a:solidFill>
                <a:effectLst>
                  <a:outerShdw blurRad="38100" dist="19050" dir="2700000" algn="tl" rotWithShape="0">
                    <a:schemeClr val="dk1">
                      <a:alpha val="40000"/>
                    </a:schemeClr>
                  </a:outerShdw>
                </a:effectLst>
                <a:latin typeface="Berlin Sans FB Demi" panose="020E0802020502020306" pitchFamily="34" charset="0"/>
              </a:rPr>
              <a:t>Using OOP</a:t>
            </a:r>
          </a:p>
        </p:txBody>
      </p:sp>
      <p:sp>
        <p:nvSpPr>
          <p:cNvPr id="10" name="Rectangle 9">
            <a:extLst>
              <a:ext uri="{FF2B5EF4-FFF2-40B4-BE49-F238E27FC236}">
                <a16:creationId xmlns:a16="http://schemas.microsoft.com/office/drawing/2014/main" id="{D0AEB851-C148-61EF-17C3-D3A6C657E607}"/>
              </a:ext>
            </a:extLst>
          </p:cNvPr>
          <p:cNvSpPr/>
          <p:nvPr/>
        </p:nvSpPr>
        <p:spPr>
          <a:xfrm>
            <a:off x="71022" y="5557421"/>
            <a:ext cx="4163628" cy="1239514"/>
          </a:xfrm>
          <a:prstGeom prst="rect">
            <a:avLst/>
          </a:prstGeom>
          <a:solidFill>
            <a:srgbClr val="A3EBD8"/>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2C615D5-5AE9-E3B2-CAD6-F03685A2AE58}"/>
              </a:ext>
            </a:extLst>
          </p:cNvPr>
          <p:cNvSpPr txBox="1"/>
          <p:nvPr/>
        </p:nvSpPr>
        <p:spPr>
          <a:xfrm>
            <a:off x="266329" y="5342242"/>
            <a:ext cx="5690587" cy="1477328"/>
          </a:xfrm>
          <a:prstGeom prst="rect">
            <a:avLst/>
          </a:prstGeom>
          <a:noFill/>
        </p:spPr>
        <p:txBody>
          <a:bodyPr wrap="square" rtlCol="0">
            <a:spAutoFit/>
          </a:bodyPr>
          <a:lstStyle/>
          <a:p>
            <a:pPr marL="36000" algn="just"/>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36000" algn="just"/>
            <a:r>
              <a:rPr lang="en-US" dirty="0">
                <a:solidFill>
                  <a:schemeClr val="tx1">
                    <a:lumMod val="75000"/>
                    <a:lumOff val="25000"/>
                  </a:schemeClr>
                </a:solidFill>
                <a:latin typeface="Arial" panose="020B0604020202020204" pitchFamily="34" charset="0"/>
                <a:cs typeface="Arial" panose="020B0604020202020204" pitchFamily="34" charset="0"/>
              </a:rPr>
              <a:t>Name : Sevak </a:t>
            </a:r>
            <a:r>
              <a:rPr lang="en-US" dirty="0" err="1">
                <a:solidFill>
                  <a:schemeClr val="tx1">
                    <a:lumMod val="75000"/>
                    <a:lumOff val="25000"/>
                  </a:schemeClr>
                </a:solidFill>
                <a:latin typeface="Arial" panose="020B0604020202020204" pitchFamily="34" charset="0"/>
                <a:cs typeface="Arial" panose="020B0604020202020204" pitchFamily="34" charset="0"/>
              </a:rPr>
              <a:t>Aarsh</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Mukeshkumar</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36000" algn="just"/>
            <a:r>
              <a:rPr lang="en-US" dirty="0">
                <a:solidFill>
                  <a:schemeClr val="tx1">
                    <a:lumMod val="75000"/>
                    <a:lumOff val="25000"/>
                  </a:schemeClr>
                </a:solidFill>
                <a:latin typeface="Arial" panose="020B0604020202020204" pitchFamily="34" charset="0"/>
                <a:cs typeface="Arial" panose="020B0604020202020204" pitchFamily="34" charset="0"/>
              </a:rPr>
              <a:t>Enrollment : 21002171210150</a:t>
            </a:r>
          </a:p>
          <a:p>
            <a:pPr marL="36000" algn="just"/>
            <a:r>
              <a:rPr lang="en-US" dirty="0">
                <a:solidFill>
                  <a:schemeClr val="tx1">
                    <a:lumMod val="75000"/>
                    <a:lumOff val="25000"/>
                  </a:schemeClr>
                </a:solidFill>
                <a:latin typeface="Arial" panose="020B0604020202020204" pitchFamily="34" charset="0"/>
                <a:cs typeface="Arial" panose="020B0604020202020204" pitchFamily="34" charset="0"/>
              </a:rPr>
              <a:t>Roll no :130</a:t>
            </a:r>
          </a:p>
          <a:p>
            <a:pPr marL="36000" algn="just"/>
            <a:r>
              <a:rPr lang="en-US" dirty="0">
                <a:solidFill>
                  <a:schemeClr val="tx1">
                    <a:lumMod val="75000"/>
                    <a:lumOff val="25000"/>
                  </a:schemeClr>
                </a:solidFill>
                <a:latin typeface="Arial" panose="020B0604020202020204" pitchFamily="34" charset="0"/>
                <a:cs typeface="Arial" panose="020B0604020202020204" pitchFamily="34" charset="0"/>
              </a:rPr>
              <a:t>Branch :CSE   Batch :4</a:t>
            </a:r>
            <a:endParaRPr lang="en-IN"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459E015-FF43-D9CB-63C4-D0750BA523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58" y="42379"/>
            <a:ext cx="741512" cy="776377"/>
          </a:xfrm>
          <a:prstGeom prst="rect">
            <a:avLst/>
          </a:prstGeom>
        </p:spPr>
      </p:pic>
      <p:pic>
        <p:nvPicPr>
          <p:cNvPr id="13" name="Picture 12">
            <a:extLst>
              <a:ext uri="{FF2B5EF4-FFF2-40B4-BE49-F238E27FC236}">
                <a16:creationId xmlns:a16="http://schemas.microsoft.com/office/drawing/2014/main" id="{6E134563-B997-2615-AEEE-8E357324420E}"/>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2798677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7">
                                            <p:txEl>
                                              <p:pRg st="0" end="0"/>
                                            </p:txEl>
                                          </p:spTgt>
                                        </p:tgtEl>
                                        <p:attrNameLst>
                                          <p:attrName>style.color</p:attrName>
                                        </p:attrNameLst>
                                      </p:cBhvr>
                                      <p:to>
                                        <a:schemeClr val="bg1"/>
                                      </p:to>
                                    </p:animClr>
                                    <p:animClr clrSpc="rgb" dir="cw">
                                      <p:cBhvr>
                                        <p:cTn id="14" dur="250" autoRev="1" fill="remove"/>
                                        <p:tgtEl>
                                          <p:spTgt spid="7">
                                            <p:txEl>
                                              <p:pRg st="0" end="0"/>
                                            </p:txEl>
                                          </p:spTgt>
                                        </p:tgtEl>
                                        <p:attrNameLst>
                                          <p:attrName>fillcolor</p:attrName>
                                        </p:attrNameLst>
                                      </p:cBhvr>
                                      <p:to>
                                        <a:schemeClr val="bg1"/>
                                      </p:to>
                                    </p:animClr>
                                    <p:set>
                                      <p:cBhvr>
                                        <p:cTn id="15" dur="250" autoRev="1" fill="remove"/>
                                        <p:tgtEl>
                                          <p:spTgt spid="7">
                                            <p:txEl>
                                              <p:pRg st="0" end="0"/>
                                            </p:txEl>
                                          </p:spTgt>
                                        </p:tgtEl>
                                        <p:attrNameLst>
                                          <p:attrName>fill.type</p:attrName>
                                        </p:attrNameLst>
                                      </p:cBhvr>
                                      <p:to>
                                        <p:strVal val="solid"/>
                                      </p:to>
                                    </p:set>
                                    <p:set>
                                      <p:cBhvr>
                                        <p:cTn id="16" dur="250" autoRev="1" fill="remove"/>
                                        <p:tgtEl>
                                          <p:spTgt spid="7">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6" dur="500"/>
                                        <p:tgtEl>
                                          <p:spTgt spid="11">
                                            <p:txEl>
                                              <p:pRg st="1" end="1"/>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9" dur="500"/>
                                        <p:tgtEl>
                                          <p:spTgt spid="11">
                                            <p:txEl>
                                              <p:pRg st="2" end="2"/>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2" dur="500"/>
                                        <p:tgtEl>
                                          <p:spTgt spid="11">
                                            <p:txEl>
                                              <p:pRg st="3" end="3"/>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35"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ython AMOLED, coding, coding, dark, dark, programming, python, sky,  universe, HD wallpaper | Peakpx">
            <a:extLst>
              <a:ext uri="{FF2B5EF4-FFF2-40B4-BE49-F238E27FC236}">
                <a16:creationId xmlns:a16="http://schemas.microsoft.com/office/drawing/2014/main" id="{E7807EE2-5068-67BC-1AE8-DF844C60861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59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dist="50800" dir="5400000" algn="ctr" rotWithShape="0">
              <a:srgbClr val="000000"/>
            </a:outerShdw>
          </a:effectLst>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F4DD72-A1D6-46AD-F71E-5FAE0FCF9738}"/>
              </a:ext>
            </a:extLst>
          </p:cNvPr>
          <p:cNvSpPr>
            <a:spLocks noGrp="1"/>
          </p:cNvSpPr>
          <p:nvPr>
            <p:ph type="title"/>
          </p:nvPr>
        </p:nvSpPr>
        <p:spPr>
          <a:xfrm flipH="1">
            <a:off x="996174" y="-120770"/>
            <a:ext cx="8820685" cy="2130859"/>
          </a:xfrm>
        </p:spPr>
        <p:txBody>
          <a:bodyPr>
            <a:noAutofit/>
          </a:bodyPr>
          <a:lstStyle/>
          <a:p>
            <a:r>
              <a:rPr lang="en-US" sz="4000" dirty="0">
                <a:solidFill>
                  <a:schemeClr val="bg1"/>
                </a:solidFill>
                <a:latin typeface="Cooper Black" panose="0208090404030B020404" pitchFamily="18" charset="0"/>
              </a:rPr>
              <a:t>Shopping Cart :</a:t>
            </a:r>
            <a:endParaRPr lang="en-IN" sz="4000" dirty="0">
              <a:solidFill>
                <a:schemeClr val="bg1"/>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id="{63959497-DAB6-20A1-38A6-E496905C834A}"/>
              </a:ext>
            </a:extLst>
          </p:cNvPr>
          <p:cNvSpPr>
            <a:spLocks noGrp="1"/>
          </p:cNvSpPr>
          <p:nvPr>
            <p:ph idx="1"/>
          </p:nvPr>
        </p:nvSpPr>
        <p:spPr>
          <a:xfrm>
            <a:off x="680225" y="1509623"/>
            <a:ext cx="10515600" cy="5186062"/>
          </a:xfrm>
        </p:spPr>
        <p:txBody>
          <a:bodyPr>
            <a:normAutofit lnSpcReduction="10000"/>
          </a:bodyPr>
          <a:lstStyle/>
          <a:p>
            <a:pPr algn="l"/>
            <a:r>
              <a:rPr lang="en-US" sz="2000" b="0" i="0" dirty="0">
                <a:solidFill>
                  <a:schemeClr val="bg1"/>
                </a:solidFill>
                <a:effectLst/>
                <a:latin typeface="Yu Gothic UI Semibold" panose="020B0700000000000000" pitchFamily="34" charset="-128"/>
                <a:ea typeface="Yu Gothic UI Semibold" panose="020B0700000000000000" pitchFamily="34" charset="-128"/>
              </a:rPr>
              <a:t>A shopping cart is a software application that is used to facilitate online shopping. It is an essential part of any e-commerce website, allowing customers to add products to their cart and proceed to checkout to complete their purchase.</a:t>
            </a:r>
          </a:p>
          <a:p>
            <a:pPr algn="l"/>
            <a:r>
              <a:rPr lang="en-US" sz="2000" b="0" i="0" dirty="0">
                <a:solidFill>
                  <a:schemeClr val="bg1"/>
                </a:solidFill>
                <a:effectLst/>
                <a:latin typeface="Yu Gothic UI Semibold" panose="020B0700000000000000" pitchFamily="34" charset="-128"/>
                <a:ea typeface="Yu Gothic UI Semibold" panose="020B0700000000000000" pitchFamily="34" charset="-128"/>
              </a:rPr>
              <a:t>A shopping cart typically consists of two parts: the front-end interface, which is what the customer sees on the website, and the back-end functionality, which is responsible for processing orders and managing inventory.</a:t>
            </a:r>
          </a:p>
          <a:p>
            <a:pPr algn="l"/>
            <a:r>
              <a:rPr lang="en-US" sz="2000" b="0" i="0" dirty="0">
                <a:solidFill>
                  <a:schemeClr val="bg1"/>
                </a:solidFill>
                <a:effectLst/>
                <a:latin typeface="Yu Gothic UI Semibold" panose="020B0700000000000000" pitchFamily="34" charset="-128"/>
                <a:ea typeface="Yu Gothic UI Semibold" panose="020B0700000000000000" pitchFamily="34" charset="-128"/>
              </a:rPr>
              <a:t>On the front-end, the shopping cart interface displays the items that the customer has added to their cart, along with the quantity, price, and any other relevant details. The customer can then modify their cart by adding or removing items, or changing the quantity of items.</a:t>
            </a:r>
          </a:p>
          <a:p>
            <a:pPr algn="l"/>
            <a:r>
              <a:rPr lang="en-US" sz="2000" b="0" i="0" dirty="0">
                <a:solidFill>
                  <a:schemeClr val="bg1"/>
                </a:solidFill>
                <a:effectLst/>
                <a:latin typeface="Yu Gothic UI Semibold" panose="020B0700000000000000" pitchFamily="34" charset="-128"/>
                <a:ea typeface="Yu Gothic UI Semibold" panose="020B0700000000000000" pitchFamily="34" charset="-128"/>
              </a:rPr>
              <a:t>On the back-end, the shopping cart software is responsible for processing payments, updating inventory, and sending confirmation emails to the customer. It may also integrate with other software, such as accounting software or shipping providers, to automate these processes and streamline the overall shopping experience.</a:t>
            </a:r>
          </a:p>
          <a:p>
            <a:pPr algn="l"/>
            <a:r>
              <a:rPr lang="en-US" sz="2000" b="0" i="0" dirty="0">
                <a:solidFill>
                  <a:schemeClr val="bg1"/>
                </a:solidFill>
                <a:effectLst/>
                <a:latin typeface="Yu Gothic UI Semibold" panose="020B0700000000000000" pitchFamily="34" charset="-128"/>
                <a:ea typeface="Yu Gothic UI Semibold" panose="020B0700000000000000" pitchFamily="34" charset="-128"/>
              </a:rPr>
              <a:t>Overall, a shopping cart is a vital component of any e-commerce website, helping businesses to manage their online sales, improve customer experience, and increase revenue.</a:t>
            </a:r>
          </a:p>
          <a:p>
            <a:endParaRPr lang="en-IN" sz="2000" dirty="0">
              <a:solidFill>
                <a:schemeClr val="bg1"/>
              </a:solidFill>
              <a:latin typeface="Yu Gothic UI Semibold" panose="020B0700000000000000" pitchFamily="34" charset="-128"/>
              <a:ea typeface="Yu Gothic UI Semibold" panose="020B0700000000000000" pitchFamily="34" charset="-128"/>
            </a:endParaRPr>
          </a:p>
        </p:txBody>
      </p:sp>
      <p:pic>
        <p:nvPicPr>
          <p:cNvPr id="5" name="Picture 4">
            <a:extLst>
              <a:ext uri="{FF2B5EF4-FFF2-40B4-BE49-F238E27FC236}">
                <a16:creationId xmlns:a16="http://schemas.microsoft.com/office/drawing/2014/main" id="{AF5E523F-FD70-0190-7C0B-BA33BC539D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58" y="42379"/>
            <a:ext cx="741512" cy="776377"/>
          </a:xfrm>
          <a:prstGeom prst="rect">
            <a:avLst/>
          </a:prstGeom>
        </p:spPr>
      </p:pic>
      <p:pic>
        <p:nvPicPr>
          <p:cNvPr id="6" name="Picture 5">
            <a:extLst>
              <a:ext uri="{FF2B5EF4-FFF2-40B4-BE49-F238E27FC236}">
                <a16:creationId xmlns:a16="http://schemas.microsoft.com/office/drawing/2014/main" id="{9DB1423A-3D84-63F8-84A5-D63326D26A2C}"/>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171892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descr="Python AMOLED, coding, coding, dark, dark, programming, python, sky,  universe, HD wallpaper | Peakpx">
            <a:extLst>
              <a:ext uri="{FF2B5EF4-FFF2-40B4-BE49-F238E27FC236}">
                <a16:creationId xmlns:a16="http://schemas.microsoft.com/office/drawing/2014/main" id="{6F5F1538-6D46-A2C6-F890-080892D05A2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59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dist="50800" dir="5400000" algn="ctr" rotWithShape="0">
              <a:srgbClr val="000000"/>
            </a:outerShdw>
          </a:effectLst>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ECD82D-D1D6-FAFA-097F-8D81C194AC1E}"/>
              </a:ext>
            </a:extLst>
          </p:cNvPr>
          <p:cNvSpPr>
            <a:spLocks noGrp="1"/>
          </p:cNvSpPr>
          <p:nvPr>
            <p:ph type="title"/>
          </p:nvPr>
        </p:nvSpPr>
        <p:spPr>
          <a:xfrm>
            <a:off x="820948" y="908590"/>
            <a:ext cx="10515600" cy="779462"/>
          </a:xfrm>
        </p:spPr>
        <p:txBody>
          <a:bodyPr>
            <a:noAutofit/>
          </a:bodyPr>
          <a:lstStyle/>
          <a:p>
            <a:r>
              <a:rPr lang="en-US" sz="4000" b="1" i="1" u="sng" dirty="0">
                <a:solidFill>
                  <a:schemeClr val="bg1"/>
                </a:solidFill>
                <a:latin typeface="Algerian" panose="04020705040A02060702" pitchFamily="82" charset="0"/>
              </a:rPr>
              <a:t>Project Outline:-</a:t>
            </a:r>
            <a:br>
              <a:rPr lang="en-US" sz="4000" b="1" i="1" u="sng" dirty="0">
                <a:solidFill>
                  <a:schemeClr val="bg1"/>
                </a:solidFill>
                <a:latin typeface="Algerian" panose="04020705040A02060702" pitchFamily="82" charset="0"/>
              </a:rPr>
            </a:br>
            <a:endParaRPr lang="en-IN" sz="4000" i="1" u="sng"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41EA916-BA56-FA05-27DB-930B31248934}"/>
              </a:ext>
            </a:extLst>
          </p:cNvPr>
          <p:cNvSpPr>
            <a:spLocks noGrp="1"/>
          </p:cNvSpPr>
          <p:nvPr>
            <p:ph idx="1"/>
          </p:nvPr>
        </p:nvSpPr>
        <p:spPr>
          <a:xfrm>
            <a:off x="838200" y="1509714"/>
            <a:ext cx="10515600" cy="5201637"/>
          </a:xfrm>
        </p:spPr>
        <p:txBody>
          <a:bodyPr>
            <a:normAutofit/>
          </a:bodyPr>
          <a:lstStyle/>
          <a:p>
            <a:r>
              <a:rPr lang="en-US" dirty="0">
                <a:solidFill>
                  <a:schemeClr val="bg1"/>
                </a:solidFill>
              </a:rPr>
              <a:t>Two Classes are used :</a:t>
            </a:r>
          </a:p>
          <a:p>
            <a:r>
              <a:rPr lang="en-US" sz="2000" dirty="0">
                <a:solidFill>
                  <a:schemeClr val="bg1"/>
                </a:solidFill>
              </a:rPr>
              <a:t> 1.Shopping_cart</a:t>
            </a:r>
            <a:endParaRPr lang="en-IN" sz="2000" dirty="0">
              <a:solidFill>
                <a:schemeClr val="bg1"/>
              </a:solidFill>
            </a:endParaRPr>
          </a:p>
          <a:p>
            <a:r>
              <a:rPr lang="en-IN" sz="2000" dirty="0">
                <a:solidFill>
                  <a:schemeClr val="bg1"/>
                </a:solidFill>
              </a:rPr>
              <a:t> 2.Item</a:t>
            </a:r>
          </a:p>
          <a:p>
            <a:endParaRPr lang="en-US" sz="2000" dirty="0">
              <a:solidFill>
                <a:schemeClr val="bg1"/>
              </a:solidFill>
            </a:endParaRPr>
          </a:p>
          <a:p>
            <a:r>
              <a:rPr lang="en-US" sz="2000" dirty="0">
                <a:solidFill>
                  <a:schemeClr val="bg1"/>
                </a:solidFill>
              </a:rPr>
              <a:t>The Shopping cart contains mainly 4 methods i.e. add ,</a:t>
            </a:r>
            <a:r>
              <a:rPr lang="en-US" sz="2000" dirty="0" err="1">
                <a:solidFill>
                  <a:schemeClr val="bg1"/>
                </a:solidFill>
              </a:rPr>
              <a:t>remove,price</a:t>
            </a:r>
            <a:r>
              <a:rPr lang="en-US" sz="2000" dirty="0">
                <a:solidFill>
                  <a:schemeClr val="bg1"/>
                </a:solidFill>
              </a:rPr>
              <a:t> and list to cart .</a:t>
            </a:r>
          </a:p>
          <a:p>
            <a:r>
              <a:rPr lang="en-US" sz="2000" dirty="0">
                <a:solidFill>
                  <a:schemeClr val="bg1"/>
                </a:solidFill>
              </a:rPr>
              <a:t>The Item class contains  Price and name .</a:t>
            </a:r>
          </a:p>
          <a:p>
            <a:endParaRPr lang="en-IN" sz="2000" dirty="0">
              <a:solidFill>
                <a:schemeClr val="bg1"/>
              </a:solidFill>
            </a:endParaRPr>
          </a:p>
          <a:p>
            <a:r>
              <a:rPr lang="en-IN" sz="2000" dirty="0">
                <a:solidFill>
                  <a:schemeClr val="bg1"/>
                </a:solidFill>
              </a:rPr>
              <a:t>On moving further we have  different functions.</a:t>
            </a:r>
          </a:p>
          <a:p>
            <a:pPr lvl="1">
              <a:buFont typeface="Wingdings" panose="05000000000000000000" pitchFamily="2" charset="2"/>
              <a:buChar char="v"/>
            </a:pPr>
            <a:r>
              <a:rPr lang="en-US" sz="1600" dirty="0" err="1">
                <a:solidFill>
                  <a:schemeClr val="bg1"/>
                </a:solidFill>
              </a:rPr>
              <a:t>makeStoreItems</a:t>
            </a:r>
            <a:r>
              <a:rPr lang="en-US" sz="1600" dirty="0">
                <a:solidFill>
                  <a:schemeClr val="bg1"/>
                </a:solidFill>
              </a:rPr>
              <a:t>                                  </a:t>
            </a:r>
          </a:p>
          <a:p>
            <a:pPr lvl="1">
              <a:buFont typeface="Wingdings" panose="05000000000000000000" pitchFamily="2" charset="2"/>
              <a:buChar char="v"/>
            </a:pPr>
            <a:r>
              <a:rPr lang="en-US" sz="1600" dirty="0" err="1">
                <a:solidFill>
                  <a:schemeClr val="bg1"/>
                </a:solidFill>
              </a:rPr>
              <a:t>CreateStore</a:t>
            </a:r>
            <a:r>
              <a:rPr lang="en-US" sz="1600" dirty="0">
                <a:solidFill>
                  <a:schemeClr val="bg1"/>
                </a:solidFill>
              </a:rPr>
              <a:t>                                         </a:t>
            </a:r>
          </a:p>
          <a:p>
            <a:pPr lvl="1">
              <a:buFont typeface="Wingdings" panose="05000000000000000000" pitchFamily="2" charset="2"/>
              <a:buChar char="v"/>
            </a:pPr>
            <a:r>
              <a:rPr lang="en-US" sz="1600" dirty="0" err="1">
                <a:solidFill>
                  <a:schemeClr val="bg1"/>
                </a:solidFill>
              </a:rPr>
              <a:t>listStore</a:t>
            </a:r>
            <a:endParaRPr lang="en-US" sz="1600" dirty="0">
              <a:solidFill>
                <a:schemeClr val="bg1"/>
              </a:solidFill>
            </a:endParaRPr>
          </a:p>
          <a:p>
            <a:pPr lvl="1">
              <a:buFont typeface="Wingdings" panose="05000000000000000000" pitchFamily="2" charset="2"/>
              <a:buChar char="v"/>
            </a:pPr>
            <a:r>
              <a:rPr lang="en-US" sz="1600" dirty="0">
                <a:solidFill>
                  <a:schemeClr val="bg1"/>
                </a:solidFill>
              </a:rPr>
              <a:t> </a:t>
            </a:r>
            <a:r>
              <a:rPr lang="en-US" sz="1600" dirty="0" err="1">
                <a:solidFill>
                  <a:schemeClr val="bg1"/>
                </a:solidFill>
              </a:rPr>
              <a:t>printInstructions</a:t>
            </a:r>
            <a:endParaRPr lang="en-US" sz="1600" dirty="0">
              <a:solidFill>
                <a:schemeClr val="bg1"/>
              </a:solidFill>
            </a:endParaRPr>
          </a:p>
          <a:p>
            <a:pPr lvl="1">
              <a:buFont typeface="Wingdings" panose="05000000000000000000" pitchFamily="2" charset="2"/>
              <a:buChar char="v"/>
            </a:pPr>
            <a:r>
              <a:rPr lang="en-US" sz="1600" dirty="0">
                <a:solidFill>
                  <a:schemeClr val="bg1"/>
                </a:solidFill>
              </a:rPr>
              <a:t> </a:t>
            </a:r>
            <a:r>
              <a:rPr lang="en-US" sz="1600" dirty="0" err="1">
                <a:solidFill>
                  <a:schemeClr val="bg1"/>
                </a:solidFill>
              </a:rPr>
              <a:t>removeItem</a:t>
            </a:r>
            <a:endParaRPr lang="en-US" sz="1600" dirty="0">
              <a:solidFill>
                <a:schemeClr val="bg1"/>
              </a:solidFill>
            </a:endParaRPr>
          </a:p>
          <a:p>
            <a:pPr lvl="1">
              <a:buFont typeface="Wingdings" panose="05000000000000000000" pitchFamily="2" charset="2"/>
              <a:buChar char="v"/>
            </a:pPr>
            <a:r>
              <a:rPr lang="en-US" sz="1600" dirty="0" err="1">
                <a:solidFill>
                  <a:schemeClr val="bg1"/>
                </a:solidFill>
              </a:rPr>
              <a:t>handleInput</a:t>
            </a:r>
            <a:endParaRPr lang="en-US" sz="1600" dirty="0">
              <a:solidFill>
                <a:schemeClr val="bg1"/>
              </a:solidFill>
            </a:endParaRPr>
          </a:p>
          <a:p>
            <a:pPr lvl="1">
              <a:buFont typeface="Wingdings" panose="05000000000000000000" pitchFamily="2" charset="2"/>
              <a:buChar char="v"/>
            </a:pPr>
            <a:endParaRPr lang="en-US" sz="1600" dirty="0">
              <a:solidFill>
                <a:schemeClr val="bg1"/>
              </a:solidFill>
            </a:endParaRPr>
          </a:p>
        </p:txBody>
      </p:sp>
      <p:pic>
        <p:nvPicPr>
          <p:cNvPr id="4" name="Picture 3">
            <a:extLst>
              <a:ext uri="{FF2B5EF4-FFF2-40B4-BE49-F238E27FC236}">
                <a16:creationId xmlns:a16="http://schemas.microsoft.com/office/drawing/2014/main" id="{10D7E924-BF12-21E9-D2E8-9ABE2FE000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36" y="0"/>
            <a:ext cx="766230" cy="802257"/>
          </a:xfrm>
          <a:prstGeom prst="rect">
            <a:avLst/>
          </a:prstGeom>
        </p:spPr>
      </p:pic>
      <p:pic>
        <p:nvPicPr>
          <p:cNvPr id="5" name="Picture 4">
            <a:extLst>
              <a:ext uri="{FF2B5EF4-FFF2-40B4-BE49-F238E27FC236}">
                <a16:creationId xmlns:a16="http://schemas.microsoft.com/office/drawing/2014/main" id="{4D34FF0E-5F43-BFF9-C7DA-08AC9243FEE7}"/>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171926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ython AMOLED, coding, coding, dark, dark, programming, python, sky,  universe, HD wallpaper | Peakpx">
            <a:extLst>
              <a:ext uri="{FF2B5EF4-FFF2-40B4-BE49-F238E27FC236}">
                <a16:creationId xmlns:a16="http://schemas.microsoft.com/office/drawing/2014/main" id="{E696B08D-2F1D-1802-1A5F-68753A40BED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59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dist="50800" dir="5400000" algn="ctr" rotWithShape="0">
              <a:srgbClr val="000000"/>
            </a:outerShdw>
          </a:effectLst>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840CA0-9107-31CF-390C-0A71D770591B}"/>
              </a:ext>
            </a:extLst>
          </p:cNvPr>
          <p:cNvSpPr>
            <a:spLocks noGrp="1"/>
          </p:cNvSpPr>
          <p:nvPr>
            <p:ph type="title"/>
          </p:nvPr>
        </p:nvSpPr>
        <p:spPr/>
        <p:txBody>
          <a:bodyPr>
            <a:normAutofit/>
          </a:bodyPr>
          <a:lstStyle/>
          <a:p>
            <a:r>
              <a:rPr lang="en-US" sz="3600" i="1" u="sng" dirty="0">
                <a:solidFill>
                  <a:schemeClr val="bg1"/>
                </a:solidFill>
                <a:latin typeface="Algerian" panose="04020705040A02060702" pitchFamily="82" charset="0"/>
              </a:rPr>
              <a:t>Method To Use The  Module :</a:t>
            </a:r>
            <a:endParaRPr lang="en-IN" sz="3600" i="1" u="sng"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926E2B5-7C07-5210-C17A-58645812B5E0}"/>
              </a:ext>
            </a:extLst>
          </p:cNvPr>
          <p:cNvSpPr>
            <a:spLocks noGrp="1"/>
          </p:cNvSpPr>
          <p:nvPr>
            <p:ph idx="1"/>
          </p:nvPr>
        </p:nvSpPr>
        <p:spPr/>
        <p:txBody>
          <a:bodyPr>
            <a:normAutofit/>
          </a:bodyPr>
          <a:lstStyle/>
          <a:p>
            <a:pPr marL="0" indent="0">
              <a:buNone/>
            </a:pPr>
            <a:r>
              <a:rPr lang="en-US" sz="2000" b="0" i="0" dirty="0">
                <a:solidFill>
                  <a:schemeClr val="bg1"/>
                </a:solidFill>
                <a:effectLst/>
                <a:latin typeface="Graphik Web"/>
              </a:rPr>
              <a:t>A shopping cart is software that makes it possible for customers to select products and buy them online.</a:t>
            </a:r>
          </a:p>
          <a:p>
            <a:pPr marL="0" indent="0">
              <a:buNone/>
            </a:pPr>
            <a:r>
              <a:rPr lang="en-US" sz="2000" b="0" i="0" dirty="0">
                <a:solidFill>
                  <a:schemeClr val="bg1"/>
                </a:solidFill>
                <a:effectLst/>
                <a:latin typeface="Graphik Web"/>
              </a:rPr>
              <a:t>Here is a such model which helps user to pick up products from the available products .</a:t>
            </a:r>
          </a:p>
          <a:p>
            <a:pPr marL="0" indent="0">
              <a:buNone/>
            </a:pPr>
            <a:endParaRPr lang="en-US" sz="2000" dirty="0">
              <a:solidFill>
                <a:schemeClr val="bg1"/>
              </a:solidFill>
              <a:latin typeface="Graphik Web"/>
            </a:endParaRPr>
          </a:p>
          <a:p>
            <a:pPr marL="0" indent="0">
              <a:buNone/>
            </a:pPr>
            <a:r>
              <a:rPr lang="en-US" sz="2000" b="0" i="0" dirty="0">
                <a:solidFill>
                  <a:schemeClr val="bg1"/>
                </a:solidFill>
                <a:effectLst/>
                <a:latin typeface="Graphik Web"/>
              </a:rPr>
              <a:t>Step 1 : User have to just have to start the kernel and then a  preface will get open in which the available items will be displayed  and select any of the needed products</a:t>
            </a:r>
          </a:p>
          <a:p>
            <a:pPr marL="0" indent="0">
              <a:buNone/>
            </a:pPr>
            <a:r>
              <a:rPr lang="en-US" sz="2000" dirty="0">
                <a:solidFill>
                  <a:schemeClr val="bg1"/>
                </a:solidFill>
                <a:latin typeface="Graphik Web"/>
              </a:rPr>
              <a:t>Step-2: The panel will again be displayed for further shopping . If user wants to continue then continue .</a:t>
            </a:r>
          </a:p>
          <a:p>
            <a:pPr marL="0" indent="0">
              <a:buNone/>
            </a:pPr>
            <a:r>
              <a:rPr lang="en-US" sz="2000" b="0" i="0" dirty="0">
                <a:solidFill>
                  <a:schemeClr val="bg1"/>
                </a:solidFill>
                <a:effectLst/>
                <a:latin typeface="Graphik Web"/>
              </a:rPr>
              <a:t>Step</a:t>
            </a:r>
            <a:r>
              <a:rPr lang="en-US" sz="2000" dirty="0">
                <a:solidFill>
                  <a:schemeClr val="bg1"/>
                </a:solidFill>
                <a:latin typeface="Graphik Web"/>
              </a:rPr>
              <a:t>-</a:t>
            </a:r>
            <a:r>
              <a:rPr lang="en-US" sz="2000" b="0" i="0" dirty="0">
                <a:solidFill>
                  <a:schemeClr val="bg1"/>
                </a:solidFill>
                <a:effectLst/>
                <a:latin typeface="Graphik Web"/>
              </a:rPr>
              <a:t>3 : To view the cart user will have to type ‘C’ and his cart will be displayed .</a:t>
            </a:r>
          </a:p>
          <a:p>
            <a:pPr marL="0" indent="0">
              <a:buNone/>
            </a:pPr>
            <a:r>
              <a:rPr lang="en-US" sz="2000" dirty="0">
                <a:solidFill>
                  <a:schemeClr val="bg1"/>
                </a:solidFill>
                <a:latin typeface="Graphik Web"/>
              </a:rPr>
              <a:t>Step-4 : To get the Total price   type  ’P’ and cart price will be displayed </a:t>
            </a:r>
          </a:p>
          <a:p>
            <a:pPr marL="0" indent="0">
              <a:buNone/>
            </a:pPr>
            <a:r>
              <a:rPr lang="en-US" sz="2000" dirty="0">
                <a:solidFill>
                  <a:schemeClr val="bg1"/>
                </a:solidFill>
                <a:latin typeface="Graphik Web"/>
              </a:rPr>
              <a:t>Step-5 : Type ‘X’ to exit the cart . </a:t>
            </a:r>
            <a:endParaRPr lang="en-US" sz="2000" b="0" i="0" dirty="0">
              <a:solidFill>
                <a:schemeClr val="bg1"/>
              </a:solidFill>
              <a:effectLst/>
              <a:latin typeface="Graphik Web"/>
            </a:endParaRPr>
          </a:p>
          <a:p>
            <a:pPr marL="0" indent="0">
              <a:buNone/>
            </a:pPr>
            <a:endParaRPr lang="en-IN" sz="2000" dirty="0">
              <a:solidFill>
                <a:schemeClr val="bg1"/>
              </a:solidFill>
              <a:latin typeface="Arial Black" panose="020B0A04020102020204" pitchFamily="34" charset="0"/>
            </a:endParaRPr>
          </a:p>
        </p:txBody>
      </p:sp>
      <p:pic>
        <p:nvPicPr>
          <p:cNvPr id="5" name="Picture 4">
            <a:extLst>
              <a:ext uri="{FF2B5EF4-FFF2-40B4-BE49-F238E27FC236}">
                <a16:creationId xmlns:a16="http://schemas.microsoft.com/office/drawing/2014/main" id="{C7230AF8-BDE3-F034-BCBD-CCBD0072DE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58" y="42379"/>
            <a:ext cx="741512" cy="776377"/>
          </a:xfrm>
          <a:prstGeom prst="rect">
            <a:avLst/>
          </a:prstGeom>
        </p:spPr>
      </p:pic>
      <p:pic>
        <p:nvPicPr>
          <p:cNvPr id="6" name="Picture 5">
            <a:extLst>
              <a:ext uri="{FF2B5EF4-FFF2-40B4-BE49-F238E27FC236}">
                <a16:creationId xmlns:a16="http://schemas.microsoft.com/office/drawing/2014/main" id="{B05E310B-39C6-0020-E9AF-932F4B587F1C}"/>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209832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7DD7E92-9493-AC78-5096-D9A5595376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59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dist="50800" dir="5400000" algn="ctr" rotWithShape="0">
              <a:srgbClr val="000000"/>
            </a:outerShdw>
          </a:effectLst>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CABF04-7CA1-E1F7-12F7-27D79E676AF1}"/>
              </a:ext>
            </a:extLst>
          </p:cNvPr>
          <p:cNvSpPr>
            <a:spLocks noGrp="1"/>
          </p:cNvSpPr>
          <p:nvPr>
            <p:ph type="title"/>
          </p:nvPr>
        </p:nvSpPr>
        <p:spPr>
          <a:xfrm>
            <a:off x="948906" y="365125"/>
            <a:ext cx="9161252" cy="2403954"/>
          </a:xfrm>
        </p:spPr>
        <p:txBody>
          <a:bodyPr>
            <a:normAutofit/>
          </a:bodyPr>
          <a:lstStyle/>
          <a:p>
            <a:r>
              <a:rPr lang="en-US" sz="2600" b="1" i="1" u="sng" dirty="0">
                <a:solidFill>
                  <a:schemeClr val="bg1"/>
                </a:solidFill>
                <a:effectLst/>
                <a:latin typeface="Berlin Sans FB Demi" panose="020E0802020502020306" pitchFamily="34" charset="0"/>
              </a:rPr>
              <a:t>Some of the merits of a shopping cart created in Python :</a:t>
            </a:r>
            <a:endParaRPr lang="en-IN" sz="2600"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94E1A6CA-DCF9-6795-B8E4-37EDC42BBCDC}"/>
              </a:ext>
            </a:extLst>
          </p:cNvPr>
          <p:cNvSpPr>
            <a:spLocks noGrp="1"/>
          </p:cNvSpPr>
          <p:nvPr>
            <p:ph idx="1"/>
          </p:nvPr>
        </p:nvSpPr>
        <p:spPr/>
        <p:txBody>
          <a:bodyPr>
            <a:normAutofit fontScale="70000" lnSpcReduction="20000"/>
          </a:bodyPr>
          <a:lstStyle/>
          <a:p>
            <a:pPr algn="l"/>
            <a:endParaRPr lang="en-US" b="0" i="0" dirty="0">
              <a:solidFill>
                <a:schemeClr val="bg1"/>
              </a:solidFill>
              <a:effectLst/>
              <a:latin typeface="Arial "/>
            </a:endParaRPr>
          </a:p>
          <a:p>
            <a:pPr algn="l">
              <a:buFont typeface="+mj-lt"/>
              <a:buAutoNum type="arabicPeriod"/>
            </a:pPr>
            <a:r>
              <a:rPr lang="en-US" b="0" i="0" dirty="0">
                <a:solidFill>
                  <a:schemeClr val="bg1"/>
                </a:solidFill>
                <a:effectLst/>
                <a:latin typeface="Arial "/>
              </a:rPr>
              <a:t>Scalability: Python is highly scalable, which means that the shopping cart can easily handle a large number of products and transactions without slowing down.</a:t>
            </a:r>
          </a:p>
          <a:p>
            <a:pPr algn="l">
              <a:buFont typeface="+mj-lt"/>
              <a:buAutoNum type="arabicPeriod"/>
            </a:pPr>
            <a:r>
              <a:rPr lang="en-US" b="0" i="0" dirty="0">
                <a:solidFill>
                  <a:schemeClr val="bg1"/>
                </a:solidFill>
                <a:effectLst/>
                <a:latin typeface="Arial "/>
              </a:rPr>
              <a:t>Flexibility: Python allows for easy customization and integration with other technologies, making it flexible for creating a shopping cart that meets specific business needs.</a:t>
            </a:r>
          </a:p>
          <a:p>
            <a:pPr algn="l">
              <a:buFont typeface="+mj-lt"/>
              <a:buAutoNum type="arabicPeriod"/>
            </a:pPr>
            <a:r>
              <a:rPr lang="en-US" b="0" i="0" dirty="0">
                <a:solidFill>
                  <a:schemeClr val="bg1"/>
                </a:solidFill>
                <a:effectLst/>
                <a:latin typeface="Arial "/>
              </a:rPr>
              <a:t>Security: Python has built-in security features that can help to protect user data and transactions, ensuring that the shopping cart is safe for customers to use.</a:t>
            </a:r>
          </a:p>
          <a:p>
            <a:pPr algn="l">
              <a:buFont typeface="+mj-lt"/>
              <a:buAutoNum type="arabicPeriod"/>
            </a:pPr>
            <a:r>
              <a:rPr lang="en-US" b="0" i="0" dirty="0">
                <a:solidFill>
                  <a:schemeClr val="bg1"/>
                </a:solidFill>
                <a:effectLst/>
                <a:latin typeface="Arial "/>
              </a:rPr>
              <a:t>Easy to learn: Python is a popular programming language with a simple syntax, making it easy for developers to learn and use to create a shopping cart.</a:t>
            </a:r>
          </a:p>
          <a:p>
            <a:pPr algn="l">
              <a:buFont typeface="+mj-lt"/>
              <a:buAutoNum type="arabicPeriod"/>
            </a:pPr>
            <a:r>
              <a:rPr lang="en-US" b="0" i="0" dirty="0">
                <a:solidFill>
                  <a:schemeClr val="bg1"/>
                </a:solidFill>
                <a:effectLst/>
                <a:latin typeface="Arial "/>
              </a:rPr>
              <a:t>Cross-platform compatibility: Python can run on various platforms, including Windows, Linux, and macOS, making it a suitable choice for creating a shopping cart that can be accessed from different devices.</a:t>
            </a:r>
          </a:p>
          <a:p>
            <a:pPr algn="l"/>
            <a:r>
              <a:rPr lang="en-US" b="0" i="0" dirty="0">
                <a:solidFill>
                  <a:schemeClr val="bg1"/>
                </a:solidFill>
                <a:effectLst/>
                <a:latin typeface="Arial "/>
              </a:rPr>
              <a:t>Overall, Python is a powerful language that can help to create a robust and reliable shopping cart that meets the needs of both customers and businesses.</a:t>
            </a:r>
          </a:p>
          <a:p>
            <a:endParaRPr lang="en-IN" dirty="0">
              <a:solidFill>
                <a:schemeClr val="bg1"/>
              </a:solidFill>
              <a:latin typeface="Arial "/>
            </a:endParaRPr>
          </a:p>
        </p:txBody>
      </p:sp>
      <p:pic>
        <p:nvPicPr>
          <p:cNvPr id="5" name="Picture 4">
            <a:extLst>
              <a:ext uri="{FF2B5EF4-FFF2-40B4-BE49-F238E27FC236}">
                <a16:creationId xmlns:a16="http://schemas.microsoft.com/office/drawing/2014/main" id="{936A0235-9D21-A9DE-1790-DB99AE025A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58" y="42379"/>
            <a:ext cx="741512" cy="776377"/>
          </a:xfrm>
          <a:prstGeom prst="rect">
            <a:avLst/>
          </a:prstGeom>
        </p:spPr>
      </p:pic>
      <p:pic>
        <p:nvPicPr>
          <p:cNvPr id="6" name="Picture 5">
            <a:extLst>
              <a:ext uri="{FF2B5EF4-FFF2-40B4-BE49-F238E27FC236}">
                <a16:creationId xmlns:a16="http://schemas.microsoft.com/office/drawing/2014/main" id="{C9A2BAA0-8BAA-B7FC-D0DA-480CDE8C35FE}"/>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3596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FF3C41D-8627-D1B1-8D5C-30630EF086D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59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dist="50800" dir="5400000" algn="ctr" rotWithShape="0">
              <a:srgbClr val="000000"/>
            </a:outerShdw>
          </a:effectLst>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A64173-CD09-2E61-721A-F08676680AAB}"/>
              </a:ext>
            </a:extLst>
          </p:cNvPr>
          <p:cNvSpPr>
            <a:spLocks noGrp="1"/>
          </p:cNvSpPr>
          <p:nvPr>
            <p:ph type="title"/>
          </p:nvPr>
        </p:nvSpPr>
        <p:spPr>
          <a:xfrm>
            <a:off x="838200" y="365125"/>
            <a:ext cx="10515600" cy="1325563"/>
          </a:xfrm>
        </p:spPr>
        <p:txBody>
          <a:bodyPr>
            <a:normAutofit/>
          </a:bodyPr>
          <a:lstStyle/>
          <a:p>
            <a:r>
              <a:rPr lang="en-US" sz="2600" b="1" i="1" u="sng" dirty="0">
                <a:solidFill>
                  <a:schemeClr val="bg1"/>
                </a:solidFill>
                <a:effectLst/>
                <a:latin typeface="Berlin Sans FB Demi" panose="020E0802020502020306" pitchFamily="34" charset="0"/>
              </a:rPr>
              <a:t>Some of the merits of a shopping cart created in Python :</a:t>
            </a:r>
            <a:endParaRPr lang="en-IN" sz="2600" dirty="0"/>
          </a:p>
        </p:txBody>
      </p:sp>
      <p:sp>
        <p:nvSpPr>
          <p:cNvPr id="3" name="Content Placeholder 2">
            <a:extLst>
              <a:ext uri="{FF2B5EF4-FFF2-40B4-BE49-F238E27FC236}">
                <a16:creationId xmlns:a16="http://schemas.microsoft.com/office/drawing/2014/main" id="{0B63A5FD-5539-32DB-B265-94CC92A3DE86}"/>
              </a:ext>
            </a:extLst>
          </p:cNvPr>
          <p:cNvSpPr>
            <a:spLocks noGrp="1"/>
          </p:cNvSpPr>
          <p:nvPr>
            <p:ph idx="1"/>
          </p:nvPr>
        </p:nvSpPr>
        <p:spPr/>
        <p:txBody>
          <a:bodyPr>
            <a:normAutofit/>
          </a:bodyPr>
          <a:lstStyle/>
          <a:p>
            <a:pPr algn="l">
              <a:buFont typeface="+mj-lt"/>
              <a:buAutoNum type="arabicPeriod"/>
            </a:pPr>
            <a:r>
              <a:rPr lang="en-US" sz="2000" b="0" i="0" dirty="0">
                <a:solidFill>
                  <a:schemeClr val="bg1"/>
                </a:solidFill>
                <a:effectLst/>
                <a:latin typeface="Arial "/>
              </a:rPr>
              <a:t>Limited scalability: Depending on how the shopping cart is implemented, it may have limited scalability if it cannot handle a large number of concurrent users or a large volume of transactions.</a:t>
            </a:r>
          </a:p>
          <a:p>
            <a:pPr algn="l">
              <a:buFont typeface="+mj-lt"/>
              <a:buAutoNum type="arabicPeriod"/>
            </a:pPr>
            <a:r>
              <a:rPr lang="en-US" sz="2000" b="0" i="0" dirty="0">
                <a:solidFill>
                  <a:schemeClr val="bg1"/>
                </a:solidFill>
                <a:effectLst/>
                <a:latin typeface="Arial "/>
              </a:rPr>
              <a:t>Security vulnerabilities: If the shopping cart does not have proper security measures in place, it could be vulnerable to attacks such as SQL injection or cross-site scripting.</a:t>
            </a:r>
          </a:p>
          <a:p>
            <a:pPr algn="l">
              <a:buFont typeface="+mj-lt"/>
              <a:buAutoNum type="arabicPeriod"/>
            </a:pPr>
            <a:r>
              <a:rPr lang="en-US" sz="2000" b="0" i="0" dirty="0">
                <a:solidFill>
                  <a:schemeClr val="bg1"/>
                </a:solidFill>
                <a:effectLst/>
                <a:latin typeface="Arial "/>
              </a:rPr>
              <a:t>Lack of customization: Depending on the shopping cart implementation, there may be limited options for customization, which could make it difficult to add new features or modify existing ones.</a:t>
            </a:r>
          </a:p>
          <a:p>
            <a:pPr algn="l">
              <a:buFont typeface="+mj-lt"/>
              <a:buAutoNum type="arabicPeriod"/>
            </a:pPr>
            <a:r>
              <a:rPr lang="en-US" sz="2000" b="0" i="0" dirty="0">
                <a:solidFill>
                  <a:schemeClr val="bg1"/>
                </a:solidFill>
                <a:effectLst/>
                <a:latin typeface="Arial "/>
              </a:rPr>
              <a:t>Maintenance and support: If the shopping cart is created by a small team or individual, there may be limited resources available for maintenance and support, which could result in issues going unresolved or updates being infrequent.</a:t>
            </a:r>
          </a:p>
          <a:p>
            <a:pPr algn="l">
              <a:buFont typeface="+mj-lt"/>
              <a:buAutoNum type="arabicPeriod"/>
            </a:pPr>
            <a:r>
              <a:rPr lang="en-US" sz="2000" b="0" i="0" dirty="0">
                <a:solidFill>
                  <a:schemeClr val="bg1"/>
                </a:solidFill>
                <a:effectLst/>
                <a:latin typeface="Arial "/>
              </a:rPr>
              <a:t>Integration challenges: If the shopping cart needs to integrate with other systems or platforms, there could be challenges in ensuring compatibility and smooth data transfer.</a:t>
            </a:r>
          </a:p>
          <a:p>
            <a:endParaRPr lang="en-IN" sz="2000" dirty="0">
              <a:solidFill>
                <a:schemeClr val="bg1"/>
              </a:solidFill>
              <a:latin typeface="Arial "/>
            </a:endParaRPr>
          </a:p>
        </p:txBody>
      </p:sp>
      <p:pic>
        <p:nvPicPr>
          <p:cNvPr id="5" name="Picture 4">
            <a:extLst>
              <a:ext uri="{FF2B5EF4-FFF2-40B4-BE49-F238E27FC236}">
                <a16:creationId xmlns:a16="http://schemas.microsoft.com/office/drawing/2014/main" id="{B3A5D9D3-1F90-2C3C-68F9-85CB91BEB4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36" y="0"/>
            <a:ext cx="766230" cy="802257"/>
          </a:xfrm>
          <a:prstGeom prst="rect">
            <a:avLst/>
          </a:prstGeom>
        </p:spPr>
      </p:pic>
      <p:pic>
        <p:nvPicPr>
          <p:cNvPr id="6" name="Picture 5">
            <a:extLst>
              <a:ext uri="{FF2B5EF4-FFF2-40B4-BE49-F238E27FC236}">
                <a16:creationId xmlns:a16="http://schemas.microsoft.com/office/drawing/2014/main" id="{20AB49DA-F7FE-A12B-D999-A096C3329B26}"/>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158246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D2AD-0BCF-57BE-33D6-B8B0D3F4597E}"/>
              </a:ext>
            </a:extLst>
          </p:cNvPr>
          <p:cNvSpPr>
            <a:spLocks noGrp="1"/>
          </p:cNvSpPr>
          <p:nvPr>
            <p:ph type="title"/>
          </p:nvPr>
        </p:nvSpPr>
        <p:spPr>
          <a:xfrm>
            <a:off x="1484311" y="388189"/>
            <a:ext cx="10018713" cy="5175849"/>
          </a:xfrm>
        </p:spPr>
        <p:txBody>
          <a:bodyPr>
            <a:normAutofit/>
          </a:bodyPr>
          <a:lstStyle/>
          <a:p>
            <a:r>
              <a:rPr lang="en-US" sz="9600" i="1" u="sng" dirty="0">
                <a:solidFill>
                  <a:schemeClr val="accent5">
                    <a:lumMod val="50000"/>
                  </a:schemeClr>
                </a:solidFill>
                <a:latin typeface="Cooper Black" panose="0208090404030B020404" pitchFamily="18" charset="0"/>
              </a:rPr>
              <a:t>THANKYOU </a:t>
            </a:r>
            <a:endParaRPr lang="en-IN" sz="9600" i="1" u="sng" dirty="0">
              <a:solidFill>
                <a:schemeClr val="accent5">
                  <a:lumMod val="50000"/>
                </a:schemeClr>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id="{67C2D4B9-E6E2-887F-5E5C-E767369C328A}"/>
              </a:ext>
            </a:extLst>
          </p:cNvPr>
          <p:cNvSpPr>
            <a:spLocks noGrp="1"/>
          </p:cNvSpPr>
          <p:nvPr>
            <p:ph idx="1"/>
          </p:nvPr>
        </p:nvSpPr>
        <p:spPr>
          <a:xfrm>
            <a:off x="1484310" y="4029972"/>
            <a:ext cx="10018713" cy="542027"/>
          </a:xfrm>
        </p:spPr>
        <p:txBody>
          <a:bodyPr>
            <a:normAutofit/>
          </a:bodyPr>
          <a:lstStyle/>
          <a:p>
            <a:pPr marL="0" indent="0" algn="r">
              <a:buNone/>
            </a:pPr>
            <a:r>
              <a:rPr lang="en-US" sz="2800" dirty="0">
                <a:solidFill>
                  <a:srgbClr val="002060"/>
                </a:solidFill>
                <a:latin typeface="Algerian" panose="04020705040A02060702" pitchFamily="82" charset="0"/>
              </a:rPr>
              <a:t>-AARSH SEVAK</a:t>
            </a:r>
            <a:endParaRPr lang="en-IN" sz="2800" dirty="0">
              <a:solidFill>
                <a:srgbClr val="002060"/>
              </a:solidFill>
              <a:latin typeface="Algerian" panose="04020705040A02060702" pitchFamily="82" charset="0"/>
            </a:endParaRPr>
          </a:p>
        </p:txBody>
      </p:sp>
      <p:pic>
        <p:nvPicPr>
          <p:cNvPr id="4" name="Picture 3">
            <a:extLst>
              <a:ext uri="{FF2B5EF4-FFF2-40B4-BE49-F238E27FC236}">
                <a16:creationId xmlns:a16="http://schemas.microsoft.com/office/drawing/2014/main" id="{91A5EFF0-EAC9-1C59-CCD2-431AC143A3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 y="42379"/>
            <a:ext cx="741512" cy="776377"/>
          </a:xfrm>
          <a:prstGeom prst="rect">
            <a:avLst/>
          </a:prstGeom>
        </p:spPr>
      </p:pic>
      <p:pic>
        <p:nvPicPr>
          <p:cNvPr id="5" name="Picture 4">
            <a:extLst>
              <a:ext uri="{FF2B5EF4-FFF2-40B4-BE49-F238E27FC236}">
                <a16:creationId xmlns:a16="http://schemas.microsoft.com/office/drawing/2014/main" id="{7A942987-4131-2776-4BE8-B9C4A44DB8BD}"/>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199650" y="0"/>
            <a:ext cx="1992350" cy="603849"/>
          </a:xfrm>
          <a:prstGeom prst="rect">
            <a:avLst/>
          </a:prstGeom>
        </p:spPr>
      </p:pic>
    </p:spTree>
    <p:extLst>
      <p:ext uri="{BB962C8B-B14F-4D97-AF65-F5344CB8AC3E}">
        <p14:creationId xmlns:p14="http://schemas.microsoft.com/office/powerpoint/2010/main" val="20365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TotalTime>
  <Words>819</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Yu Gothic UI Semibold</vt:lpstr>
      <vt:lpstr>Algerian</vt:lpstr>
      <vt:lpstr>Arial</vt:lpstr>
      <vt:lpstr>Arial </vt:lpstr>
      <vt:lpstr>Arial Black</vt:lpstr>
      <vt:lpstr>Berlin Sans FB Demi</vt:lpstr>
      <vt:lpstr>Calibri</vt:lpstr>
      <vt:lpstr>Calibri Light</vt:lpstr>
      <vt:lpstr>Cooper Black</vt:lpstr>
      <vt:lpstr>Corbel</vt:lpstr>
      <vt:lpstr>Graphik Web</vt:lpstr>
      <vt:lpstr>Wingdings</vt:lpstr>
      <vt:lpstr>Office Theme</vt:lpstr>
      <vt:lpstr>Parallax</vt:lpstr>
      <vt:lpstr>PowerPoint Presentation</vt:lpstr>
      <vt:lpstr>Shopping Cart :</vt:lpstr>
      <vt:lpstr>Project Outline:- </vt:lpstr>
      <vt:lpstr>Method To Use The  Module :</vt:lpstr>
      <vt:lpstr>Some of the merits of a shopping cart created in Python :</vt:lpstr>
      <vt:lpstr>Some of the merits of a shopping cart created in Python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Sevak</dc:creator>
  <cp:lastModifiedBy>Mukesh Sevak</cp:lastModifiedBy>
  <cp:revision>5</cp:revision>
  <dcterms:created xsi:type="dcterms:W3CDTF">2023-03-23T10:45:06Z</dcterms:created>
  <dcterms:modified xsi:type="dcterms:W3CDTF">2023-03-24T03:57:28Z</dcterms:modified>
</cp:coreProperties>
</file>