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ая соединительная линия 7"/>
          <p:cNvSpPr/>
          <p:nvPr/>
        </p:nvSpPr>
        <p:spPr>
          <a:xfrm>
            <a:off x="0" y="180720"/>
            <a:ext cx="10406880" cy="360"/>
          </a:xfrm>
          <a:prstGeom prst="line">
            <a:avLst/>
          </a:prstGeom>
          <a:ln w="9525">
            <a:solidFill>
              <a:srgbClr val="923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Рисунок 3" descr=""/>
          <p:cNvPicPr/>
          <p:nvPr/>
        </p:nvPicPr>
        <p:blipFill>
          <a:blip r:embed="rId2"/>
          <a:stretch/>
        </p:blipFill>
        <p:spPr>
          <a:xfrm>
            <a:off x="10222560" y="-311040"/>
            <a:ext cx="2125080" cy="1147320"/>
          </a:xfrm>
          <a:prstGeom prst="rect">
            <a:avLst/>
          </a:prstGeom>
          <a:ln w="0">
            <a:noFill/>
          </a:ln>
        </p:spPr>
      </p:pic>
      <p:pic>
        <p:nvPicPr>
          <p:cNvPr id="2" name="Рисунок 7" descr=""/>
          <p:cNvPicPr/>
          <p:nvPr/>
        </p:nvPicPr>
        <p:blipFill>
          <a:blip r:embed="rId3"/>
          <a:stretch/>
        </p:blipFill>
        <p:spPr>
          <a:xfrm>
            <a:off x="0" y="0"/>
            <a:ext cx="8203680" cy="6857640"/>
          </a:xfrm>
          <a:prstGeom prst="rect">
            <a:avLst/>
          </a:prstGeom>
          <a:ln w="0">
            <a:noFill/>
          </a:ln>
        </p:spPr>
      </p:pic>
      <p:sp>
        <p:nvSpPr>
          <p:cNvPr id="3" name="Прямоугольник 6"/>
          <p:cNvSpPr/>
          <p:nvPr/>
        </p:nvSpPr>
        <p:spPr>
          <a:xfrm>
            <a:off x="8204040" y="396720"/>
            <a:ext cx="3987360" cy="114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Прямоугольник 9"/>
          <p:cNvSpPr/>
          <p:nvPr/>
        </p:nvSpPr>
        <p:spPr>
          <a:xfrm>
            <a:off x="1086840" y="3684960"/>
            <a:ext cx="7116840" cy="2515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Прямоугольник 8"/>
          <p:cNvSpPr/>
          <p:nvPr/>
        </p:nvSpPr>
        <p:spPr>
          <a:xfrm>
            <a:off x="1168560" y="3746520"/>
            <a:ext cx="11023200" cy="2387160"/>
          </a:xfrm>
          <a:prstGeom prst="rect">
            <a:avLst/>
          </a:prstGeom>
          <a:solidFill>
            <a:srgbClr val="923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Рисунок 11" descr=""/>
          <p:cNvPicPr/>
          <p:nvPr/>
        </p:nvPicPr>
        <p:blipFill>
          <a:blip r:embed="rId4"/>
          <a:stretch/>
        </p:blipFill>
        <p:spPr>
          <a:xfrm>
            <a:off x="8070480" y="-628560"/>
            <a:ext cx="4255200" cy="22975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Open Sans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Open Sans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Второй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Open Sans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Open Sans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ая соединительная линия 7"/>
          <p:cNvSpPr/>
          <p:nvPr/>
        </p:nvSpPr>
        <p:spPr>
          <a:xfrm>
            <a:off x="0" y="180720"/>
            <a:ext cx="10406880" cy="360"/>
          </a:xfrm>
          <a:prstGeom prst="line">
            <a:avLst/>
          </a:prstGeom>
          <a:ln w="9525">
            <a:solidFill>
              <a:srgbClr val="923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Рисунок 3" descr=""/>
          <p:cNvPicPr/>
          <p:nvPr/>
        </p:nvPicPr>
        <p:blipFill>
          <a:blip r:embed="rId2"/>
          <a:stretch/>
        </p:blipFill>
        <p:spPr>
          <a:xfrm>
            <a:off x="10222560" y="-311040"/>
            <a:ext cx="2125080" cy="1147320"/>
          </a:xfrm>
          <a:prstGeom prst="rect">
            <a:avLst/>
          </a:prstGeom>
          <a:ln w="0">
            <a:noFill/>
          </a:ln>
        </p:spPr>
      </p:pic>
      <p:sp>
        <p:nvSpPr>
          <p:cNvPr id="47" name="Прямоугольник 9"/>
          <p:cNvSpPr/>
          <p:nvPr/>
        </p:nvSpPr>
        <p:spPr>
          <a:xfrm>
            <a:off x="0" y="1179000"/>
            <a:ext cx="12191760" cy="4122000"/>
          </a:xfrm>
          <a:prstGeom prst="rect">
            <a:avLst/>
          </a:prstGeom>
          <a:solidFill>
            <a:srgbClr val="923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12"/>
          <p:cNvSpPr/>
          <p:nvPr/>
        </p:nvSpPr>
        <p:spPr>
          <a:xfrm>
            <a:off x="0" y="0"/>
            <a:ext cx="12191760" cy="1124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13"/>
          <p:cNvSpPr/>
          <p:nvPr/>
        </p:nvSpPr>
        <p:spPr>
          <a:xfrm>
            <a:off x="0" y="5360040"/>
            <a:ext cx="12191760" cy="149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Рисунок 6" descr=""/>
          <p:cNvPicPr/>
          <p:nvPr/>
        </p:nvPicPr>
        <p:blipFill>
          <a:blip r:embed="rId3"/>
          <a:stretch/>
        </p:blipFill>
        <p:spPr>
          <a:xfrm>
            <a:off x="5187240" y="1179000"/>
            <a:ext cx="7004520" cy="4122000"/>
          </a:xfrm>
          <a:prstGeom prst="rect">
            <a:avLst/>
          </a:prstGeom>
          <a:ln w="0">
            <a:noFill/>
          </a:ln>
        </p:spPr>
      </p:pic>
      <p:pic>
        <p:nvPicPr>
          <p:cNvPr id="51" name="Рисунок 10" descr=""/>
          <p:cNvPicPr/>
          <p:nvPr/>
        </p:nvPicPr>
        <p:blipFill>
          <a:blip r:embed="rId4"/>
          <a:stretch/>
        </p:blipFill>
        <p:spPr>
          <a:xfrm>
            <a:off x="-150480" y="-636480"/>
            <a:ext cx="4566960" cy="246600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Open Sans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Open Sans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Второй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Open Sans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Open Sans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ая соединительная линия 7"/>
          <p:cNvSpPr/>
          <p:nvPr/>
        </p:nvSpPr>
        <p:spPr>
          <a:xfrm>
            <a:off x="0" y="180720"/>
            <a:ext cx="10406880" cy="360"/>
          </a:xfrm>
          <a:prstGeom prst="line">
            <a:avLst/>
          </a:prstGeom>
          <a:ln w="9525">
            <a:solidFill>
              <a:srgbClr val="923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Рисунок 3" descr=""/>
          <p:cNvPicPr/>
          <p:nvPr/>
        </p:nvPicPr>
        <p:blipFill>
          <a:blip r:embed="rId2"/>
          <a:stretch/>
        </p:blipFill>
        <p:spPr>
          <a:xfrm>
            <a:off x="10222560" y="-311040"/>
            <a:ext cx="2125080" cy="1147320"/>
          </a:xfrm>
          <a:prstGeom prst="rect">
            <a:avLst/>
          </a:prstGeom>
          <a:ln w="0">
            <a:noFill/>
          </a:ln>
        </p:spPr>
      </p:pic>
      <p:sp>
        <p:nvSpPr>
          <p:cNvPr id="92" name="Прямоугольник 9"/>
          <p:cNvSpPr/>
          <p:nvPr/>
        </p:nvSpPr>
        <p:spPr>
          <a:xfrm>
            <a:off x="0" y="1179000"/>
            <a:ext cx="12191760" cy="4122000"/>
          </a:xfrm>
          <a:prstGeom prst="rect">
            <a:avLst/>
          </a:prstGeom>
          <a:solidFill>
            <a:srgbClr val="d3b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Рисунок 6" descr=""/>
          <p:cNvPicPr/>
          <p:nvPr/>
        </p:nvPicPr>
        <p:blipFill>
          <a:blip r:embed="rId3"/>
          <a:stretch/>
        </p:blipFill>
        <p:spPr>
          <a:xfrm>
            <a:off x="5945760" y="1179000"/>
            <a:ext cx="6245640" cy="4122000"/>
          </a:xfrm>
          <a:prstGeom prst="rect">
            <a:avLst/>
          </a:prstGeom>
          <a:ln w="0">
            <a:noFill/>
          </a:ln>
        </p:spPr>
      </p:pic>
      <p:pic>
        <p:nvPicPr>
          <p:cNvPr id="94" name="Рисунок 5" descr=""/>
          <p:cNvPicPr/>
          <p:nvPr/>
        </p:nvPicPr>
        <p:blipFill>
          <a:blip r:embed="rId4"/>
          <a:stretch/>
        </p:blipFill>
        <p:spPr>
          <a:xfrm>
            <a:off x="-150480" y="-636480"/>
            <a:ext cx="4566960" cy="246600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Open Sans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fffff"/>
                </a:solidFill>
                <a:latin typeface="Open Sans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Второй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Open Sans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Open Sans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Open Sans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рямоугольник 4"/>
          <p:cNvSpPr/>
          <p:nvPr/>
        </p:nvSpPr>
        <p:spPr>
          <a:xfrm>
            <a:off x="1712880" y="4212360"/>
            <a:ext cx="9058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Проект MovieBrowser</a:t>
            </a:r>
            <a:r>
              <a:rPr b="0" lang="en-US" sz="36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 </a:t>
            </a:r>
            <a:r>
              <a:rPr b="0" lang="ru-RU" sz="36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на </a:t>
            </a:r>
            <a:r>
              <a:rPr b="0" lang="en-US" sz="36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Kotlin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4" name="Прямоугольник 4"/>
          <p:cNvSpPr/>
          <p:nvPr/>
        </p:nvSpPr>
        <p:spPr>
          <a:xfrm>
            <a:off x="4500000" y="5724720"/>
            <a:ext cx="8073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20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Выполнил студент группы 24.Б10 Насретдинов Артур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1"/>
          <p:cNvSpPr/>
          <p:nvPr/>
        </p:nvSpPr>
        <p:spPr>
          <a:xfrm>
            <a:off x="900000" y="2160000"/>
            <a:ext cx="410868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i="1" lang="ru-RU" sz="2000" spc="-1" strike="noStrike">
                <a:solidFill>
                  <a:srgbClr val="ffffff"/>
                </a:solidFill>
                <a:latin typeface="Open Sans"/>
                <a:ea typeface="ＭＳ 明朝"/>
              </a:rPr>
              <a:t>Уменьшение рутинной работы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r>
              <a:rPr b="0" i="1" lang="ru-RU" sz="2000" spc="-1" strike="noStrike">
                <a:solidFill>
                  <a:srgbClr val="ffffff"/>
                </a:solidFill>
                <a:latin typeface="Open Sans"/>
                <a:ea typeface="ＭＳ 明朝"/>
              </a:rPr>
              <a:t>Быстрый доступ к информации о фильмах</a:t>
            </a:r>
            <a:endParaRPr b="0" lang="zxx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r>
              <a:rPr b="0" i="1" lang="ru-RU" sz="2000" spc="-1" strike="noStrike">
                <a:solidFill>
                  <a:srgbClr val="ffffff"/>
                </a:solidFill>
                <a:latin typeface="Open Sans"/>
                <a:ea typeface="ＭＳ 明朝"/>
              </a:rPr>
              <a:t>Единая точка доступа к данным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136" name="Прямоугольник 2"/>
          <p:cNvSpPr/>
          <p:nvPr/>
        </p:nvSpPr>
        <p:spPr>
          <a:xfrm>
            <a:off x="312480" y="1179360"/>
            <a:ext cx="47926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Open Sans"/>
              </a:rPr>
              <a:t>Основная идея проекта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Прямоугольник 1"/>
          <p:cNvSpPr/>
          <p:nvPr/>
        </p:nvSpPr>
        <p:spPr>
          <a:xfrm>
            <a:off x="590760" y="2627640"/>
            <a:ext cx="4965840" cy="23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Symbol"/>
              <a:buChar char=""/>
              <a:tabLst>
                <a:tab algn="l" pos="457200"/>
              </a:tabLst>
            </a:pPr>
            <a:r>
              <a:rPr b="1" i="1" lang="ru-RU" sz="2000" spc="-1" strike="noStrike">
                <a:solidFill>
                  <a:srgbClr val="ffffff"/>
                </a:solidFill>
                <a:latin typeface="Open Sans Extrabold"/>
                <a:ea typeface="Times New Roman"/>
              </a:rPr>
              <a:t>Язык:</a:t>
            </a:r>
            <a:r>
              <a:rPr b="0" i="1" lang="ru-RU" sz="2000" spc="-1" strike="noStrike">
                <a:solidFill>
                  <a:srgbClr val="ffffff"/>
                </a:solidFill>
                <a:latin typeface="Open Sans Extrabold"/>
                <a:ea typeface="Times New Roman"/>
              </a:rPr>
              <a:t> </a:t>
            </a:r>
            <a:r>
              <a:rPr b="0" i="1" lang="ru-RU" sz="2000" spc="-1" strike="noStrike">
                <a:solidFill>
                  <a:srgbClr val="ffffff"/>
                </a:solidFill>
                <a:latin typeface="Open Sans"/>
                <a:ea typeface="Times New Roman"/>
              </a:rPr>
              <a:t>Kotlin</a:t>
            </a:r>
            <a:endParaRPr b="0" lang="ru-RU" sz="2000" spc="-1" strike="noStrike">
              <a:latin typeface="Arial"/>
            </a:endParaRPr>
          </a:p>
          <a:p>
            <a:pPr marL="343080" indent="-34308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Symbol"/>
              <a:buChar char=""/>
              <a:tabLst>
                <a:tab algn="l" pos="457200"/>
              </a:tabLst>
            </a:pPr>
            <a:r>
              <a:rPr b="1" i="1" lang="ru-RU" sz="2000" spc="-1" strike="noStrike">
                <a:solidFill>
                  <a:srgbClr val="ffffff"/>
                </a:solidFill>
                <a:latin typeface="Open Sans Extrabold"/>
                <a:ea typeface="Times New Roman"/>
              </a:rPr>
              <a:t>UI:</a:t>
            </a:r>
            <a:r>
              <a:rPr b="0" i="1" lang="ru-RU" sz="2000" spc="-1" strike="noStrike">
                <a:solidFill>
                  <a:srgbClr val="ffffff"/>
                </a:solidFill>
                <a:latin typeface="Open Sans Extrabold"/>
                <a:ea typeface="Times New Roman"/>
              </a:rPr>
              <a:t> </a:t>
            </a:r>
            <a:r>
              <a:rPr b="0" i="1" lang="ru-RU" sz="2000" spc="-1" strike="noStrike">
                <a:solidFill>
                  <a:srgbClr val="ffffff"/>
                </a:solidFill>
                <a:latin typeface="Open Sans"/>
                <a:ea typeface="Times New Roman"/>
              </a:rPr>
              <a:t>Jetpack Compose Multiplatform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buNone/>
              <a:tabLst>
                <a:tab algn="l" pos="457200"/>
              </a:tabLst>
            </a:pPr>
            <a:r>
              <a:rPr b="1" i="1" lang="ru-RU" sz="2000" spc="-1" strike="noStrike">
                <a:solidFill>
                  <a:srgbClr val="ffffff"/>
                </a:solidFill>
                <a:latin typeface="Open Sans Extrabold"/>
                <a:ea typeface="Times New Roman"/>
              </a:rPr>
              <a:t>    </a:t>
            </a:r>
            <a:r>
              <a:rPr b="1" i="1" lang="ru-RU" sz="2000" spc="-1" strike="noStrike">
                <a:solidFill>
                  <a:srgbClr val="ffffff"/>
                </a:solidFill>
                <a:latin typeface="Open Sans Extrabold"/>
                <a:ea typeface="Times New Roman"/>
              </a:rPr>
              <a:t>Сетевые запросы:</a:t>
            </a:r>
            <a:r>
              <a:rPr b="0" i="1" lang="ru-RU" sz="2000" spc="-1" strike="noStrike">
                <a:solidFill>
                  <a:srgbClr val="ffffff"/>
                </a:solidFill>
                <a:latin typeface="Open Sans Extrabold"/>
                <a:ea typeface="Times New Roman"/>
              </a:rPr>
              <a:t> </a:t>
            </a:r>
            <a:r>
              <a:rPr b="0" i="1" lang="ru-RU" sz="2000" spc="-1" strike="noStrike">
                <a:solidFill>
                  <a:srgbClr val="ffffff"/>
                </a:solidFill>
                <a:latin typeface="Open Sans Extrabold"/>
                <a:ea typeface="Times New Roman"/>
              </a:rPr>
              <a:t>Retrofit 2</a:t>
            </a:r>
            <a:endParaRPr b="0" lang="ru-RU" sz="2000" spc="-1" strike="noStrike">
              <a:latin typeface="Arial"/>
            </a:endParaRPr>
          </a:p>
          <a:p>
            <a:pPr marL="343080" indent="-343080">
              <a:lnSpc>
                <a:spcPct val="107000"/>
              </a:lnSpc>
              <a:spcAft>
                <a:spcPts val="799"/>
              </a:spcAft>
              <a:buClr>
                <a:srgbClr val="ffffff"/>
              </a:buClr>
              <a:buFont typeface="Symbol"/>
              <a:buChar char=""/>
              <a:tabLst>
                <a:tab algn="l" pos="457200"/>
              </a:tabLst>
            </a:pPr>
            <a:r>
              <a:rPr b="1" i="1" lang="ru-RU" sz="2000" spc="-1" strike="noStrike">
                <a:solidFill>
                  <a:srgbClr val="ffffff"/>
                </a:solidFill>
                <a:latin typeface="Open Sans Extrabold"/>
                <a:ea typeface="Times New Roman"/>
              </a:rPr>
              <a:t>Асинхронность:</a:t>
            </a:r>
            <a:r>
              <a:rPr b="0" i="1" lang="ru-RU" sz="2000" spc="-1" strike="noStrike">
                <a:solidFill>
                  <a:srgbClr val="ffffff"/>
                </a:solidFill>
                <a:latin typeface="Open Sans Extrabold"/>
                <a:ea typeface="Times New Roman"/>
              </a:rPr>
              <a:t> </a:t>
            </a:r>
            <a:r>
              <a:rPr b="0" i="1" lang="ru-RU" sz="2000" spc="-1" strike="noStrike">
                <a:solidFill>
                  <a:srgbClr val="ffffff"/>
                </a:solidFill>
                <a:latin typeface="Open Sans"/>
                <a:ea typeface="Times New Roman"/>
              </a:rPr>
              <a:t>Kotlin Coroutines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8" name="Прямоугольник 2"/>
          <p:cNvSpPr/>
          <p:nvPr/>
        </p:nvSpPr>
        <p:spPr>
          <a:xfrm>
            <a:off x="627840" y="1316520"/>
            <a:ext cx="48920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ffffff"/>
                </a:solidFill>
                <a:latin typeface="Open Sans"/>
              </a:rPr>
              <a:t>Технологический стек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Прямоугольник 1"/>
          <p:cNvSpPr/>
          <p:nvPr/>
        </p:nvSpPr>
        <p:spPr>
          <a:xfrm>
            <a:off x="344520" y="2011320"/>
            <a:ext cx="447876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1" i="1" lang="ru-RU" sz="2000" spc="-1" strike="noStrike">
                <a:solidFill>
                  <a:srgbClr val="ffffff"/>
                </a:solidFill>
                <a:latin typeface="Open Sans"/>
                <a:ea typeface="Noto Sans CJK SC"/>
              </a:rPr>
              <a:t>Поиск фильма</a:t>
            </a:r>
            <a:endParaRPr b="1" lang="zxx" sz="2000" spc="-1" strike="noStrike">
              <a:latin typeface="Calibri"/>
            </a:endParaRPr>
          </a:p>
          <a:p>
            <a:endParaRPr b="1" lang="zxx" sz="2000" spc="-1" strike="noStrike">
              <a:latin typeface="Calibri"/>
            </a:endParaRPr>
          </a:p>
          <a:p>
            <a:r>
              <a:rPr b="1" i="1" lang="zxx" sz="2000" spc="-1" strike="noStrike">
                <a:solidFill>
                  <a:srgbClr val="ffffff"/>
                </a:solidFill>
                <a:latin typeface="Calibri"/>
                <a:ea typeface="Noto Sans CJK SC"/>
              </a:rPr>
              <a:t>Отображение результатов </a:t>
            </a:r>
            <a:endParaRPr b="1" lang="zxx" sz="2000" spc="-1" strike="noStrike">
              <a:latin typeface="Calibri"/>
            </a:endParaRPr>
          </a:p>
          <a:p>
            <a:endParaRPr b="1" lang="zxx" sz="2000" spc="-1" strike="noStrike">
              <a:latin typeface="Calibri"/>
            </a:endParaRPr>
          </a:p>
          <a:p>
            <a:r>
              <a:rPr b="1" i="1" lang="zxx" sz="2000" spc="-1" strike="noStrike">
                <a:solidFill>
                  <a:srgbClr val="ffffff"/>
                </a:solidFill>
                <a:latin typeface="Calibri"/>
                <a:ea typeface="Noto Sans CJK SC"/>
              </a:rPr>
              <a:t>Просмотр деталей</a:t>
            </a:r>
            <a:endParaRPr b="1" lang="zxx" sz="2000" spc="-1" strike="noStrike">
              <a:latin typeface="Calibri"/>
            </a:endParaRPr>
          </a:p>
          <a:p>
            <a:endParaRPr b="1" lang="zxx" sz="2000" spc="-1" strike="noStrike">
              <a:latin typeface="Calibri"/>
            </a:endParaRPr>
          </a:p>
          <a:p>
            <a:r>
              <a:rPr b="1" i="1" lang="zxx" sz="2000" spc="-1" strike="noStrike">
                <a:solidFill>
                  <a:srgbClr val="ffffff"/>
                </a:solidFill>
                <a:latin typeface="Calibri"/>
                <a:ea typeface="Noto Sans CJK SC"/>
              </a:rPr>
              <a:t>Управление избранным</a:t>
            </a:r>
            <a:endParaRPr b="1" lang="zxx" sz="2000" spc="-1" strike="noStrike">
              <a:latin typeface="Calibri"/>
            </a:endParaRPr>
          </a:p>
          <a:p>
            <a:endParaRPr b="1" lang="zxx" sz="2000" spc="-1" strike="noStrike">
              <a:latin typeface="Calibri"/>
            </a:endParaRPr>
          </a:p>
          <a:p>
            <a:r>
              <a:rPr b="1" i="1" lang="zxx" sz="2000" spc="-1" strike="noStrike">
                <a:solidFill>
                  <a:srgbClr val="ffffff"/>
                </a:solidFill>
                <a:latin typeface="Calibri"/>
                <a:ea typeface="Noto Sans CJK SC"/>
              </a:rPr>
              <a:t>Переключение вкладок</a:t>
            </a:r>
            <a:endParaRPr b="1" lang="zxx" sz="2000" spc="-1" strike="noStrike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140" name="Прямоугольник 2"/>
          <p:cNvSpPr/>
          <p:nvPr/>
        </p:nvSpPr>
        <p:spPr>
          <a:xfrm>
            <a:off x="344520" y="1171800"/>
            <a:ext cx="44103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Open Sans Extrabold"/>
              </a:rPr>
              <a:t>Возможности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/>
          <p:nvPr/>
        </p:nvSpPr>
        <p:spPr>
          <a:xfrm>
            <a:off x="513720" y="2109240"/>
            <a:ext cx="506628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1" lang="zxx" sz="1200" spc="-1" strike="noStrike">
                <a:solidFill>
                  <a:srgbClr val="ffffff"/>
                </a:solidFill>
                <a:latin typeface="Calibri"/>
                <a:ea typeface="Open Sans"/>
              </a:rPr>
              <a:t>Приложение отправляет запросы к внешнему сервису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1" lang="zxx" sz="1200" spc="-1" strike="noStrike">
                <a:solidFill>
                  <a:srgbClr val="ffffff"/>
                </a:solidFill>
                <a:latin typeface="Calibri"/>
                <a:ea typeface="Open Sans"/>
              </a:rPr>
              <a:t>Каждый полученный пакет содержит название, год, IMDb ID, URL постера и т. п.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1" lang="zxx" sz="1200" spc="-1" strike="noStrike">
                <a:solidFill>
                  <a:srgbClr val="ffffff"/>
                </a:solidFill>
                <a:latin typeface="Calibri"/>
                <a:ea typeface="Open Sans"/>
              </a:rPr>
              <a:t>Автоматическое преобразование полученных данных во внутренние модели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42" name="Прямоугольник 2"/>
          <p:cNvSpPr/>
          <p:nvPr/>
        </p:nvSpPr>
        <p:spPr>
          <a:xfrm>
            <a:off x="664920" y="1293840"/>
            <a:ext cx="48920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ffffff"/>
                </a:solidFill>
                <a:latin typeface="Open Sans"/>
              </a:rPr>
              <a:t>Работа с </a:t>
            </a:r>
            <a:r>
              <a:rPr b="1" lang="en-US" sz="3200" spc="-1" strike="noStrike">
                <a:solidFill>
                  <a:srgbClr val="ffffff"/>
                </a:solidFill>
                <a:latin typeface="Open Sans"/>
              </a:rPr>
              <a:t> API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1"/>
          <p:cNvSpPr/>
          <p:nvPr/>
        </p:nvSpPr>
        <p:spPr>
          <a:xfrm>
            <a:off x="817200" y="2232720"/>
            <a:ext cx="37087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Использование </a:t>
            </a: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Kotlin Coroutines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Асинхронные сетевые запросы без блокировки </a:t>
            </a: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UI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Реактивный интерфейс с </a:t>
            </a:r>
            <a:r>
              <a:rPr b="0" lang="en-US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mutableStateOf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4" name="Прямоугольник 2"/>
          <p:cNvSpPr/>
          <p:nvPr/>
        </p:nvSpPr>
        <p:spPr>
          <a:xfrm>
            <a:off x="359640" y="1278360"/>
            <a:ext cx="46234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ffffff"/>
                </a:solidFill>
                <a:latin typeface="Open Sans"/>
              </a:rPr>
              <a:t>Асинхронность и производительность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"/>
          <p:cNvSpPr/>
          <p:nvPr/>
        </p:nvSpPr>
        <p:spPr>
          <a:xfrm>
            <a:off x="513720" y="2109240"/>
            <a:ext cx="51944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i="1" lang="zxx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    </a:t>
            </a:r>
            <a:r>
              <a:rPr b="0" i="1" lang="zxx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Удобное управление «Избранным»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i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Всегда актуальные данные (без локальной базы)</a:t>
            </a:r>
            <a:endParaRPr b="0" lang="ru-RU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b="0" lang="ru-RU" sz="1800" spc="-1" strike="noStrike">
              <a:latin typeface="Arial"/>
            </a:endParaRPr>
          </a:p>
          <a:p>
            <a:r>
              <a:rPr b="0" i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    </a:t>
            </a:r>
            <a:r>
              <a:rPr b="0" i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Единая точка доступа к данным</a:t>
            </a:r>
            <a:endParaRPr b="0" lang="zxx" sz="1800" spc="-1" strike="noStrike">
              <a:latin typeface="Arial"/>
            </a:endParaRPr>
          </a:p>
          <a:p>
            <a:endParaRPr b="0" lang="zxx" sz="1800" spc="-1" strike="noStrike">
              <a:latin typeface="Arial"/>
            </a:endParaRPr>
          </a:p>
          <a:p>
            <a:r>
              <a:rPr b="0" i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    </a:t>
            </a:r>
            <a:r>
              <a:rPr b="0" i="1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Тестируемость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46" name="Прямоугольник 2"/>
          <p:cNvSpPr/>
          <p:nvPr/>
        </p:nvSpPr>
        <p:spPr>
          <a:xfrm>
            <a:off x="76320" y="1293840"/>
            <a:ext cx="57830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ffffff"/>
                </a:solidFill>
                <a:latin typeface="Open Sans"/>
              </a:rPr>
              <a:t>Преимущества проекта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рямоугольник 1"/>
          <p:cNvSpPr/>
          <p:nvPr/>
        </p:nvSpPr>
        <p:spPr>
          <a:xfrm>
            <a:off x="817200" y="1950840"/>
            <a:ext cx="37087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Экран деталей с навигацией и дополнительной информацией.</a:t>
            </a:r>
            <a:endParaRPr b="0" lang="zxx" sz="1800" spc="-1" strike="noStrike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Интеграция с YouTube API для трейлеров.</a:t>
            </a:r>
            <a:endParaRPr b="0" lang="zxx" sz="1800" spc="-1" strike="noStrike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r>
              <a:rPr b="0" lang="zxx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Расширенный поиск: фильтры.</a:t>
            </a:r>
            <a:endParaRPr b="0" lang="zxx" sz="1800" spc="-1" strike="noStrike"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Open Sans"/>
                <a:ea typeface="Open Sans"/>
              </a:rPr>
              <a:t>Пользовательские рейтинги и отзывы (Firebase).</a:t>
            </a:r>
            <a:endParaRPr b="0" lang="zxx" sz="1800" spc="-1" strike="noStrike">
              <a:latin typeface="Calibri"/>
            </a:endParaRPr>
          </a:p>
        </p:txBody>
      </p:sp>
      <p:sp>
        <p:nvSpPr>
          <p:cNvPr id="148" name="Прямоугольник 2"/>
          <p:cNvSpPr/>
          <p:nvPr/>
        </p:nvSpPr>
        <p:spPr>
          <a:xfrm>
            <a:off x="359640" y="1278360"/>
            <a:ext cx="4623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ffffff"/>
                </a:solidFill>
                <a:latin typeface="Open Sans"/>
              </a:rPr>
              <a:t>Планы развития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423"/>
      </a:dk2>
      <a:lt2>
        <a:srgbClr val="fbf9f7"/>
      </a:lt2>
      <a:accent1>
        <a:srgbClr val="4f81bd"/>
      </a:accent1>
      <a:accent2>
        <a:srgbClr val="c0504d"/>
      </a:accent2>
      <a:accent3>
        <a:srgbClr val="923826"/>
      </a:accent3>
      <a:accent4>
        <a:srgbClr val="8064a2"/>
      </a:accent4>
      <a:accent5>
        <a:srgbClr val="8faadc"/>
      </a:accent5>
      <a:accent6>
        <a:srgbClr val="ae6464"/>
      </a:accent6>
      <a:hlink>
        <a:srgbClr val="f2f2f2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423"/>
      </a:dk2>
      <a:lt2>
        <a:srgbClr val="fbf9f7"/>
      </a:lt2>
      <a:accent1>
        <a:srgbClr val="4f81bd"/>
      </a:accent1>
      <a:accent2>
        <a:srgbClr val="c0504d"/>
      </a:accent2>
      <a:accent3>
        <a:srgbClr val="923826"/>
      </a:accent3>
      <a:accent4>
        <a:srgbClr val="8064a2"/>
      </a:accent4>
      <a:accent5>
        <a:srgbClr val="8faadc"/>
      </a:accent5>
      <a:accent6>
        <a:srgbClr val="ae6464"/>
      </a:accent6>
      <a:hlink>
        <a:srgbClr val="f2f2f2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423"/>
      </a:dk2>
      <a:lt2>
        <a:srgbClr val="fbf9f7"/>
      </a:lt2>
      <a:accent1>
        <a:srgbClr val="4f81bd"/>
      </a:accent1>
      <a:accent2>
        <a:srgbClr val="c0504d"/>
      </a:accent2>
      <a:accent3>
        <a:srgbClr val="923826"/>
      </a:accent3>
      <a:accent4>
        <a:srgbClr val="8064a2"/>
      </a:accent4>
      <a:accent5>
        <a:srgbClr val="8faadc"/>
      </a:accent5>
      <a:accent6>
        <a:srgbClr val="ae6464"/>
      </a:accent6>
      <a:hlink>
        <a:srgbClr val="f2f2f2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D8C519613280949AA22B76DC3D9D7B2" ma:contentTypeVersion="17" ma:contentTypeDescription="Создание документа." ma:contentTypeScope="" ma:versionID="c1aee2efb7f4004aed17619c1a5733c5">
  <xsd:schema xmlns:xsd="http://www.w3.org/2001/XMLSchema" xmlns:xs="http://www.w3.org/2001/XMLSchema" xmlns:p="http://schemas.microsoft.com/office/2006/metadata/properties" xmlns:ns1="http://schemas.microsoft.com/sharepoint/v3" xmlns:ns2="9a63fdcb-41de-41b7-a29c-51f72461a67b" xmlns:ns3="02abcde4-0d41-4d92-9ad7-003839eabdeb" targetNamespace="http://schemas.microsoft.com/office/2006/metadata/properties" ma:root="true" ma:fieldsID="3d5820956cb7eaded5206240577e0de0" ns1:_="" ns2:_="" ns3:_="">
    <xsd:import namespace="http://schemas.microsoft.com/sharepoint/v3"/>
    <xsd:import namespace="9a63fdcb-41de-41b7-a29c-51f72461a67b"/>
    <xsd:import namespace="02abcde4-0d41-4d92-9ad7-003839eab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Свойства единой политики соответствия требованиям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Действие с пользовательским интерфейсом в рамках единой политики соответствия требованиям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3fdcb-41de-41b7-a29c-51f72461a6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3dac30f7-4b6a-4d0c-a073-8dcd7cc3cb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bcde4-0d41-4d92-9ad7-003839eabd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50e6830-2c83-4f36-8696-426a14030bf5}" ma:internalName="TaxCatchAll" ma:showField="CatchAllData" ma:web="02abcde4-0d41-4d92-9ad7-003839eabd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02abcde4-0d41-4d92-9ad7-003839eabdeb" xsi:nil="true"/>
    <lcf76f155ced4ddcb4097134ff3c332f xmlns="9a63fdcb-41de-41b7-a29c-51f72461a6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EF2B865-36FA-4620-98B7-5F717AFEC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B76E1-5F3B-48E2-8860-676171092F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a63fdcb-41de-41b7-a29c-51f72461a67b"/>
    <ds:schemaRef ds:uri="02abcde4-0d41-4d92-9ad7-003839eabd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0FDF8F-2A03-4D1A-85C2-B0090D11D2FB}">
  <ds:schemaRefs>
    <ds:schemaRef ds:uri="http://purl.org/dc/dcmitype/"/>
    <ds:schemaRef ds:uri="http://purl.org/dc/elements/1.1/"/>
    <ds:schemaRef ds:uri="http://schemas.microsoft.com/office/2006/documentManagement/types"/>
    <ds:schemaRef ds:uri="02abcde4-0d41-4d92-9ad7-003839eabdeb"/>
    <ds:schemaRef ds:uri="9a63fdcb-41de-41b7-a29c-51f72461a67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10851</TotalTime>
  <Application>LibreOffice/7.3.7.2$Linux_X86_64 LibreOffice_project/30$Build-2</Application>
  <AppVersion>15.0000</AppVersion>
  <Words>191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2020-09-23T09:03:25Z</dcterms:created>
  <dc:creator/>
  <dc:description/>
  <dc:language>ru-RU</dc:language>
  <cp:lastModifiedBy/>
  <dcterms:modified xsi:type="dcterms:W3CDTF">2025-06-02T02:04:42Z</dcterms:modified>
  <cp:revision>616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0x010100CD8C519613280949AA22B76DC3D9D7B2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