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unk Five" charset="1" panose="00000500000000000000"/>
      <p:regular r:id="rId10"/>
    </p:embeddedFont>
    <p:embeddedFont>
      <p:font typeface="Codec Pro ExtraBold" charset="1" panose="00000700000000000000"/>
      <p:regular r:id="rId11"/>
    </p:embeddedFont>
    <p:embeddedFont>
      <p:font typeface="Codec Pro ExtraBold Bold" charset="1" panose="00000900000000000000"/>
      <p:regular r:id="rId12"/>
    </p:embeddedFont>
    <p:embeddedFont>
      <p:font typeface="Open Sauce" charset="1" panose="00000500000000000000"/>
      <p:regular r:id="rId13"/>
    </p:embeddedFont>
    <p:embeddedFont>
      <p:font typeface="Open Sauce Bold" charset="1" panose="00000800000000000000"/>
      <p:regular r:id="rId14"/>
    </p:embeddedFont>
    <p:embeddedFont>
      <p:font typeface="Open Sauce Italics" charset="1" panose="00000500000000000000"/>
      <p:regular r:id="rId15"/>
    </p:embeddedFont>
    <p:embeddedFont>
      <p:font typeface="Open Sauce Bold Italics" charset="1" panose="00000800000000000000"/>
      <p:regular r:id="rId16"/>
    </p:embeddedFont>
    <p:embeddedFont>
      <p:font typeface="Open Sauce Light" charset="1" panose="00000400000000000000"/>
      <p:regular r:id="rId17"/>
    </p:embeddedFont>
    <p:embeddedFont>
      <p:font typeface="Open Sauce Light Italics" charset="1" panose="00000400000000000000"/>
      <p:regular r:id="rId18"/>
    </p:embeddedFont>
    <p:embeddedFont>
      <p:font typeface="Open Sauce Medium" charset="1" panose="00000600000000000000"/>
      <p:regular r:id="rId19"/>
    </p:embeddedFont>
    <p:embeddedFont>
      <p:font typeface="Open Sauce Medium Italics" charset="1" panose="00000600000000000000"/>
      <p:regular r:id="rId20"/>
    </p:embeddedFont>
    <p:embeddedFont>
      <p:font typeface="Open Sauce Semi-Bold" charset="1" panose="00000700000000000000"/>
      <p:regular r:id="rId21"/>
    </p:embeddedFont>
    <p:embeddedFont>
      <p:font typeface="Open Sauce Semi-Bold Italics" charset="1" panose="00000700000000000000"/>
      <p:regular r:id="rId22"/>
    </p:embeddedFont>
    <p:embeddedFont>
      <p:font typeface="Open Sauce Heavy" charset="1" panose="00000A00000000000000"/>
      <p:regular r:id="rId23"/>
    </p:embeddedFont>
    <p:embeddedFont>
      <p:font typeface="Open Sauce Heavy Italics" charset="1" panose="00000A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6384715" y="-4621250"/>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8203768"/>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3050" y="-558218"/>
            <a:ext cx="3086100" cy="11299900"/>
            <a:chOff x="0" y="0"/>
            <a:chExt cx="812800" cy="2976105"/>
          </a:xfrm>
        </p:grpSpPr>
        <p:sp>
          <p:nvSpPr>
            <p:cNvPr name="Freeform 7" id="7"/>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8" id="8"/>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227773" y="4163622"/>
            <a:ext cx="110236" cy="2818996"/>
            <a:chOff x="0" y="0"/>
            <a:chExt cx="26312" cy="672855"/>
          </a:xfrm>
        </p:grpSpPr>
        <p:sp>
          <p:nvSpPr>
            <p:cNvPr name="Freeform 10" id="10"/>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1" id="11"/>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1893426" y="3029619"/>
            <a:ext cx="14501149" cy="4323012"/>
          </a:xfrm>
          <a:prstGeom prst="rect">
            <a:avLst/>
          </a:prstGeom>
        </p:spPr>
        <p:txBody>
          <a:bodyPr anchor="t" rtlCol="false" tIns="0" lIns="0" bIns="0" rIns="0">
            <a:spAutoFit/>
          </a:bodyPr>
          <a:lstStyle/>
          <a:p>
            <a:pPr>
              <a:lnSpc>
                <a:spcPts val="10775"/>
              </a:lnSpc>
            </a:pPr>
            <a:r>
              <a:rPr lang="en-US" sz="11224">
                <a:solidFill>
                  <a:srgbClr val="1C5739"/>
                </a:solidFill>
                <a:latin typeface="Codec Pro ExtraBold"/>
              </a:rPr>
              <a:t>Website Evaluation </a:t>
            </a:r>
          </a:p>
          <a:p>
            <a:pPr>
              <a:lnSpc>
                <a:spcPts val="10775"/>
              </a:lnSpc>
            </a:pPr>
            <a:r>
              <a:rPr lang="en-US" sz="11224">
                <a:solidFill>
                  <a:srgbClr val="1C5739"/>
                </a:solidFill>
                <a:latin typeface="Codec Pro ExtraBold"/>
              </a:rPr>
              <a:t>Using Opinion Mining</a:t>
            </a:r>
          </a:p>
        </p:txBody>
      </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263273" y="1287938"/>
            <a:ext cx="11580654" cy="900878"/>
          </a:xfrm>
          <a:prstGeom prst="rect">
            <a:avLst/>
          </a:prstGeom>
        </p:spPr>
        <p:txBody>
          <a:bodyPr anchor="t" rtlCol="false" tIns="0" lIns="0" bIns="0" rIns="0">
            <a:spAutoFit/>
          </a:bodyPr>
          <a:lstStyle/>
          <a:p>
            <a:pPr algn="l" marL="0" indent="0" lvl="0">
              <a:lnSpc>
                <a:spcPts val="5862"/>
              </a:lnSpc>
              <a:spcBef>
                <a:spcPct val="0"/>
              </a:spcBef>
            </a:pPr>
            <a:r>
              <a:rPr lang="en-US" sz="5921" spc="207">
                <a:solidFill>
                  <a:srgbClr val="040506"/>
                </a:solidFill>
                <a:latin typeface="Chunk Five"/>
              </a:rPr>
              <a:t>BACK-END FUNCTIONALITY</a:t>
            </a:r>
          </a:p>
        </p:txBody>
      </p:sp>
      <p:sp>
        <p:nvSpPr>
          <p:cNvPr name="Freeform 4" id="4"/>
          <p:cNvSpPr/>
          <p:nvPr/>
        </p:nvSpPr>
        <p:spPr>
          <a:xfrm flipH="false" flipV="false" rot="-10800000">
            <a:off x="-305814" y="-323115"/>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63273" y="2369593"/>
            <a:ext cx="15239537" cy="7427595"/>
          </a:xfrm>
          <a:prstGeom prst="rect">
            <a:avLst/>
          </a:prstGeom>
        </p:spPr>
        <p:txBody>
          <a:bodyPr anchor="t" rtlCol="false" tIns="0" lIns="0" bIns="0" rIns="0">
            <a:spAutoFit/>
          </a:bodyPr>
          <a:lstStyle/>
          <a:p>
            <a:pPr>
              <a:lnSpc>
                <a:spcPts val="3119"/>
              </a:lnSpc>
            </a:pPr>
            <a:r>
              <a:rPr lang="en-US" sz="2399">
                <a:solidFill>
                  <a:srgbClr val="040506"/>
                </a:solidFill>
                <a:latin typeface="Arimo Bold"/>
              </a:rPr>
              <a:t>1. Authentication and User Security:</a:t>
            </a:r>
          </a:p>
          <a:p>
            <a:pPr marL="518158" indent="-259079" lvl="1">
              <a:lnSpc>
                <a:spcPts val="3119"/>
              </a:lnSpc>
              <a:buFont typeface="Arial"/>
              <a:buChar char="•"/>
            </a:pPr>
            <a:r>
              <a:rPr lang="en-US" sz="2399">
                <a:solidFill>
                  <a:srgbClr val="040506"/>
                </a:solidFill>
                <a:latin typeface="Arimo"/>
              </a:rPr>
              <a:t>Implement token-based authentication (JWT) JWT authentication ensures a secure web app, generating tokens for user validation during login and sign-up.</a:t>
            </a:r>
          </a:p>
          <a:p>
            <a:pPr>
              <a:lnSpc>
                <a:spcPts val="3119"/>
              </a:lnSpc>
            </a:pPr>
            <a:r>
              <a:rPr lang="en-US" sz="2399">
                <a:solidFill>
                  <a:srgbClr val="040506"/>
                </a:solidFill>
                <a:latin typeface="Arimo Bold"/>
              </a:rPr>
              <a:t>2. </a:t>
            </a:r>
            <a:r>
              <a:rPr lang="en-US" sz="2399">
                <a:solidFill>
                  <a:srgbClr val="040506"/>
                </a:solidFill>
                <a:latin typeface="Arimo Bold"/>
              </a:rPr>
              <a:t>Data Processing for Sentiment Analysis:</a:t>
            </a:r>
          </a:p>
          <a:p>
            <a:pPr marL="518158" indent="-259079" lvl="1">
              <a:lnSpc>
                <a:spcPts val="3119"/>
              </a:lnSpc>
              <a:buFont typeface="Arial"/>
              <a:buChar char="•"/>
            </a:pPr>
            <a:r>
              <a:rPr lang="en-US" sz="2399">
                <a:solidFill>
                  <a:srgbClr val="040506"/>
                </a:solidFill>
                <a:latin typeface="Arimo"/>
              </a:rPr>
              <a:t>Leveraging the capabilities of NLTK and spaCy, the backend efficiently processes user comments, extracting sentiments such as positivity, negativity, or neutrality. This detailed sentiment analysis lays the foundation for deriving an overall website rating.</a:t>
            </a:r>
          </a:p>
          <a:p>
            <a:pPr>
              <a:lnSpc>
                <a:spcPts val="3119"/>
              </a:lnSpc>
            </a:pPr>
            <a:r>
              <a:rPr lang="en-US" sz="2399">
                <a:solidFill>
                  <a:srgbClr val="040506"/>
                </a:solidFill>
                <a:latin typeface="Arimo Bold"/>
              </a:rPr>
              <a:t>3.Advanced NLP Techniques for Sentiment Analysis:</a:t>
            </a:r>
          </a:p>
          <a:p>
            <a:pPr marL="518158" indent="-259079" lvl="1">
              <a:lnSpc>
                <a:spcPts val="3119"/>
              </a:lnSpc>
              <a:buFont typeface="Arial"/>
              <a:buChar char="•"/>
            </a:pPr>
            <a:r>
              <a:rPr lang="en-US" sz="2399">
                <a:solidFill>
                  <a:srgbClr val="040506"/>
                </a:solidFill>
                <a:latin typeface="Arimo"/>
              </a:rPr>
              <a:t>T</a:t>
            </a:r>
            <a:r>
              <a:rPr lang="en-US" sz="2399">
                <a:solidFill>
                  <a:srgbClr val="040506"/>
                </a:solidFill>
                <a:latin typeface="Arimo"/>
              </a:rPr>
              <a:t>he project incorporates advanced Natural Language Processing (NLP) techniques like nuanced Aspect-Based Sentiment Analysis for identifying the key features, emotion recognition, identifying specific emotions like joy, anger, or sadness, by employing NLTK, SpaCy, Long Short-Term Memory (LSTM) and transformer model like BERT. This function aims to provide detailed insights to users for targeted improvements through this advanced and comprehensive NLP approach.</a:t>
            </a:r>
          </a:p>
          <a:p>
            <a:pPr>
              <a:lnSpc>
                <a:spcPts val="3119"/>
              </a:lnSpc>
            </a:pPr>
            <a:r>
              <a:rPr lang="en-US" sz="2399">
                <a:solidFill>
                  <a:srgbClr val="040506"/>
                </a:solidFill>
                <a:latin typeface="Arimo Bold"/>
              </a:rPr>
              <a:t>4. Interactive Dashboard with Streamlit or Power BI:</a:t>
            </a:r>
          </a:p>
          <a:p>
            <a:pPr marL="518158" indent="-259079" lvl="1">
              <a:lnSpc>
                <a:spcPts val="3119"/>
              </a:lnSpc>
              <a:buFont typeface="Arial"/>
              <a:buChar char="•"/>
            </a:pPr>
            <a:r>
              <a:rPr lang="en-US" sz="2399">
                <a:solidFill>
                  <a:srgbClr val="040506"/>
                </a:solidFill>
                <a:latin typeface="Arimo"/>
              </a:rPr>
              <a:t> The user interface is a critical element, and the backend leverages Flask to create APIs that facilitate smooth communication with the frontend. The integration of a viz. tool like Streamlit/Power BI, along with advanced NLP techniques, enhances the user experience by presenting insights in an interactive dashboard. This dynamic tool empowers clients for informed decision-making.</a:t>
            </a:r>
          </a:p>
          <a:p>
            <a:pPr>
              <a:lnSpc>
                <a:spcPts val="3119"/>
              </a:lnSpc>
              <a:spcBef>
                <a:spcPct val="0"/>
              </a:spcBef>
            </a:pPr>
          </a:p>
        </p:txBody>
      </p:sp>
      <p:sp>
        <p:nvSpPr>
          <p:cNvPr name="Freeform 6" id="6"/>
          <p:cNvSpPr/>
          <p:nvPr/>
        </p:nvSpPr>
        <p:spPr>
          <a:xfrm flipH="false" flipV="false" rot="0">
            <a:off x="9543936" y="8265164"/>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4732736" y="4319159"/>
            <a:ext cx="8822527" cy="1233557"/>
          </a:xfrm>
          <a:prstGeom prst="rect">
            <a:avLst/>
          </a:prstGeom>
        </p:spPr>
        <p:txBody>
          <a:bodyPr anchor="t" rtlCol="false" tIns="0" lIns="0" bIns="0" rIns="0">
            <a:spAutoFit/>
          </a:bodyPr>
          <a:lstStyle/>
          <a:p>
            <a:pPr algn="ctr" marL="0" indent="0" lvl="0">
              <a:lnSpc>
                <a:spcPts val="7881"/>
              </a:lnSpc>
            </a:pPr>
            <a:r>
              <a:rPr lang="en-US" sz="8474" spc="915">
                <a:solidFill>
                  <a:srgbClr val="231F20"/>
                </a:solidFill>
                <a:latin typeface="Chunk Five"/>
              </a:rPr>
              <a:t>THANK YOU!</a:t>
            </a:r>
          </a:p>
        </p:txBody>
      </p:sp>
      <p:sp>
        <p:nvSpPr>
          <p:cNvPr name="Freeform 4" id="4"/>
          <p:cNvSpPr/>
          <p:nvPr/>
        </p:nvSpPr>
        <p:spPr>
          <a:xfrm flipH="true" flipV="false" rot="0">
            <a:off x="10914664" y="4397755"/>
            <a:ext cx="7602505" cy="6745495"/>
          </a:xfrm>
          <a:custGeom>
            <a:avLst/>
            <a:gdLst/>
            <a:ahLst/>
            <a:cxnLst/>
            <a:rect r="r" b="b" t="t" l="l"/>
            <a:pathLst>
              <a:path h="6745495" w="7602505">
                <a:moveTo>
                  <a:pt x="7602505" y="0"/>
                </a:moveTo>
                <a:lnTo>
                  <a:pt x="0" y="0"/>
                </a:lnTo>
                <a:lnTo>
                  <a:pt x="0" y="6745496"/>
                </a:lnTo>
                <a:lnTo>
                  <a:pt x="7602505" y="6745496"/>
                </a:lnTo>
                <a:lnTo>
                  <a:pt x="76025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482571" y="-867900"/>
            <a:ext cx="7602505" cy="6745495"/>
          </a:xfrm>
          <a:custGeom>
            <a:avLst/>
            <a:gdLst/>
            <a:ahLst/>
            <a:cxnLst/>
            <a:rect r="r" b="b" t="t" l="l"/>
            <a:pathLst>
              <a:path h="6745495" w="7602505">
                <a:moveTo>
                  <a:pt x="7602505" y="6745495"/>
                </a:moveTo>
                <a:lnTo>
                  <a:pt x="0" y="6745495"/>
                </a:lnTo>
                <a:lnTo>
                  <a:pt x="0" y="0"/>
                </a:lnTo>
                <a:lnTo>
                  <a:pt x="7602505" y="0"/>
                </a:lnTo>
                <a:lnTo>
                  <a:pt x="7602505" y="6745495"/>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3812627" y="2901697"/>
            <a:ext cx="1400485" cy="6493178"/>
            <a:chOff x="0" y="0"/>
            <a:chExt cx="368852" cy="1710138"/>
          </a:xfrm>
        </p:grpSpPr>
        <p:sp>
          <p:nvSpPr>
            <p:cNvPr name="Freeform 3" id="3"/>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1C5739"/>
            </a:solidFill>
            <a:ln cap="sq">
              <a:noFill/>
              <a:prstDash val="solid"/>
              <a:miter/>
            </a:ln>
          </p:spPr>
        </p:sp>
        <p:sp>
          <p:nvSpPr>
            <p:cNvPr name="TextBox 4" id="4"/>
            <p:cNvSpPr txBox="true"/>
            <p:nvPr/>
          </p:nvSpPr>
          <p:spPr>
            <a:xfrm>
              <a:off x="0" y="-19050"/>
              <a:ext cx="368852" cy="1729188"/>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2193216" y="1415447"/>
            <a:ext cx="5408984" cy="7979428"/>
            <a:chOff x="0" y="0"/>
            <a:chExt cx="1424588" cy="2101578"/>
          </a:xfrm>
        </p:grpSpPr>
        <p:sp>
          <p:nvSpPr>
            <p:cNvPr name="Freeform 9" id="9"/>
            <p:cNvSpPr/>
            <p:nvPr/>
          </p:nvSpPr>
          <p:spPr>
            <a:xfrm flipH="false" flipV="false" rot="0">
              <a:off x="0" y="0"/>
              <a:ext cx="1424588" cy="2101578"/>
            </a:xfrm>
            <a:custGeom>
              <a:avLst/>
              <a:gdLst/>
              <a:ahLst/>
              <a:cxnLst/>
              <a:rect r="r" b="b" t="t" l="l"/>
              <a:pathLst>
                <a:path h="2101578" w="1424588">
                  <a:moveTo>
                    <a:pt x="0" y="0"/>
                  </a:moveTo>
                  <a:lnTo>
                    <a:pt x="1424588" y="0"/>
                  </a:lnTo>
                  <a:lnTo>
                    <a:pt x="1424588" y="2101578"/>
                  </a:lnTo>
                  <a:lnTo>
                    <a:pt x="0" y="2101578"/>
                  </a:lnTo>
                  <a:close/>
                </a:path>
              </a:pathLst>
            </a:custGeom>
            <a:solidFill>
              <a:srgbClr val="1C5739"/>
            </a:solidFill>
          </p:spPr>
        </p:sp>
        <p:sp>
          <p:nvSpPr>
            <p:cNvPr name="TextBox 10" id="10"/>
            <p:cNvSpPr txBox="true"/>
            <p:nvPr/>
          </p:nvSpPr>
          <p:spPr>
            <a:xfrm>
              <a:off x="0" y="-19050"/>
              <a:ext cx="1424588" cy="2120628"/>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5698915" y="8697813"/>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53305" y="3235134"/>
            <a:ext cx="4288806" cy="4114800"/>
          </a:xfrm>
          <a:custGeom>
            <a:avLst/>
            <a:gdLst/>
            <a:ahLst/>
            <a:cxnLst/>
            <a:rect r="r" b="b" t="t" l="l"/>
            <a:pathLst>
              <a:path h="4114800" w="4288806">
                <a:moveTo>
                  <a:pt x="0" y="0"/>
                </a:moveTo>
                <a:lnTo>
                  <a:pt x="4288806" y="0"/>
                </a:lnTo>
                <a:lnTo>
                  <a:pt x="42888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3812627" y="1278866"/>
            <a:ext cx="7062476" cy="1477472"/>
          </a:xfrm>
          <a:prstGeom prst="rect">
            <a:avLst/>
          </a:prstGeom>
        </p:spPr>
        <p:txBody>
          <a:bodyPr anchor="t" rtlCol="false" tIns="0" lIns="0" bIns="0" rIns="0">
            <a:spAutoFit/>
          </a:bodyPr>
          <a:lstStyle/>
          <a:p>
            <a:pPr algn="ctr">
              <a:lnSpc>
                <a:spcPts val="10858"/>
              </a:lnSpc>
            </a:pPr>
            <a:r>
              <a:rPr lang="en-US" sz="7868" spc="771">
                <a:solidFill>
                  <a:srgbClr val="231F20"/>
                </a:solidFill>
                <a:latin typeface="Chunk Five"/>
              </a:rPr>
              <a:t>CONTENT</a:t>
            </a:r>
          </a:p>
        </p:txBody>
      </p:sp>
      <p:sp>
        <p:nvSpPr>
          <p:cNvPr name="TextBox 14" id="14"/>
          <p:cNvSpPr txBox="true"/>
          <p:nvPr/>
        </p:nvSpPr>
        <p:spPr>
          <a:xfrm rot="0">
            <a:off x="4024659" y="3070839"/>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01</a:t>
            </a:r>
          </a:p>
        </p:txBody>
      </p:sp>
      <p:sp>
        <p:nvSpPr>
          <p:cNvPr name="TextBox 15" id="15"/>
          <p:cNvSpPr txBox="true"/>
          <p:nvPr/>
        </p:nvSpPr>
        <p:spPr>
          <a:xfrm rot="0">
            <a:off x="4024659" y="386505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02</a:t>
            </a:r>
          </a:p>
        </p:txBody>
      </p:sp>
      <p:sp>
        <p:nvSpPr>
          <p:cNvPr name="TextBox 16" id="16"/>
          <p:cNvSpPr txBox="true"/>
          <p:nvPr/>
        </p:nvSpPr>
        <p:spPr>
          <a:xfrm rot="0">
            <a:off x="4044260" y="465563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03</a:t>
            </a:r>
          </a:p>
        </p:txBody>
      </p:sp>
      <p:sp>
        <p:nvSpPr>
          <p:cNvPr name="TextBox 17" id="17"/>
          <p:cNvSpPr txBox="true"/>
          <p:nvPr/>
        </p:nvSpPr>
        <p:spPr>
          <a:xfrm rot="0">
            <a:off x="4044260" y="544620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04</a:t>
            </a:r>
          </a:p>
        </p:txBody>
      </p:sp>
      <p:sp>
        <p:nvSpPr>
          <p:cNvPr name="TextBox 18" id="18"/>
          <p:cNvSpPr txBox="true"/>
          <p:nvPr/>
        </p:nvSpPr>
        <p:spPr>
          <a:xfrm rot="0">
            <a:off x="4044260" y="623678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05</a:t>
            </a:r>
          </a:p>
        </p:txBody>
      </p:sp>
      <p:sp>
        <p:nvSpPr>
          <p:cNvPr name="TextBox 19" id="19"/>
          <p:cNvSpPr txBox="true"/>
          <p:nvPr/>
        </p:nvSpPr>
        <p:spPr>
          <a:xfrm rot="0">
            <a:off x="4044260" y="702735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06</a:t>
            </a:r>
          </a:p>
        </p:txBody>
      </p:sp>
      <p:sp>
        <p:nvSpPr>
          <p:cNvPr name="TextBox 20" id="20"/>
          <p:cNvSpPr txBox="true"/>
          <p:nvPr/>
        </p:nvSpPr>
        <p:spPr>
          <a:xfrm rot="0">
            <a:off x="5400737" y="3128802"/>
            <a:ext cx="5790503" cy="480651"/>
          </a:xfrm>
          <a:prstGeom prst="rect">
            <a:avLst/>
          </a:prstGeom>
        </p:spPr>
        <p:txBody>
          <a:bodyPr anchor="t" rtlCol="false" tIns="0" lIns="0" bIns="0" rIns="0">
            <a:spAutoFit/>
          </a:bodyPr>
          <a:lstStyle/>
          <a:p>
            <a:pPr>
              <a:lnSpc>
                <a:spcPts val="3759"/>
              </a:lnSpc>
            </a:pPr>
            <a:r>
              <a:rPr lang="en-US" sz="2724" spc="266">
                <a:solidFill>
                  <a:srgbClr val="231F20"/>
                </a:solidFill>
                <a:latin typeface="Arimo"/>
              </a:rPr>
              <a:t>Introduction</a:t>
            </a:r>
          </a:p>
        </p:txBody>
      </p:sp>
      <p:sp>
        <p:nvSpPr>
          <p:cNvPr name="TextBox 21" id="21"/>
          <p:cNvSpPr txBox="true"/>
          <p:nvPr/>
        </p:nvSpPr>
        <p:spPr>
          <a:xfrm rot="0">
            <a:off x="5400737" y="3981918"/>
            <a:ext cx="6076629" cy="480651"/>
          </a:xfrm>
          <a:prstGeom prst="rect">
            <a:avLst/>
          </a:prstGeom>
        </p:spPr>
        <p:txBody>
          <a:bodyPr anchor="t" rtlCol="false" tIns="0" lIns="0" bIns="0" rIns="0">
            <a:spAutoFit/>
          </a:bodyPr>
          <a:lstStyle/>
          <a:p>
            <a:pPr>
              <a:lnSpc>
                <a:spcPts val="3759"/>
              </a:lnSpc>
            </a:pPr>
            <a:r>
              <a:rPr lang="en-US" sz="2724" spc="266">
                <a:solidFill>
                  <a:srgbClr val="231F20"/>
                </a:solidFill>
                <a:latin typeface="Arimo"/>
              </a:rPr>
              <a:t>Our Team</a:t>
            </a:r>
          </a:p>
        </p:txBody>
      </p:sp>
      <p:sp>
        <p:nvSpPr>
          <p:cNvPr name="TextBox 22" id="22"/>
          <p:cNvSpPr txBox="true"/>
          <p:nvPr/>
        </p:nvSpPr>
        <p:spPr>
          <a:xfrm rot="0">
            <a:off x="5400737" y="4772493"/>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Scope</a:t>
            </a:r>
          </a:p>
        </p:txBody>
      </p:sp>
      <p:sp>
        <p:nvSpPr>
          <p:cNvPr name="TextBox 23" id="23"/>
          <p:cNvSpPr txBox="true"/>
          <p:nvPr/>
        </p:nvSpPr>
        <p:spPr>
          <a:xfrm rot="0">
            <a:off x="5400737" y="5563068"/>
            <a:ext cx="6076629"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Technologies Used</a:t>
            </a:r>
          </a:p>
        </p:txBody>
      </p:sp>
      <p:sp>
        <p:nvSpPr>
          <p:cNvPr name="TextBox 24" id="24"/>
          <p:cNvSpPr txBox="true"/>
          <p:nvPr/>
        </p:nvSpPr>
        <p:spPr>
          <a:xfrm rot="0">
            <a:off x="5400737" y="6353643"/>
            <a:ext cx="6076629"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Use Cases</a:t>
            </a:r>
          </a:p>
        </p:txBody>
      </p:sp>
      <p:sp>
        <p:nvSpPr>
          <p:cNvPr name="TextBox 25" id="25"/>
          <p:cNvSpPr txBox="true"/>
          <p:nvPr/>
        </p:nvSpPr>
        <p:spPr>
          <a:xfrm rot="0">
            <a:off x="5400737" y="7144218"/>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Project Stages</a:t>
            </a:r>
          </a:p>
        </p:txBody>
      </p:sp>
      <p:sp>
        <p:nvSpPr>
          <p:cNvPr name="TextBox 26" id="26"/>
          <p:cNvSpPr txBox="true"/>
          <p:nvPr/>
        </p:nvSpPr>
        <p:spPr>
          <a:xfrm rot="0">
            <a:off x="4044260" y="781793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07</a:t>
            </a:r>
          </a:p>
        </p:txBody>
      </p:sp>
      <p:sp>
        <p:nvSpPr>
          <p:cNvPr name="TextBox 27" id="27"/>
          <p:cNvSpPr txBox="true"/>
          <p:nvPr/>
        </p:nvSpPr>
        <p:spPr>
          <a:xfrm rot="0">
            <a:off x="4044260" y="8608506"/>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08</a:t>
            </a:r>
          </a:p>
        </p:txBody>
      </p:sp>
      <p:sp>
        <p:nvSpPr>
          <p:cNvPr name="TextBox 28" id="28"/>
          <p:cNvSpPr txBox="true"/>
          <p:nvPr/>
        </p:nvSpPr>
        <p:spPr>
          <a:xfrm rot="0">
            <a:off x="5400737" y="7934793"/>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Front - End Functionalities</a:t>
            </a:r>
          </a:p>
        </p:txBody>
      </p:sp>
      <p:sp>
        <p:nvSpPr>
          <p:cNvPr name="TextBox 29" id="29"/>
          <p:cNvSpPr txBox="true"/>
          <p:nvPr/>
        </p:nvSpPr>
        <p:spPr>
          <a:xfrm rot="0">
            <a:off x="5400737" y="8725368"/>
            <a:ext cx="5790503" cy="480651"/>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Arimo"/>
              </a:rPr>
              <a:t>Back - End Functionalities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400000">
            <a:off x="-449494"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3041449"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5400000">
            <a:off x="6708053"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400000">
            <a:off x="10479432"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0" y="0"/>
            <a:ext cx="18288000" cy="3086100"/>
            <a:chOff x="0" y="0"/>
            <a:chExt cx="4816593" cy="812800"/>
          </a:xfrm>
        </p:grpSpPr>
        <p:sp>
          <p:nvSpPr>
            <p:cNvPr name="Freeform 8" id="8"/>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C5739"/>
            </a:solidFill>
          </p:spPr>
        </p:sp>
        <p:sp>
          <p:nvSpPr>
            <p:cNvPr name="TextBox 9" id="9"/>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613265" y="5010150"/>
            <a:ext cx="273118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Gayathri Ganesan</a:t>
            </a:r>
          </a:p>
        </p:txBody>
      </p:sp>
      <p:sp>
        <p:nvSpPr>
          <p:cNvPr name="TextBox 11" id="11"/>
          <p:cNvSpPr txBox="true"/>
          <p:nvPr/>
        </p:nvSpPr>
        <p:spPr>
          <a:xfrm rot="0">
            <a:off x="4211479" y="5010150"/>
            <a:ext cx="2516641"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Aishwarya Ramesh</a:t>
            </a:r>
          </a:p>
        </p:txBody>
      </p:sp>
      <p:sp>
        <p:nvSpPr>
          <p:cNvPr name="TextBox 12" id="12"/>
          <p:cNvSpPr txBox="true"/>
          <p:nvPr/>
        </p:nvSpPr>
        <p:spPr>
          <a:xfrm rot="0">
            <a:off x="7778408" y="5010150"/>
            <a:ext cx="273118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Aarthan Arumugam</a:t>
            </a:r>
          </a:p>
        </p:txBody>
      </p:sp>
      <p:sp>
        <p:nvSpPr>
          <p:cNvPr name="TextBox 13" id="13"/>
          <p:cNvSpPr txBox="true"/>
          <p:nvPr/>
        </p:nvSpPr>
        <p:spPr>
          <a:xfrm rot="0">
            <a:off x="11381908" y="5010150"/>
            <a:ext cx="306866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Harihara Palaninathan</a:t>
            </a:r>
          </a:p>
        </p:txBody>
      </p:sp>
      <p:sp>
        <p:nvSpPr>
          <p:cNvPr name="TextBox 14" id="14"/>
          <p:cNvSpPr txBox="true"/>
          <p:nvPr/>
        </p:nvSpPr>
        <p:spPr>
          <a:xfrm rot="0">
            <a:off x="4842225" y="1143961"/>
            <a:ext cx="9492589" cy="1051372"/>
          </a:xfrm>
          <a:prstGeom prst="rect">
            <a:avLst/>
          </a:prstGeom>
        </p:spPr>
        <p:txBody>
          <a:bodyPr anchor="t" rtlCol="false" tIns="0" lIns="0" bIns="0" rIns="0">
            <a:spAutoFit/>
          </a:bodyPr>
          <a:lstStyle/>
          <a:p>
            <a:pPr algn="ctr" marL="0" indent="0" lvl="0">
              <a:lnSpc>
                <a:spcPts val="6852"/>
              </a:lnSpc>
              <a:spcBef>
                <a:spcPct val="0"/>
              </a:spcBef>
            </a:pPr>
            <a:r>
              <a:rPr lang="en-US" sz="6921" spc="242">
                <a:solidFill>
                  <a:srgbClr val="FFFFFF"/>
                </a:solidFill>
                <a:latin typeface="Chunk Five"/>
              </a:rPr>
              <a:t>OUR TEAM</a:t>
            </a:r>
          </a:p>
        </p:txBody>
      </p:sp>
      <p:sp>
        <p:nvSpPr>
          <p:cNvPr name="Freeform 15" id="15"/>
          <p:cNvSpPr/>
          <p:nvPr/>
        </p:nvSpPr>
        <p:spPr>
          <a:xfrm flipH="false" flipV="false" rot="0">
            <a:off x="-1586068" y="-1808676"/>
            <a:ext cx="3172137" cy="4114800"/>
          </a:xfrm>
          <a:custGeom>
            <a:avLst/>
            <a:gdLst/>
            <a:ahLst/>
            <a:cxnLst/>
            <a:rect r="r" b="b" t="t" l="l"/>
            <a:pathLst>
              <a:path h="4114800" w="3172137">
                <a:moveTo>
                  <a:pt x="0" y="0"/>
                </a:moveTo>
                <a:lnTo>
                  <a:pt x="3172136" y="0"/>
                </a:lnTo>
                <a:lnTo>
                  <a:pt x="317213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874585" y="9258300"/>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84715" y="-413585"/>
            <a:ext cx="3806571" cy="2083232"/>
          </a:xfrm>
          <a:custGeom>
            <a:avLst/>
            <a:gdLst/>
            <a:ahLst/>
            <a:cxnLst/>
            <a:rect r="r" b="b" t="t" l="l"/>
            <a:pathLst>
              <a:path h="2083232" w="3806571">
                <a:moveTo>
                  <a:pt x="0" y="0"/>
                </a:moveTo>
                <a:lnTo>
                  <a:pt x="3806570" y="0"/>
                </a:lnTo>
                <a:lnTo>
                  <a:pt x="3806570" y="2083233"/>
                </a:lnTo>
                <a:lnTo>
                  <a:pt x="0" y="20832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5400000">
            <a:off x="14146035" y="4257555"/>
            <a:ext cx="4856701" cy="3085579"/>
          </a:xfrm>
          <a:custGeom>
            <a:avLst/>
            <a:gdLst/>
            <a:ahLst/>
            <a:cxnLst/>
            <a:rect r="r" b="b" t="t" l="l"/>
            <a:pathLst>
              <a:path h="3085579" w="4856701">
                <a:moveTo>
                  <a:pt x="0" y="0"/>
                </a:moveTo>
                <a:lnTo>
                  <a:pt x="4856702" y="0"/>
                </a:lnTo>
                <a:lnTo>
                  <a:pt x="4856702"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9" id="19"/>
          <p:cNvSpPr txBox="true"/>
          <p:nvPr/>
        </p:nvSpPr>
        <p:spPr>
          <a:xfrm rot="0">
            <a:off x="15212572" y="5010150"/>
            <a:ext cx="2731184" cy="1066800"/>
          </a:xfrm>
          <a:prstGeom prst="rect">
            <a:avLst/>
          </a:prstGeom>
        </p:spPr>
        <p:txBody>
          <a:bodyPr anchor="t" rtlCol="false" tIns="0" lIns="0" bIns="0" rIns="0">
            <a:spAutoFit/>
          </a:bodyPr>
          <a:lstStyle/>
          <a:p>
            <a:pPr algn="ctr">
              <a:lnSpc>
                <a:spcPts val="4126"/>
              </a:lnSpc>
            </a:pPr>
            <a:r>
              <a:rPr lang="en-US" sz="3438" spc="171">
                <a:solidFill>
                  <a:srgbClr val="FFFBFB"/>
                </a:solidFill>
                <a:latin typeface="Arimo Bold"/>
              </a:rPr>
              <a:t>Adeniyi Abiodun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544302" y="8292305"/>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7962" y="7674636"/>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909149" y="-410505"/>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903412" y="-4729452"/>
            <a:ext cx="9369792" cy="8637895"/>
            <a:chOff x="0" y="0"/>
            <a:chExt cx="881669" cy="812800"/>
          </a:xfrm>
        </p:grpSpPr>
        <p:sp>
          <p:nvSpPr>
            <p:cNvPr name="Freeform 8" id="8"/>
            <p:cNvSpPr/>
            <p:nvPr/>
          </p:nvSpPr>
          <p:spPr>
            <a:xfrm flipH="false" flipV="false" rot="0">
              <a:off x="0" y="0"/>
              <a:ext cx="881669" cy="812800"/>
            </a:xfrm>
            <a:custGeom>
              <a:avLst/>
              <a:gdLst/>
              <a:ahLst/>
              <a:cxnLst/>
              <a:rect r="r" b="b" t="t" l="l"/>
              <a:pathLst>
                <a:path h="812800" w="881669">
                  <a:moveTo>
                    <a:pt x="440835" y="0"/>
                  </a:moveTo>
                  <a:cubicBezTo>
                    <a:pt x="197368" y="0"/>
                    <a:pt x="0" y="181951"/>
                    <a:pt x="0" y="406400"/>
                  </a:cubicBezTo>
                  <a:cubicBezTo>
                    <a:pt x="0" y="630849"/>
                    <a:pt x="197368" y="812800"/>
                    <a:pt x="440835" y="812800"/>
                  </a:cubicBezTo>
                  <a:cubicBezTo>
                    <a:pt x="684301" y="812800"/>
                    <a:pt x="881669" y="630849"/>
                    <a:pt x="881669" y="406400"/>
                  </a:cubicBezTo>
                  <a:cubicBezTo>
                    <a:pt x="881669" y="181951"/>
                    <a:pt x="684301" y="0"/>
                    <a:pt x="440835" y="0"/>
                  </a:cubicBezTo>
                  <a:close/>
                </a:path>
              </a:pathLst>
            </a:custGeom>
            <a:solidFill>
              <a:srgbClr val="1C5739"/>
            </a:solidFill>
            <a:ln cap="sq">
              <a:noFill/>
              <a:prstDash val="solid"/>
              <a:miter/>
            </a:ln>
          </p:spPr>
        </p:sp>
        <p:sp>
          <p:nvSpPr>
            <p:cNvPr name="TextBox 9" id="9"/>
            <p:cNvSpPr txBox="true"/>
            <p:nvPr/>
          </p:nvSpPr>
          <p:spPr>
            <a:xfrm>
              <a:off x="82656" y="57150"/>
              <a:ext cx="716356"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0" id="10"/>
          <p:cNvSpPr txBox="true"/>
          <p:nvPr/>
        </p:nvSpPr>
        <p:spPr>
          <a:xfrm rot="0">
            <a:off x="233708" y="597653"/>
            <a:ext cx="8232672" cy="1130880"/>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hunk Five"/>
              </a:rPr>
              <a:t>PROJECT SCOPE </a:t>
            </a:r>
          </a:p>
        </p:txBody>
      </p:sp>
      <p:sp>
        <p:nvSpPr>
          <p:cNvPr name="TextBox 11" id="11"/>
          <p:cNvSpPr txBox="true"/>
          <p:nvPr/>
        </p:nvSpPr>
        <p:spPr>
          <a:xfrm rot="0">
            <a:off x="599667" y="4614714"/>
            <a:ext cx="14772735" cy="5145032"/>
          </a:xfrm>
          <a:prstGeom prst="rect">
            <a:avLst/>
          </a:prstGeom>
        </p:spPr>
        <p:txBody>
          <a:bodyPr anchor="t" rtlCol="false" tIns="0" lIns="0" bIns="0" rIns="0">
            <a:spAutoFit/>
          </a:bodyPr>
          <a:lstStyle/>
          <a:p>
            <a:pPr>
              <a:lnSpc>
                <a:spcPts val="2768"/>
              </a:lnSpc>
            </a:pPr>
            <a:r>
              <a:rPr lang="en-US" sz="2129">
                <a:solidFill>
                  <a:srgbClr val="000000"/>
                </a:solidFill>
                <a:latin typeface="Arimo Bold"/>
              </a:rPr>
              <a:t>What’s Included?</a:t>
            </a:r>
          </a:p>
          <a:p>
            <a:pPr>
              <a:lnSpc>
                <a:spcPts val="2768"/>
              </a:lnSpc>
            </a:pPr>
          </a:p>
          <a:p>
            <a:pPr marL="459736" indent="-229868" lvl="1">
              <a:lnSpc>
                <a:spcPts val="2768"/>
              </a:lnSpc>
              <a:buFont typeface="Arial"/>
              <a:buChar char="•"/>
            </a:pPr>
            <a:r>
              <a:rPr lang="en-US" sz="2129">
                <a:solidFill>
                  <a:srgbClr val="000000"/>
                </a:solidFill>
                <a:latin typeface="Arimo Bold"/>
              </a:rPr>
              <a:t>Key Metrics:</a:t>
            </a:r>
            <a:r>
              <a:rPr lang="en-US" sz="2129">
                <a:solidFill>
                  <a:srgbClr val="000000"/>
                </a:solidFill>
                <a:latin typeface="Arimo"/>
              </a:rPr>
              <a:t> At a glance, you’ll see the average rating, how many responses you’ve got, and the total snippets of feedback.</a:t>
            </a:r>
          </a:p>
          <a:p>
            <a:pPr marL="459736" indent="-229868" lvl="1">
              <a:lnSpc>
                <a:spcPts val="2768"/>
              </a:lnSpc>
              <a:buFont typeface="Arial"/>
              <a:buChar char="•"/>
            </a:pPr>
            <a:r>
              <a:rPr lang="en-US" sz="2129">
                <a:solidFill>
                  <a:srgbClr val="000000"/>
                </a:solidFill>
                <a:latin typeface="Arimo Bold"/>
              </a:rPr>
              <a:t>Topic Breakdown:</a:t>
            </a:r>
            <a:r>
              <a:rPr lang="en-US" sz="2129">
                <a:solidFill>
                  <a:srgbClr val="000000"/>
                </a:solidFill>
                <a:latin typeface="Arimo"/>
              </a:rPr>
              <a:t> Ever wondered what customers are really talking about? Our bar graph will show you the main topics popping up in reviews.</a:t>
            </a:r>
          </a:p>
          <a:p>
            <a:pPr marL="459736" indent="-229868" lvl="1">
              <a:lnSpc>
                <a:spcPts val="2768"/>
              </a:lnSpc>
              <a:buFont typeface="Arial"/>
              <a:buChar char="•"/>
            </a:pPr>
            <a:r>
              <a:rPr lang="en-US" sz="2129">
                <a:solidFill>
                  <a:srgbClr val="000000"/>
                </a:solidFill>
                <a:latin typeface="Arimo Bold"/>
              </a:rPr>
              <a:t>Feeling the Mood:</a:t>
            </a:r>
            <a:r>
              <a:rPr lang="en-US" sz="2129">
                <a:solidFill>
                  <a:srgbClr val="000000"/>
                </a:solidFill>
                <a:latin typeface="Arimo"/>
              </a:rPr>
              <a:t> We’ll use a donut chart to give you a quick snapshot of the overall sentiment - positive, neutral, or negative.</a:t>
            </a:r>
          </a:p>
          <a:p>
            <a:pPr marL="459736" indent="-229868" lvl="1">
              <a:lnSpc>
                <a:spcPts val="2768"/>
              </a:lnSpc>
              <a:buFont typeface="Arial"/>
              <a:buChar char="•"/>
            </a:pPr>
            <a:r>
              <a:rPr lang="en-US" sz="2129">
                <a:solidFill>
                  <a:srgbClr val="000000"/>
                </a:solidFill>
                <a:latin typeface="Arimo Bold"/>
              </a:rPr>
              <a:t>Sentiment Details: </a:t>
            </a:r>
            <a:r>
              <a:rPr lang="en-US" sz="2129">
                <a:solidFill>
                  <a:srgbClr val="000000"/>
                </a:solidFill>
                <a:latin typeface="Arimo"/>
              </a:rPr>
              <a:t>Want more details? Our stacked bar graph will break down sentiments by type.</a:t>
            </a:r>
          </a:p>
          <a:p>
            <a:pPr marL="459736" indent="-229868" lvl="1">
              <a:lnSpc>
                <a:spcPts val="2768"/>
              </a:lnSpc>
              <a:buFont typeface="Arial"/>
              <a:buChar char="•"/>
            </a:pPr>
            <a:r>
              <a:rPr lang="en-US" sz="2129">
                <a:solidFill>
                  <a:srgbClr val="000000"/>
                </a:solidFill>
                <a:latin typeface="Arimo Bold"/>
              </a:rPr>
              <a:t>Trends Over Time:</a:t>
            </a:r>
            <a:r>
              <a:rPr lang="en-US" sz="2129">
                <a:solidFill>
                  <a:srgbClr val="000000"/>
                </a:solidFill>
                <a:latin typeface="Arimo"/>
              </a:rPr>
              <a:t> Track how sentiments are changing over time with our line graphs. You’ll see both the good and the bad, and how they’re trending.</a:t>
            </a:r>
          </a:p>
          <a:p>
            <a:pPr marL="459736" indent="-229868" lvl="1">
              <a:lnSpc>
                <a:spcPts val="2768"/>
              </a:lnSpc>
              <a:buFont typeface="Arial"/>
              <a:buChar char="•"/>
            </a:pPr>
            <a:r>
              <a:rPr lang="en-US" sz="2129">
                <a:solidFill>
                  <a:srgbClr val="000000"/>
                </a:solidFill>
                <a:latin typeface="Arimo Bold"/>
              </a:rPr>
              <a:t>Word Cloud: </a:t>
            </a:r>
            <a:r>
              <a:rPr lang="en-US" sz="2129">
                <a:solidFill>
                  <a:srgbClr val="000000"/>
                </a:solidFill>
                <a:latin typeface="Arimo"/>
              </a:rPr>
              <a:t>And for a bit of fun, we’ll include a word cloud. This will highlight the words that pop up most often in reviews.</a:t>
            </a:r>
          </a:p>
          <a:p>
            <a:pPr>
              <a:lnSpc>
                <a:spcPts val="2768"/>
              </a:lnSpc>
            </a:pPr>
          </a:p>
          <a:p>
            <a:pPr>
              <a:lnSpc>
                <a:spcPts val="2768"/>
              </a:lnSpc>
              <a:spcBef>
                <a:spcPct val="0"/>
              </a:spcBef>
            </a:pPr>
          </a:p>
        </p:txBody>
      </p:sp>
      <p:sp>
        <p:nvSpPr>
          <p:cNvPr name="TextBox 12" id="12"/>
          <p:cNvSpPr txBox="true"/>
          <p:nvPr/>
        </p:nvSpPr>
        <p:spPr>
          <a:xfrm rot="0">
            <a:off x="8642818" y="1239293"/>
            <a:ext cx="9117805" cy="218159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Arimo Bold"/>
              </a:rPr>
              <a:t>We’re developing an advanced opinion mining system for website evaluation. It includes data aggregation, preprocessing, and sentiment analysis algorithms. We’re also incorporating aspect-based sentiment analysis for a dynamic rating system. The project will use visualization tools like Power BI or Streamlit and a user-friendly Flask web app for frontend interaction.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4053965" y="-1504183"/>
            <a:ext cx="7602505" cy="6745495"/>
          </a:xfrm>
          <a:custGeom>
            <a:avLst/>
            <a:gdLst/>
            <a:ahLst/>
            <a:cxnLst/>
            <a:rect r="r" b="b" t="t" l="l"/>
            <a:pathLst>
              <a:path h="6745495" w="7602505">
                <a:moveTo>
                  <a:pt x="7602505" y="6745496"/>
                </a:moveTo>
                <a:lnTo>
                  <a:pt x="0" y="6745496"/>
                </a:lnTo>
                <a:lnTo>
                  <a:pt x="0" y="0"/>
                </a:lnTo>
                <a:lnTo>
                  <a:pt x="7602505" y="0"/>
                </a:lnTo>
                <a:lnTo>
                  <a:pt x="7602505" y="67454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732361" y="5403493"/>
            <a:ext cx="7602505" cy="6745495"/>
          </a:xfrm>
          <a:custGeom>
            <a:avLst/>
            <a:gdLst/>
            <a:ahLst/>
            <a:cxnLst/>
            <a:rect r="r" b="b" t="t" l="l"/>
            <a:pathLst>
              <a:path h="6745495" w="7602505">
                <a:moveTo>
                  <a:pt x="7602505" y="0"/>
                </a:moveTo>
                <a:lnTo>
                  <a:pt x="0" y="0"/>
                </a:lnTo>
                <a:lnTo>
                  <a:pt x="0" y="6745495"/>
                </a:lnTo>
                <a:lnTo>
                  <a:pt x="7602505" y="6745495"/>
                </a:lnTo>
                <a:lnTo>
                  <a:pt x="76025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44594" y="-163948"/>
            <a:ext cx="9391658" cy="2202771"/>
          </a:xfrm>
          <a:custGeom>
            <a:avLst/>
            <a:gdLst/>
            <a:ahLst/>
            <a:cxnLst/>
            <a:rect r="r" b="b" t="t" l="l"/>
            <a:pathLst>
              <a:path h="2202771" w="9391658">
                <a:moveTo>
                  <a:pt x="0" y="0"/>
                </a:moveTo>
                <a:lnTo>
                  <a:pt x="9391659" y="0"/>
                </a:lnTo>
                <a:lnTo>
                  <a:pt x="9391659" y="2202771"/>
                </a:lnTo>
                <a:lnTo>
                  <a:pt x="0" y="2202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36543" y="1868565"/>
            <a:ext cx="2670869" cy="2015292"/>
          </a:xfrm>
          <a:custGeom>
            <a:avLst/>
            <a:gdLst/>
            <a:ahLst/>
            <a:cxnLst/>
            <a:rect r="r" b="b" t="t" l="l"/>
            <a:pathLst>
              <a:path h="2015292" w="2670869">
                <a:moveTo>
                  <a:pt x="0" y="0"/>
                </a:moveTo>
                <a:lnTo>
                  <a:pt x="2670869" y="0"/>
                </a:lnTo>
                <a:lnTo>
                  <a:pt x="2670869" y="2015292"/>
                </a:lnTo>
                <a:lnTo>
                  <a:pt x="0" y="20152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676724" y="4287221"/>
            <a:ext cx="2261975" cy="1706763"/>
          </a:xfrm>
          <a:custGeom>
            <a:avLst/>
            <a:gdLst/>
            <a:ahLst/>
            <a:cxnLst/>
            <a:rect r="r" b="b" t="t" l="l"/>
            <a:pathLst>
              <a:path h="1706763" w="2261975">
                <a:moveTo>
                  <a:pt x="0" y="0"/>
                </a:moveTo>
                <a:lnTo>
                  <a:pt x="2261975" y="0"/>
                </a:lnTo>
                <a:lnTo>
                  <a:pt x="2261975"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384799" y="4022801"/>
            <a:ext cx="2261975" cy="1706763"/>
          </a:xfrm>
          <a:custGeom>
            <a:avLst/>
            <a:gdLst/>
            <a:ahLst/>
            <a:cxnLst/>
            <a:rect r="r" b="b" t="t" l="l"/>
            <a:pathLst>
              <a:path h="1706763" w="2261975">
                <a:moveTo>
                  <a:pt x="0" y="0"/>
                </a:moveTo>
                <a:lnTo>
                  <a:pt x="2261975" y="0"/>
                </a:lnTo>
                <a:lnTo>
                  <a:pt x="2261975"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73880" y="8074063"/>
            <a:ext cx="2650656" cy="2000041"/>
          </a:xfrm>
          <a:custGeom>
            <a:avLst/>
            <a:gdLst/>
            <a:ahLst/>
            <a:cxnLst/>
            <a:rect r="r" b="b" t="t" l="l"/>
            <a:pathLst>
              <a:path h="2000041" w="2650656">
                <a:moveTo>
                  <a:pt x="0" y="0"/>
                </a:moveTo>
                <a:lnTo>
                  <a:pt x="2650656" y="0"/>
                </a:lnTo>
                <a:lnTo>
                  <a:pt x="2650656" y="2000041"/>
                </a:lnTo>
                <a:lnTo>
                  <a:pt x="0" y="20000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8700" y="6184641"/>
            <a:ext cx="2261975" cy="1706763"/>
          </a:xfrm>
          <a:custGeom>
            <a:avLst/>
            <a:gdLst/>
            <a:ahLst/>
            <a:cxnLst/>
            <a:rect r="r" b="b" t="t" l="l"/>
            <a:pathLst>
              <a:path h="1706763" w="2261975">
                <a:moveTo>
                  <a:pt x="0" y="0"/>
                </a:moveTo>
                <a:lnTo>
                  <a:pt x="2261975" y="0"/>
                </a:lnTo>
                <a:lnTo>
                  <a:pt x="2261975" y="1706762"/>
                </a:lnTo>
                <a:lnTo>
                  <a:pt x="0" y="17067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6146136" y="6017636"/>
            <a:ext cx="2598044" cy="1960343"/>
          </a:xfrm>
          <a:custGeom>
            <a:avLst/>
            <a:gdLst/>
            <a:ahLst/>
            <a:cxnLst/>
            <a:rect r="r" b="b" t="t" l="l"/>
            <a:pathLst>
              <a:path h="1960343" w="2598044">
                <a:moveTo>
                  <a:pt x="0" y="0"/>
                </a:moveTo>
                <a:lnTo>
                  <a:pt x="2598045" y="0"/>
                </a:lnTo>
                <a:lnTo>
                  <a:pt x="2598045" y="1960342"/>
                </a:lnTo>
                <a:lnTo>
                  <a:pt x="0" y="19603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836355" y="7914609"/>
            <a:ext cx="2261975" cy="1706763"/>
          </a:xfrm>
          <a:custGeom>
            <a:avLst/>
            <a:gdLst/>
            <a:ahLst/>
            <a:cxnLst/>
            <a:rect r="r" b="b" t="t" l="l"/>
            <a:pathLst>
              <a:path h="1706763" w="2261975">
                <a:moveTo>
                  <a:pt x="0" y="0"/>
                </a:moveTo>
                <a:lnTo>
                  <a:pt x="2261974" y="0"/>
                </a:lnTo>
                <a:lnTo>
                  <a:pt x="2261974"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934127" y="5896569"/>
            <a:ext cx="2261975" cy="1706763"/>
          </a:xfrm>
          <a:custGeom>
            <a:avLst/>
            <a:gdLst/>
            <a:ahLst/>
            <a:cxnLst/>
            <a:rect r="r" b="b" t="t" l="l"/>
            <a:pathLst>
              <a:path h="1706763" w="2261975">
                <a:moveTo>
                  <a:pt x="0" y="0"/>
                </a:moveTo>
                <a:lnTo>
                  <a:pt x="2261975" y="0"/>
                </a:lnTo>
                <a:lnTo>
                  <a:pt x="2261975" y="1706763"/>
                </a:lnTo>
                <a:lnTo>
                  <a:pt x="0" y="17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9134706" y="6379156"/>
            <a:ext cx="2440604" cy="1841546"/>
          </a:xfrm>
          <a:custGeom>
            <a:avLst/>
            <a:gdLst/>
            <a:ahLst/>
            <a:cxnLst/>
            <a:rect r="r" b="b" t="t" l="l"/>
            <a:pathLst>
              <a:path h="1841546" w="2440604">
                <a:moveTo>
                  <a:pt x="0" y="0"/>
                </a:moveTo>
                <a:lnTo>
                  <a:pt x="2440603" y="0"/>
                </a:lnTo>
                <a:lnTo>
                  <a:pt x="2440603" y="1841546"/>
                </a:lnTo>
                <a:lnTo>
                  <a:pt x="0" y="18415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2051443">
            <a:off x="6331201" y="3437917"/>
            <a:ext cx="882747" cy="1668422"/>
          </a:xfrm>
          <a:custGeom>
            <a:avLst/>
            <a:gdLst/>
            <a:ahLst/>
            <a:cxnLst/>
            <a:rect r="r" b="b" t="t" l="l"/>
            <a:pathLst>
              <a:path h="1668422" w="882747">
                <a:moveTo>
                  <a:pt x="0" y="0"/>
                </a:moveTo>
                <a:lnTo>
                  <a:pt x="882747" y="0"/>
                </a:lnTo>
                <a:lnTo>
                  <a:pt x="882747" y="1668421"/>
                </a:lnTo>
                <a:lnTo>
                  <a:pt x="0" y="16684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2089438">
            <a:off x="9676152" y="3250438"/>
            <a:ext cx="945770" cy="1787537"/>
          </a:xfrm>
          <a:custGeom>
            <a:avLst/>
            <a:gdLst/>
            <a:ahLst/>
            <a:cxnLst/>
            <a:rect r="r" b="b" t="t" l="l"/>
            <a:pathLst>
              <a:path h="1787537" w="945770">
                <a:moveTo>
                  <a:pt x="945770" y="0"/>
                </a:moveTo>
                <a:lnTo>
                  <a:pt x="0" y="0"/>
                </a:lnTo>
                <a:lnTo>
                  <a:pt x="0" y="1787537"/>
                </a:lnTo>
                <a:lnTo>
                  <a:pt x="945770" y="1787537"/>
                </a:lnTo>
                <a:lnTo>
                  <a:pt x="94577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2051443">
            <a:off x="3460598" y="5584930"/>
            <a:ext cx="723765" cy="1367941"/>
          </a:xfrm>
          <a:custGeom>
            <a:avLst/>
            <a:gdLst/>
            <a:ahLst/>
            <a:cxnLst/>
            <a:rect r="r" b="b" t="t" l="l"/>
            <a:pathLst>
              <a:path h="1367941" w="723765">
                <a:moveTo>
                  <a:pt x="0" y="0"/>
                </a:moveTo>
                <a:lnTo>
                  <a:pt x="723766" y="0"/>
                </a:lnTo>
                <a:lnTo>
                  <a:pt x="723766" y="1367942"/>
                </a:lnTo>
                <a:lnTo>
                  <a:pt x="0" y="1367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true" flipV="false" rot="-1136867">
            <a:off x="5289201" y="5807157"/>
            <a:ext cx="667259" cy="1261142"/>
          </a:xfrm>
          <a:custGeom>
            <a:avLst/>
            <a:gdLst/>
            <a:ahLst/>
            <a:cxnLst/>
            <a:rect r="r" b="b" t="t" l="l"/>
            <a:pathLst>
              <a:path h="1261142" w="667259">
                <a:moveTo>
                  <a:pt x="667259" y="0"/>
                </a:moveTo>
                <a:lnTo>
                  <a:pt x="0" y="0"/>
                </a:lnTo>
                <a:lnTo>
                  <a:pt x="0" y="1261142"/>
                </a:lnTo>
                <a:lnTo>
                  <a:pt x="667259" y="1261142"/>
                </a:lnTo>
                <a:lnTo>
                  <a:pt x="6672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false" rot="-1841419">
            <a:off x="13346755" y="5301485"/>
            <a:ext cx="643882" cy="1216958"/>
          </a:xfrm>
          <a:custGeom>
            <a:avLst/>
            <a:gdLst/>
            <a:ahLst/>
            <a:cxnLst/>
            <a:rect r="r" b="b" t="t" l="l"/>
            <a:pathLst>
              <a:path h="1216958" w="643882">
                <a:moveTo>
                  <a:pt x="643881" y="0"/>
                </a:moveTo>
                <a:lnTo>
                  <a:pt x="0" y="0"/>
                </a:lnTo>
                <a:lnTo>
                  <a:pt x="0" y="1216958"/>
                </a:lnTo>
                <a:lnTo>
                  <a:pt x="643881" y="1216958"/>
                </a:lnTo>
                <a:lnTo>
                  <a:pt x="64388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1311295">
            <a:off x="11230096" y="5482570"/>
            <a:ext cx="668958" cy="1264353"/>
          </a:xfrm>
          <a:custGeom>
            <a:avLst/>
            <a:gdLst/>
            <a:ahLst/>
            <a:cxnLst/>
            <a:rect r="r" b="b" t="t" l="l"/>
            <a:pathLst>
              <a:path h="1264353" w="668958">
                <a:moveTo>
                  <a:pt x="0" y="0"/>
                </a:moveTo>
                <a:lnTo>
                  <a:pt x="668958" y="0"/>
                </a:lnTo>
                <a:lnTo>
                  <a:pt x="668958" y="1264354"/>
                </a:lnTo>
                <a:lnTo>
                  <a:pt x="0" y="12643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4506177" y="6175052"/>
            <a:ext cx="668409" cy="1725940"/>
          </a:xfrm>
          <a:custGeom>
            <a:avLst/>
            <a:gdLst/>
            <a:ahLst/>
            <a:cxnLst/>
            <a:rect r="r" b="b" t="t" l="l"/>
            <a:pathLst>
              <a:path h="1725940" w="668409">
                <a:moveTo>
                  <a:pt x="0" y="0"/>
                </a:moveTo>
                <a:lnTo>
                  <a:pt x="668409" y="0"/>
                </a:lnTo>
                <a:lnTo>
                  <a:pt x="668409" y="1725940"/>
                </a:lnTo>
                <a:lnTo>
                  <a:pt x="0" y="17259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12412871" y="5921969"/>
            <a:ext cx="668409" cy="1725940"/>
          </a:xfrm>
          <a:custGeom>
            <a:avLst/>
            <a:gdLst/>
            <a:ahLst/>
            <a:cxnLst/>
            <a:rect r="r" b="b" t="t" l="l"/>
            <a:pathLst>
              <a:path h="1725940" w="668409">
                <a:moveTo>
                  <a:pt x="0" y="0"/>
                </a:moveTo>
                <a:lnTo>
                  <a:pt x="668409" y="0"/>
                </a:lnTo>
                <a:lnTo>
                  <a:pt x="668409" y="1725940"/>
                </a:lnTo>
                <a:lnTo>
                  <a:pt x="0" y="17259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7335093" y="2328206"/>
            <a:ext cx="2473769" cy="10769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Website Evaluation Web Application</a:t>
            </a:r>
          </a:p>
        </p:txBody>
      </p:sp>
      <p:sp>
        <p:nvSpPr>
          <p:cNvPr name="TextBox 23" id="23"/>
          <p:cNvSpPr txBox="true"/>
          <p:nvPr/>
        </p:nvSpPr>
        <p:spPr>
          <a:xfrm rot="0">
            <a:off x="3630947" y="4857133"/>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Front-End</a:t>
            </a:r>
          </a:p>
        </p:txBody>
      </p:sp>
      <p:sp>
        <p:nvSpPr>
          <p:cNvPr name="TextBox 24" id="24"/>
          <p:cNvSpPr txBox="true"/>
          <p:nvPr/>
        </p:nvSpPr>
        <p:spPr>
          <a:xfrm rot="0">
            <a:off x="11384799" y="4787542"/>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Back-End</a:t>
            </a:r>
          </a:p>
        </p:txBody>
      </p:sp>
      <p:sp>
        <p:nvSpPr>
          <p:cNvPr name="TextBox 25" id="25"/>
          <p:cNvSpPr txBox="true"/>
          <p:nvPr/>
        </p:nvSpPr>
        <p:spPr>
          <a:xfrm rot="0">
            <a:off x="1028700" y="6851967"/>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1C5739"/>
                </a:solidFill>
                <a:latin typeface="Open Sauce Bold"/>
              </a:rPr>
              <a:t>Flask</a:t>
            </a:r>
          </a:p>
        </p:txBody>
      </p:sp>
      <p:sp>
        <p:nvSpPr>
          <p:cNvPr name="TextBox 26" id="26"/>
          <p:cNvSpPr txBox="true"/>
          <p:nvPr/>
        </p:nvSpPr>
        <p:spPr>
          <a:xfrm rot="0">
            <a:off x="3630947" y="8707053"/>
            <a:ext cx="2736521" cy="715010"/>
          </a:xfrm>
          <a:prstGeom prst="rect">
            <a:avLst/>
          </a:prstGeom>
        </p:spPr>
        <p:txBody>
          <a:bodyPr anchor="t" rtlCol="false" tIns="0" lIns="0" bIns="0" rIns="0">
            <a:spAutoFit/>
          </a:bodyPr>
          <a:lstStyle/>
          <a:p>
            <a:pPr algn="ctr">
              <a:lnSpc>
                <a:spcPts val="2859"/>
              </a:lnSpc>
            </a:pPr>
            <a:r>
              <a:rPr lang="en-US" sz="2199">
                <a:solidFill>
                  <a:srgbClr val="000000"/>
                </a:solidFill>
                <a:latin typeface="Open Sauce Bold"/>
              </a:rPr>
              <a:t>Streamlit/</a:t>
            </a:r>
          </a:p>
          <a:p>
            <a:pPr algn="ctr">
              <a:lnSpc>
                <a:spcPts val="2859"/>
              </a:lnSpc>
              <a:spcBef>
                <a:spcPct val="0"/>
              </a:spcBef>
            </a:pPr>
            <a:r>
              <a:rPr lang="en-US" sz="2199">
                <a:solidFill>
                  <a:srgbClr val="000000"/>
                </a:solidFill>
                <a:latin typeface="Open Sauce Bold"/>
              </a:rPr>
              <a:t>Power BI</a:t>
            </a:r>
          </a:p>
        </p:txBody>
      </p:sp>
      <p:sp>
        <p:nvSpPr>
          <p:cNvPr name="TextBox 27" id="27"/>
          <p:cNvSpPr txBox="true"/>
          <p:nvPr/>
        </p:nvSpPr>
        <p:spPr>
          <a:xfrm rot="0">
            <a:off x="6256802" y="6851967"/>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HTML/CSS/JS</a:t>
            </a:r>
          </a:p>
        </p:txBody>
      </p:sp>
      <p:sp>
        <p:nvSpPr>
          <p:cNvPr name="TextBox 28" id="28"/>
          <p:cNvSpPr txBox="true"/>
          <p:nvPr/>
        </p:nvSpPr>
        <p:spPr>
          <a:xfrm rot="0">
            <a:off x="9224020" y="6932899"/>
            <a:ext cx="2261975" cy="71501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Transformer Model</a:t>
            </a:r>
          </a:p>
        </p:txBody>
      </p:sp>
      <p:sp>
        <p:nvSpPr>
          <p:cNvPr name="TextBox 29" id="29"/>
          <p:cNvSpPr txBox="true"/>
          <p:nvPr/>
        </p:nvSpPr>
        <p:spPr>
          <a:xfrm rot="0">
            <a:off x="11836355" y="8581935"/>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NLTK/SpaCy</a:t>
            </a:r>
          </a:p>
        </p:txBody>
      </p:sp>
      <p:sp>
        <p:nvSpPr>
          <p:cNvPr name="TextBox 30" id="30"/>
          <p:cNvSpPr txBox="true"/>
          <p:nvPr/>
        </p:nvSpPr>
        <p:spPr>
          <a:xfrm rot="0">
            <a:off x="13934127" y="6644747"/>
            <a:ext cx="2261975"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Bold"/>
              </a:rPr>
              <a:t>LSTM</a:t>
            </a:r>
          </a:p>
        </p:txBody>
      </p:sp>
      <p:sp>
        <p:nvSpPr>
          <p:cNvPr name="TextBox 31" id="31"/>
          <p:cNvSpPr txBox="true"/>
          <p:nvPr/>
        </p:nvSpPr>
        <p:spPr>
          <a:xfrm rot="0">
            <a:off x="4999208" y="530120"/>
            <a:ext cx="7145539" cy="896661"/>
          </a:xfrm>
          <a:prstGeom prst="rect">
            <a:avLst/>
          </a:prstGeom>
        </p:spPr>
        <p:txBody>
          <a:bodyPr anchor="t" rtlCol="false" tIns="0" lIns="0" bIns="0" rIns="0">
            <a:spAutoFit/>
          </a:bodyPr>
          <a:lstStyle/>
          <a:p>
            <a:pPr algn="ctr">
              <a:lnSpc>
                <a:spcPts val="6469"/>
              </a:lnSpc>
              <a:spcBef>
                <a:spcPct val="0"/>
              </a:spcBef>
            </a:pPr>
            <a:r>
              <a:rPr lang="en-US" sz="4976">
                <a:solidFill>
                  <a:srgbClr val="FFFFFF"/>
                </a:solidFill>
                <a:latin typeface="Chunk Five"/>
              </a:rPr>
              <a:t>TECHNOLOGIES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TextBox 2" id="2"/>
          <p:cNvSpPr txBox="true"/>
          <p:nvPr/>
        </p:nvSpPr>
        <p:spPr>
          <a:xfrm rot="0">
            <a:off x="1886641" y="2889846"/>
            <a:ext cx="14997162" cy="5740400"/>
          </a:xfrm>
          <a:prstGeom prst="rect">
            <a:avLst/>
          </a:prstGeom>
        </p:spPr>
        <p:txBody>
          <a:bodyPr anchor="t" rtlCol="false" tIns="0" lIns="0" bIns="0" rIns="0">
            <a:spAutoFit/>
          </a:bodyPr>
          <a:lstStyle/>
          <a:p>
            <a:pPr>
              <a:lnSpc>
                <a:spcPts val="3249"/>
              </a:lnSpc>
            </a:pPr>
            <a:r>
              <a:rPr lang="en-US" sz="2499">
                <a:solidFill>
                  <a:srgbClr val="231F20"/>
                </a:solidFill>
                <a:latin typeface="Arimo Bold"/>
              </a:rPr>
              <a:t>   1.User Upl</a:t>
            </a:r>
            <a:r>
              <a:rPr lang="en-US" sz="2499">
                <a:solidFill>
                  <a:srgbClr val="231F20"/>
                </a:solidFill>
                <a:latin typeface="Arimo Bold"/>
              </a:rPr>
              <a:t>oad and Data Ingestion:</a:t>
            </a:r>
          </a:p>
          <a:p>
            <a:pPr marL="1079496" indent="-359832" lvl="2">
              <a:lnSpc>
                <a:spcPts val="3249"/>
              </a:lnSpc>
              <a:spcBef>
                <a:spcPct val="0"/>
              </a:spcBef>
              <a:buFont typeface="Arial"/>
              <a:buChar char="⚬"/>
            </a:pPr>
            <a:r>
              <a:rPr lang="en-US" sz="2499">
                <a:solidFill>
                  <a:srgbClr val="231F20"/>
                </a:solidFill>
                <a:latin typeface="Arimo"/>
              </a:rPr>
              <a:t>Users can upload an Excel file with reviews, ratings, and timestamps, and the backend system reads and processes the data.</a:t>
            </a:r>
          </a:p>
          <a:p>
            <a:pPr>
              <a:lnSpc>
                <a:spcPts val="3249"/>
              </a:lnSpc>
              <a:spcBef>
                <a:spcPct val="0"/>
              </a:spcBef>
            </a:pPr>
            <a:r>
              <a:rPr lang="en-US" sz="2499">
                <a:solidFill>
                  <a:srgbClr val="231F20"/>
                </a:solidFill>
                <a:latin typeface="Arimo"/>
              </a:rPr>
              <a:t>  </a:t>
            </a:r>
            <a:r>
              <a:rPr lang="en-US" sz="2499">
                <a:solidFill>
                  <a:srgbClr val="231F20"/>
                </a:solidFill>
                <a:latin typeface="Arimo Bold"/>
              </a:rPr>
              <a:t> 2.</a:t>
            </a:r>
            <a:r>
              <a:rPr lang="en-US" sz="2499">
                <a:solidFill>
                  <a:srgbClr val="231F20"/>
                </a:solidFill>
                <a:latin typeface="Arimo Bold"/>
              </a:rPr>
              <a:t>Sentiment Analysis:</a:t>
            </a:r>
          </a:p>
          <a:p>
            <a:pPr marL="1079496" indent="-359832" lvl="2">
              <a:lnSpc>
                <a:spcPts val="3249"/>
              </a:lnSpc>
              <a:spcBef>
                <a:spcPct val="0"/>
              </a:spcBef>
              <a:buFont typeface="Arial"/>
              <a:buChar char="⚬"/>
            </a:pPr>
            <a:r>
              <a:rPr lang="en-US" sz="2499">
                <a:solidFill>
                  <a:srgbClr val="231F20"/>
                </a:solidFill>
                <a:latin typeface="Arimo"/>
              </a:rPr>
              <a:t>Conduct sentiment analysis on individual reviews, determining whether the sentiment is positive, negative, or neutral, and assigning sentiment scores to each review. </a:t>
            </a:r>
          </a:p>
          <a:p>
            <a:pPr>
              <a:lnSpc>
                <a:spcPts val="3249"/>
              </a:lnSpc>
              <a:spcBef>
                <a:spcPct val="0"/>
              </a:spcBef>
            </a:pPr>
            <a:r>
              <a:rPr lang="en-US" sz="2499">
                <a:solidFill>
                  <a:srgbClr val="231F20"/>
                </a:solidFill>
                <a:latin typeface="Arimo"/>
              </a:rPr>
              <a:t>  </a:t>
            </a:r>
            <a:r>
              <a:rPr lang="en-US" sz="2499">
                <a:solidFill>
                  <a:srgbClr val="231F20"/>
                </a:solidFill>
                <a:latin typeface="Arimo Bold"/>
              </a:rPr>
              <a:t> 3.</a:t>
            </a:r>
            <a:r>
              <a:rPr lang="en-US" sz="2499">
                <a:solidFill>
                  <a:srgbClr val="231F20"/>
                </a:solidFill>
                <a:latin typeface="Arimo Bold"/>
              </a:rPr>
              <a:t>Overall website rating:</a:t>
            </a:r>
          </a:p>
          <a:p>
            <a:pPr marL="1079496" indent="-359832" lvl="2">
              <a:lnSpc>
                <a:spcPts val="3249"/>
              </a:lnSpc>
              <a:spcBef>
                <a:spcPct val="0"/>
              </a:spcBef>
              <a:buFont typeface="Arial"/>
              <a:buChar char="⚬"/>
            </a:pPr>
            <a:r>
              <a:rPr lang="en-US" sz="2499">
                <a:solidFill>
                  <a:srgbClr val="231F20"/>
                </a:solidFill>
                <a:latin typeface="Arimo"/>
              </a:rPr>
              <a:t>Aggregate sentiment scores to derive an overall website score, reflecting the collective sentiment expressed in the reviews.</a:t>
            </a:r>
          </a:p>
          <a:p>
            <a:pPr>
              <a:lnSpc>
                <a:spcPts val="3249"/>
              </a:lnSpc>
              <a:spcBef>
                <a:spcPct val="0"/>
              </a:spcBef>
            </a:pPr>
            <a:r>
              <a:rPr lang="en-US" sz="2499">
                <a:solidFill>
                  <a:srgbClr val="231F20"/>
                </a:solidFill>
                <a:latin typeface="Arimo"/>
              </a:rPr>
              <a:t>  </a:t>
            </a:r>
            <a:r>
              <a:rPr lang="en-US" sz="2499">
                <a:solidFill>
                  <a:srgbClr val="231F20"/>
                </a:solidFill>
                <a:latin typeface="Arimo Bold"/>
              </a:rPr>
              <a:t> 4.Feature/Keyword Extraction</a:t>
            </a:r>
            <a:r>
              <a:rPr lang="en-US" sz="2499">
                <a:solidFill>
                  <a:srgbClr val="231F20"/>
                </a:solidFill>
                <a:latin typeface="Arimo Bold"/>
              </a:rPr>
              <a:t>:</a:t>
            </a:r>
          </a:p>
          <a:p>
            <a:pPr marL="1079496" indent="-359832" lvl="2">
              <a:lnSpc>
                <a:spcPts val="3249"/>
              </a:lnSpc>
              <a:spcBef>
                <a:spcPct val="0"/>
              </a:spcBef>
              <a:buFont typeface="Arial"/>
              <a:buChar char="⚬"/>
            </a:pPr>
            <a:r>
              <a:rPr lang="en-US" sz="2499">
                <a:solidFill>
                  <a:srgbClr val="231F20"/>
                </a:solidFill>
                <a:latin typeface="Arimo"/>
              </a:rPr>
              <a:t>Strategies are implemented for the extraction of pertinent features from review data, and a word cloud generation algorithm is utilized to visually depict the most frequently occurring keywords and phrases.</a:t>
            </a:r>
          </a:p>
          <a:p>
            <a:pPr>
              <a:lnSpc>
                <a:spcPts val="3249"/>
              </a:lnSpc>
              <a:spcBef>
                <a:spcPct val="0"/>
              </a:spcBef>
            </a:pPr>
          </a:p>
        </p:txBody>
      </p:sp>
      <p:grpSp>
        <p:nvGrpSpPr>
          <p:cNvPr name="Group 3" id="3"/>
          <p:cNvGrpSpPr/>
          <p:nvPr/>
        </p:nvGrpSpPr>
        <p:grpSpPr>
          <a:xfrm rot="0">
            <a:off x="-184727" y="-514350"/>
            <a:ext cx="19048322" cy="2778221"/>
            <a:chOff x="0" y="0"/>
            <a:chExt cx="5016842" cy="731713"/>
          </a:xfrm>
        </p:grpSpPr>
        <p:sp>
          <p:nvSpPr>
            <p:cNvPr name="Freeform 4" id="4"/>
            <p:cNvSpPr/>
            <p:nvPr/>
          </p:nvSpPr>
          <p:spPr>
            <a:xfrm flipH="false" flipV="false" rot="0">
              <a:off x="0" y="0"/>
              <a:ext cx="5016842" cy="731713"/>
            </a:xfrm>
            <a:custGeom>
              <a:avLst/>
              <a:gdLst/>
              <a:ahLst/>
              <a:cxnLst/>
              <a:rect r="r" b="b" t="t" l="l"/>
              <a:pathLst>
                <a:path h="731713" w="5016842">
                  <a:moveTo>
                    <a:pt x="0" y="0"/>
                  </a:moveTo>
                  <a:lnTo>
                    <a:pt x="5016842" y="0"/>
                  </a:lnTo>
                  <a:lnTo>
                    <a:pt x="5016842" y="731713"/>
                  </a:lnTo>
                  <a:lnTo>
                    <a:pt x="0" y="731713"/>
                  </a:lnTo>
                  <a:close/>
                </a:path>
              </a:pathLst>
            </a:custGeom>
            <a:solidFill>
              <a:srgbClr val="1C5739"/>
            </a:solidFill>
          </p:spPr>
        </p:sp>
        <p:sp>
          <p:nvSpPr>
            <p:cNvPr name="TextBox 5" id="5"/>
            <p:cNvSpPr txBox="true"/>
            <p:nvPr/>
          </p:nvSpPr>
          <p:spPr>
            <a:xfrm>
              <a:off x="0" y="-19050"/>
              <a:ext cx="5016842" cy="75076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true" flipV="true" rot="0">
            <a:off x="-1030522" y="-1516775"/>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382749" y="655686"/>
            <a:ext cx="14755940" cy="1104162"/>
          </a:xfrm>
          <a:prstGeom prst="rect">
            <a:avLst/>
          </a:prstGeom>
        </p:spPr>
        <p:txBody>
          <a:bodyPr anchor="t" rtlCol="false" tIns="0" lIns="0" bIns="0" rIns="0">
            <a:spAutoFit/>
          </a:bodyPr>
          <a:lstStyle/>
          <a:p>
            <a:pPr algn="l" marL="0" indent="0" lvl="0">
              <a:lnSpc>
                <a:spcPts val="8094"/>
              </a:lnSpc>
              <a:spcBef>
                <a:spcPct val="0"/>
              </a:spcBef>
            </a:pPr>
            <a:r>
              <a:rPr lang="en-US" sz="5865" spc="574">
                <a:solidFill>
                  <a:srgbClr val="FFFFFF"/>
                </a:solidFill>
                <a:latin typeface="Chunk Five"/>
              </a:rPr>
              <a:t>USE CASES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84727" y="-514350"/>
            <a:ext cx="19048322" cy="2778221"/>
            <a:chOff x="0" y="0"/>
            <a:chExt cx="5016842" cy="731713"/>
          </a:xfrm>
        </p:grpSpPr>
        <p:sp>
          <p:nvSpPr>
            <p:cNvPr name="Freeform 3" id="3"/>
            <p:cNvSpPr/>
            <p:nvPr/>
          </p:nvSpPr>
          <p:spPr>
            <a:xfrm flipH="false" flipV="false" rot="0">
              <a:off x="0" y="0"/>
              <a:ext cx="5016842" cy="731713"/>
            </a:xfrm>
            <a:custGeom>
              <a:avLst/>
              <a:gdLst/>
              <a:ahLst/>
              <a:cxnLst/>
              <a:rect r="r" b="b" t="t" l="l"/>
              <a:pathLst>
                <a:path h="731713" w="5016842">
                  <a:moveTo>
                    <a:pt x="0" y="0"/>
                  </a:moveTo>
                  <a:lnTo>
                    <a:pt x="5016842" y="0"/>
                  </a:lnTo>
                  <a:lnTo>
                    <a:pt x="5016842" y="731713"/>
                  </a:lnTo>
                  <a:lnTo>
                    <a:pt x="0" y="731713"/>
                  </a:lnTo>
                  <a:close/>
                </a:path>
              </a:pathLst>
            </a:custGeom>
            <a:solidFill>
              <a:srgbClr val="1C5739"/>
            </a:solidFill>
          </p:spPr>
        </p:sp>
        <p:sp>
          <p:nvSpPr>
            <p:cNvPr name="TextBox 4" id="4"/>
            <p:cNvSpPr txBox="true"/>
            <p:nvPr/>
          </p:nvSpPr>
          <p:spPr>
            <a:xfrm>
              <a:off x="0" y="-19050"/>
              <a:ext cx="5016842" cy="75076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true" flipV="true" rot="0">
            <a:off x="-1030522" y="-1516775"/>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82749" y="655686"/>
            <a:ext cx="14755940" cy="1104162"/>
          </a:xfrm>
          <a:prstGeom prst="rect">
            <a:avLst/>
          </a:prstGeom>
        </p:spPr>
        <p:txBody>
          <a:bodyPr anchor="t" rtlCol="false" tIns="0" lIns="0" bIns="0" rIns="0">
            <a:spAutoFit/>
          </a:bodyPr>
          <a:lstStyle/>
          <a:p>
            <a:pPr algn="l" marL="0" indent="0" lvl="0">
              <a:lnSpc>
                <a:spcPts val="8094"/>
              </a:lnSpc>
              <a:spcBef>
                <a:spcPct val="0"/>
              </a:spcBef>
            </a:pPr>
            <a:r>
              <a:rPr lang="en-US" sz="5865" spc="574">
                <a:solidFill>
                  <a:srgbClr val="FFFFFF"/>
                </a:solidFill>
                <a:latin typeface="Chunk Five"/>
              </a:rPr>
              <a:t>USE CASES</a:t>
            </a:r>
          </a:p>
        </p:txBody>
      </p:sp>
      <p:sp>
        <p:nvSpPr>
          <p:cNvPr name="TextBox 7" id="7"/>
          <p:cNvSpPr txBox="true"/>
          <p:nvPr/>
        </p:nvSpPr>
        <p:spPr>
          <a:xfrm rot="0">
            <a:off x="2141527" y="2623546"/>
            <a:ext cx="14997162" cy="6149975"/>
          </a:xfrm>
          <a:prstGeom prst="rect">
            <a:avLst/>
          </a:prstGeom>
        </p:spPr>
        <p:txBody>
          <a:bodyPr anchor="t" rtlCol="false" tIns="0" lIns="0" bIns="0" rIns="0">
            <a:spAutoFit/>
          </a:bodyPr>
          <a:lstStyle/>
          <a:p>
            <a:pPr>
              <a:lnSpc>
                <a:spcPts val="3249"/>
              </a:lnSpc>
            </a:pPr>
            <a:r>
              <a:rPr lang="en-US" sz="2499">
                <a:solidFill>
                  <a:srgbClr val="231F20"/>
                </a:solidFill>
                <a:latin typeface="Arimo Bold"/>
              </a:rPr>
              <a:t>   5.Trends Over Time:</a:t>
            </a:r>
          </a:p>
          <a:p>
            <a:pPr marL="1079496" indent="-359832" lvl="2">
              <a:lnSpc>
                <a:spcPts val="3249"/>
              </a:lnSpc>
              <a:buFont typeface="Arial"/>
              <a:buChar char="⚬"/>
            </a:pPr>
            <a:r>
              <a:rPr lang="en-US" sz="2499">
                <a:solidFill>
                  <a:srgbClr val="231F20"/>
                </a:solidFill>
                <a:latin typeface="Arimo"/>
              </a:rPr>
              <a:t>Visualize the evolution of sentiment scores over time, examining patterns or alterations in user sentiment on a monthly or weekly basis.</a:t>
            </a:r>
          </a:p>
          <a:p>
            <a:pPr>
              <a:lnSpc>
                <a:spcPts val="3249"/>
              </a:lnSpc>
            </a:pPr>
            <a:r>
              <a:rPr lang="en-US" sz="2499">
                <a:solidFill>
                  <a:srgbClr val="231F20"/>
                </a:solidFill>
                <a:latin typeface="Arimo Bold"/>
              </a:rPr>
              <a:t>   6.</a:t>
            </a:r>
            <a:r>
              <a:rPr lang="en-US" sz="2499">
                <a:solidFill>
                  <a:srgbClr val="231F20"/>
                </a:solidFill>
                <a:latin typeface="Arimo Bold"/>
              </a:rPr>
              <a:t>Interactive Dashboard:</a:t>
            </a:r>
          </a:p>
          <a:p>
            <a:pPr marL="1079496" indent="-359832" lvl="2">
              <a:lnSpc>
                <a:spcPts val="3249"/>
              </a:lnSpc>
              <a:buFont typeface="Arial"/>
              <a:buChar char="⚬"/>
            </a:pPr>
            <a:r>
              <a:rPr lang="en-US" sz="2499">
                <a:solidFill>
                  <a:srgbClr val="231F20"/>
                </a:solidFill>
                <a:latin typeface="Arimo"/>
              </a:rPr>
              <a:t>Showcases the results of the analysis through an interactive dashboard, presenting information using charts, graphs, and visualizations in a user-friendly manner.</a:t>
            </a:r>
          </a:p>
          <a:p>
            <a:pPr>
              <a:lnSpc>
                <a:spcPts val="3249"/>
              </a:lnSpc>
            </a:pPr>
            <a:r>
              <a:rPr lang="en-US" sz="2499">
                <a:solidFill>
                  <a:srgbClr val="231F20"/>
                </a:solidFill>
                <a:latin typeface="Arimo Bold"/>
              </a:rPr>
              <a:t>   7.</a:t>
            </a:r>
            <a:r>
              <a:rPr lang="en-US" sz="2499">
                <a:solidFill>
                  <a:srgbClr val="231F20"/>
                </a:solidFill>
                <a:latin typeface="Arimo Bold"/>
              </a:rPr>
              <a:t>Aspect-Based Sentiment Analysis (ABSA):</a:t>
            </a:r>
          </a:p>
          <a:p>
            <a:pPr marL="1079496" indent="-359832" lvl="2">
              <a:lnSpc>
                <a:spcPts val="3249"/>
              </a:lnSpc>
              <a:buFont typeface="Arial"/>
              <a:buChar char="⚬"/>
            </a:pPr>
            <a:r>
              <a:rPr lang="en-US" sz="2499">
                <a:solidFill>
                  <a:srgbClr val="231F20"/>
                </a:solidFill>
                <a:latin typeface="Arimo"/>
              </a:rPr>
              <a:t>Perform ABSA to identify sentiments linked to specific facets, such as website features or customer service. User can identify with positive and negative sentiments, facilitating informed decision-making for necessary adjustments</a:t>
            </a:r>
          </a:p>
          <a:p>
            <a:pPr>
              <a:lnSpc>
                <a:spcPts val="3249"/>
              </a:lnSpc>
            </a:pPr>
            <a:r>
              <a:rPr lang="en-US" sz="2499">
                <a:solidFill>
                  <a:srgbClr val="231F20"/>
                </a:solidFill>
                <a:latin typeface="Arimo Bold"/>
              </a:rPr>
              <a:t>   8.</a:t>
            </a:r>
            <a:r>
              <a:rPr lang="en-US" sz="2499">
                <a:solidFill>
                  <a:srgbClr val="231F20"/>
                </a:solidFill>
                <a:latin typeface="Arimo Bold"/>
              </a:rPr>
              <a:t>Emotion Recognition:</a:t>
            </a:r>
          </a:p>
          <a:p>
            <a:pPr marL="1079496" indent="-359832" lvl="2">
              <a:lnSpc>
                <a:spcPts val="3249"/>
              </a:lnSpc>
              <a:buFont typeface="Arial"/>
              <a:buChar char="⚬"/>
            </a:pPr>
            <a:r>
              <a:rPr lang="en-US" sz="2499">
                <a:solidFill>
                  <a:srgbClr val="231F20"/>
                </a:solidFill>
                <a:latin typeface="Arimo"/>
              </a:rPr>
              <a:t>Conduct Emotion Recognition to detect emotions expressed in text, such as joy, anger, and sadness. The users can enhance their customers experience by leveraging emotional feedback insights.</a:t>
            </a:r>
          </a:p>
          <a:p>
            <a:pPr>
              <a:lnSpc>
                <a:spcPts val="324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8662307" y="452382"/>
            <a:ext cx="8263533" cy="2215001"/>
            <a:chOff x="0" y="0"/>
            <a:chExt cx="7502269" cy="2010948"/>
          </a:xfrm>
        </p:grpSpPr>
        <p:sp>
          <p:nvSpPr>
            <p:cNvPr name="Freeform 3" id="3"/>
            <p:cNvSpPr/>
            <p:nvPr/>
          </p:nvSpPr>
          <p:spPr>
            <a:xfrm flipH="false" flipV="false" rot="0">
              <a:off x="0" y="0"/>
              <a:ext cx="7502227" cy="2010899"/>
            </a:xfrm>
            <a:custGeom>
              <a:avLst/>
              <a:gdLst/>
              <a:ahLst/>
              <a:cxnLst/>
              <a:rect r="r" b="b" t="t" l="l"/>
              <a:pathLst>
                <a:path h="2010899" w="7502227">
                  <a:moveTo>
                    <a:pt x="6169085" y="0"/>
                  </a:moveTo>
                  <a:cubicBezTo>
                    <a:pt x="0" y="0"/>
                    <a:pt x="0" y="0"/>
                    <a:pt x="0" y="0"/>
                  </a:cubicBezTo>
                  <a:cubicBezTo>
                    <a:pt x="0" y="2010899"/>
                    <a:pt x="0" y="2010899"/>
                    <a:pt x="0" y="2010899"/>
                  </a:cubicBezTo>
                  <a:cubicBezTo>
                    <a:pt x="6169085" y="2010899"/>
                    <a:pt x="6169085" y="2010899"/>
                    <a:pt x="6169085" y="2010899"/>
                  </a:cubicBezTo>
                  <a:cubicBezTo>
                    <a:pt x="6903377" y="2010899"/>
                    <a:pt x="7502227" y="1559307"/>
                    <a:pt x="7502227" y="1005361"/>
                  </a:cubicBezTo>
                  <a:cubicBezTo>
                    <a:pt x="7502227" y="451415"/>
                    <a:pt x="6903377" y="0"/>
                    <a:pt x="6169085" y="0"/>
                  </a:cubicBezTo>
                  <a:close/>
                </a:path>
              </a:pathLst>
            </a:custGeom>
            <a:solidFill>
              <a:srgbClr val="F2F2F2"/>
            </a:solidFill>
          </p:spPr>
        </p:sp>
      </p:grpSp>
      <p:grpSp>
        <p:nvGrpSpPr>
          <p:cNvPr name="Group 4" id="4"/>
          <p:cNvGrpSpPr/>
          <p:nvPr/>
        </p:nvGrpSpPr>
        <p:grpSpPr>
          <a:xfrm rot="0">
            <a:off x="6879023" y="428187"/>
            <a:ext cx="2264977" cy="2263391"/>
            <a:chOff x="0" y="0"/>
            <a:chExt cx="2056320" cy="2054880"/>
          </a:xfrm>
        </p:grpSpPr>
        <p:sp>
          <p:nvSpPr>
            <p:cNvPr name="Freeform 5" id="5"/>
            <p:cNvSpPr/>
            <p:nvPr/>
          </p:nvSpPr>
          <p:spPr>
            <a:xfrm flipH="false" flipV="false" rot="0">
              <a:off x="0" y="0"/>
              <a:ext cx="2056384" cy="2054860"/>
            </a:xfrm>
            <a:custGeom>
              <a:avLst/>
              <a:gdLst/>
              <a:ahLst/>
              <a:cxnLst/>
              <a:rect r="r" b="b" t="t" l="l"/>
              <a:pathLst>
                <a:path h="2054860" w="2056384">
                  <a:moveTo>
                    <a:pt x="0" y="1027430"/>
                  </a:moveTo>
                  <a:cubicBezTo>
                    <a:pt x="0" y="459994"/>
                    <a:pt x="460375" y="0"/>
                    <a:pt x="1028192" y="0"/>
                  </a:cubicBezTo>
                  <a:cubicBezTo>
                    <a:pt x="1596009" y="0"/>
                    <a:pt x="2056384" y="459994"/>
                    <a:pt x="2056384" y="1027430"/>
                  </a:cubicBezTo>
                  <a:cubicBezTo>
                    <a:pt x="2056384" y="1594866"/>
                    <a:pt x="1596009" y="2054860"/>
                    <a:pt x="1028192" y="2054860"/>
                  </a:cubicBezTo>
                  <a:cubicBezTo>
                    <a:pt x="460375" y="2054860"/>
                    <a:pt x="0" y="1594866"/>
                    <a:pt x="0" y="1027430"/>
                  </a:cubicBezTo>
                  <a:close/>
                </a:path>
              </a:pathLst>
            </a:custGeom>
            <a:solidFill>
              <a:srgbClr val="1C5739"/>
            </a:solidFill>
          </p:spPr>
        </p:sp>
      </p:grpSp>
      <p:grpSp>
        <p:nvGrpSpPr>
          <p:cNvPr name="Group 6" id="6"/>
          <p:cNvGrpSpPr/>
          <p:nvPr/>
        </p:nvGrpSpPr>
        <p:grpSpPr>
          <a:xfrm rot="0">
            <a:off x="7409563" y="2940803"/>
            <a:ext cx="9282393" cy="2000981"/>
            <a:chOff x="0" y="0"/>
            <a:chExt cx="8427268" cy="1816644"/>
          </a:xfrm>
        </p:grpSpPr>
        <p:sp>
          <p:nvSpPr>
            <p:cNvPr name="Freeform 7" id="7"/>
            <p:cNvSpPr/>
            <p:nvPr/>
          </p:nvSpPr>
          <p:spPr>
            <a:xfrm flipH="false" flipV="false" rot="0">
              <a:off x="0" y="0"/>
              <a:ext cx="8427130" cy="1816599"/>
            </a:xfrm>
            <a:custGeom>
              <a:avLst/>
              <a:gdLst/>
              <a:ahLst/>
              <a:cxnLst/>
              <a:rect r="r" b="b" t="t" l="l"/>
              <a:pathLst>
                <a:path h="1816599" w="8427130">
                  <a:moveTo>
                    <a:pt x="6929627" y="0"/>
                  </a:moveTo>
                  <a:cubicBezTo>
                    <a:pt x="0" y="0"/>
                    <a:pt x="0" y="0"/>
                    <a:pt x="0" y="0"/>
                  </a:cubicBezTo>
                  <a:cubicBezTo>
                    <a:pt x="0" y="1816599"/>
                    <a:pt x="0" y="1816599"/>
                    <a:pt x="0" y="1816599"/>
                  </a:cubicBezTo>
                  <a:cubicBezTo>
                    <a:pt x="6929627" y="1816599"/>
                    <a:pt x="6929627" y="1816599"/>
                    <a:pt x="6929627" y="1816599"/>
                  </a:cubicBezTo>
                  <a:cubicBezTo>
                    <a:pt x="7754513" y="1816599"/>
                    <a:pt x="8427130" y="1408613"/>
                    <a:pt x="8427130" y="908300"/>
                  </a:cubicBezTo>
                  <a:cubicBezTo>
                    <a:pt x="8427130" y="407987"/>
                    <a:pt x="7754513" y="0"/>
                    <a:pt x="6929627" y="0"/>
                  </a:cubicBezTo>
                  <a:close/>
                </a:path>
              </a:pathLst>
            </a:custGeom>
            <a:solidFill>
              <a:srgbClr val="F2F2F2"/>
            </a:solidFill>
          </p:spPr>
        </p:sp>
      </p:grpSp>
      <p:grpSp>
        <p:nvGrpSpPr>
          <p:cNvPr name="Group 8" id="8"/>
          <p:cNvGrpSpPr/>
          <p:nvPr/>
        </p:nvGrpSpPr>
        <p:grpSpPr>
          <a:xfrm rot="0">
            <a:off x="5455760" y="2790627"/>
            <a:ext cx="2267356" cy="2265770"/>
            <a:chOff x="0" y="0"/>
            <a:chExt cx="2058480" cy="2057040"/>
          </a:xfrm>
        </p:grpSpPr>
        <p:sp>
          <p:nvSpPr>
            <p:cNvPr name="Freeform 9" id="9"/>
            <p:cNvSpPr/>
            <p:nvPr/>
          </p:nvSpPr>
          <p:spPr>
            <a:xfrm flipH="false" flipV="false" rot="0">
              <a:off x="0" y="0"/>
              <a:ext cx="2058416" cy="2057146"/>
            </a:xfrm>
            <a:custGeom>
              <a:avLst/>
              <a:gdLst/>
              <a:ahLst/>
              <a:cxnLst/>
              <a:rect r="r" b="b" t="t" l="l"/>
              <a:pathLst>
                <a:path h="2057146" w="2058416">
                  <a:moveTo>
                    <a:pt x="0" y="1028573"/>
                  </a:moveTo>
                  <a:cubicBezTo>
                    <a:pt x="0" y="460502"/>
                    <a:pt x="460756" y="0"/>
                    <a:pt x="1029208" y="0"/>
                  </a:cubicBezTo>
                  <a:cubicBezTo>
                    <a:pt x="1597660" y="0"/>
                    <a:pt x="2058416" y="460502"/>
                    <a:pt x="2058416" y="1028573"/>
                  </a:cubicBezTo>
                  <a:cubicBezTo>
                    <a:pt x="2058416" y="1596644"/>
                    <a:pt x="1597660" y="2057146"/>
                    <a:pt x="1029208" y="2057146"/>
                  </a:cubicBezTo>
                  <a:cubicBezTo>
                    <a:pt x="460756" y="2057146"/>
                    <a:pt x="0" y="1596517"/>
                    <a:pt x="0" y="1028573"/>
                  </a:cubicBezTo>
                  <a:close/>
                </a:path>
              </a:pathLst>
            </a:custGeom>
            <a:solidFill>
              <a:srgbClr val="1C5739"/>
            </a:solidFill>
          </p:spPr>
        </p:sp>
      </p:grpSp>
      <p:grpSp>
        <p:nvGrpSpPr>
          <p:cNvPr name="Group 10" id="10"/>
          <p:cNvGrpSpPr/>
          <p:nvPr/>
        </p:nvGrpSpPr>
        <p:grpSpPr>
          <a:xfrm rot="0">
            <a:off x="5455760" y="5332310"/>
            <a:ext cx="9807985" cy="2087448"/>
            <a:chOff x="0" y="0"/>
            <a:chExt cx="8904440" cy="1895146"/>
          </a:xfrm>
        </p:grpSpPr>
        <p:sp>
          <p:nvSpPr>
            <p:cNvPr name="Freeform 11" id="11"/>
            <p:cNvSpPr/>
            <p:nvPr/>
          </p:nvSpPr>
          <p:spPr>
            <a:xfrm flipH="false" flipV="false" rot="0">
              <a:off x="0" y="0"/>
              <a:ext cx="8904202" cy="1895153"/>
            </a:xfrm>
            <a:custGeom>
              <a:avLst/>
              <a:gdLst/>
              <a:ahLst/>
              <a:cxnLst/>
              <a:rect r="r" b="b" t="t" l="l"/>
              <a:pathLst>
                <a:path h="1895153" w="8904202">
                  <a:moveTo>
                    <a:pt x="7321905" y="0"/>
                  </a:moveTo>
                  <a:cubicBezTo>
                    <a:pt x="0" y="0"/>
                    <a:pt x="0" y="0"/>
                    <a:pt x="0" y="0"/>
                  </a:cubicBezTo>
                  <a:cubicBezTo>
                    <a:pt x="0" y="1895153"/>
                    <a:pt x="0" y="1895153"/>
                    <a:pt x="0" y="1895153"/>
                  </a:cubicBezTo>
                  <a:cubicBezTo>
                    <a:pt x="7321905" y="1895153"/>
                    <a:pt x="7321905" y="1895153"/>
                    <a:pt x="7321905" y="1895153"/>
                  </a:cubicBezTo>
                  <a:cubicBezTo>
                    <a:pt x="8193653" y="1895153"/>
                    <a:pt x="8904202" y="1469613"/>
                    <a:pt x="8904202" y="947660"/>
                  </a:cubicBezTo>
                  <a:cubicBezTo>
                    <a:pt x="8904202" y="425708"/>
                    <a:pt x="8193653" y="0"/>
                    <a:pt x="7321905" y="0"/>
                  </a:cubicBezTo>
                  <a:close/>
                </a:path>
              </a:pathLst>
            </a:custGeom>
            <a:solidFill>
              <a:srgbClr val="F2F2F2"/>
            </a:solidFill>
          </p:spPr>
        </p:sp>
      </p:grpSp>
      <p:grpSp>
        <p:nvGrpSpPr>
          <p:cNvPr name="Group 12" id="12"/>
          <p:cNvGrpSpPr/>
          <p:nvPr/>
        </p:nvGrpSpPr>
        <p:grpSpPr>
          <a:xfrm rot="0">
            <a:off x="3738124" y="5378108"/>
            <a:ext cx="2264184" cy="2087807"/>
            <a:chOff x="0" y="0"/>
            <a:chExt cx="2055600" cy="1895471"/>
          </a:xfrm>
        </p:grpSpPr>
        <p:sp>
          <p:nvSpPr>
            <p:cNvPr name="Freeform 13" id="13"/>
            <p:cNvSpPr/>
            <p:nvPr/>
          </p:nvSpPr>
          <p:spPr>
            <a:xfrm flipH="false" flipV="false" rot="0">
              <a:off x="0" y="0"/>
              <a:ext cx="2055622" cy="1895493"/>
            </a:xfrm>
            <a:custGeom>
              <a:avLst/>
              <a:gdLst/>
              <a:ahLst/>
              <a:cxnLst/>
              <a:rect r="r" b="b" t="t" l="l"/>
              <a:pathLst>
                <a:path h="1895493" w="2055622">
                  <a:moveTo>
                    <a:pt x="0" y="947746"/>
                  </a:moveTo>
                  <a:cubicBezTo>
                    <a:pt x="0" y="424278"/>
                    <a:pt x="460121" y="0"/>
                    <a:pt x="1027811" y="0"/>
                  </a:cubicBezTo>
                  <a:cubicBezTo>
                    <a:pt x="1595501" y="0"/>
                    <a:pt x="2055622" y="424278"/>
                    <a:pt x="2055622" y="947746"/>
                  </a:cubicBezTo>
                  <a:cubicBezTo>
                    <a:pt x="2055622" y="1471213"/>
                    <a:pt x="1595501" y="1895493"/>
                    <a:pt x="1027811" y="1895493"/>
                  </a:cubicBezTo>
                  <a:cubicBezTo>
                    <a:pt x="460121" y="1895493"/>
                    <a:pt x="0" y="1471213"/>
                    <a:pt x="0" y="947746"/>
                  </a:cubicBezTo>
                  <a:close/>
                </a:path>
              </a:pathLst>
            </a:custGeom>
            <a:solidFill>
              <a:srgbClr val="1C5739"/>
            </a:solidFill>
          </p:spPr>
        </p:sp>
      </p:grpSp>
      <p:grpSp>
        <p:nvGrpSpPr>
          <p:cNvPr name="Group 14" id="14"/>
          <p:cNvGrpSpPr/>
          <p:nvPr/>
        </p:nvGrpSpPr>
        <p:grpSpPr>
          <a:xfrm rot="0">
            <a:off x="3218747" y="7764485"/>
            <a:ext cx="10027798" cy="2372946"/>
            <a:chOff x="0" y="0"/>
            <a:chExt cx="8771038" cy="2075550"/>
          </a:xfrm>
        </p:grpSpPr>
        <p:sp>
          <p:nvSpPr>
            <p:cNvPr name="Freeform 15" id="15"/>
            <p:cNvSpPr/>
            <p:nvPr/>
          </p:nvSpPr>
          <p:spPr>
            <a:xfrm flipH="false" flipV="false" rot="0">
              <a:off x="0" y="0"/>
              <a:ext cx="8770896" cy="2075500"/>
            </a:xfrm>
            <a:custGeom>
              <a:avLst/>
              <a:gdLst/>
              <a:ahLst/>
              <a:cxnLst/>
              <a:rect r="r" b="b" t="t" l="l"/>
              <a:pathLst>
                <a:path h="2075500" w="8770896">
                  <a:moveTo>
                    <a:pt x="7212299" y="0"/>
                  </a:moveTo>
                  <a:cubicBezTo>
                    <a:pt x="0" y="0"/>
                    <a:pt x="0" y="0"/>
                    <a:pt x="0" y="0"/>
                  </a:cubicBezTo>
                  <a:cubicBezTo>
                    <a:pt x="0" y="2075500"/>
                    <a:pt x="0" y="2075500"/>
                    <a:pt x="0" y="2075500"/>
                  </a:cubicBezTo>
                  <a:cubicBezTo>
                    <a:pt x="7212299" y="2075500"/>
                    <a:pt x="7212299" y="2075500"/>
                    <a:pt x="7212299" y="2075500"/>
                  </a:cubicBezTo>
                  <a:cubicBezTo>
                    <a:pt x="8071017" y="2075500"/>
                    <a:pt x="8770896" y="1609401"/>
                    <a:pt x="8770896" y="1037659"/>
                  </a:cubicBezTo>
                  <a:cubicBezTo>
                    <a:pt x="8770896" y="465917"/>
                    <a:pt x="8071017" y="0"/>
                    <a:pt x="7212299" y="0"/>
                  </a:cubicBezTo>
                  <a:close/>
                </a:path>
              </a:pathLst>
            </a:custGeom>
            <a:solidFill>
              <a:srgbClr val="F2F2F2"/>
            </a:solidFill>
          </p:spPr>
        </p:sp>
      </p:grpSp>
      <p:grpSp>
        <p:nvGrpSpPr>
          <p:cNvPr name="Group 16" id="16"/>
          <p:cNvGrpSpPr/>
          <p:nvPr/>
        </p:nvGrpSpPr>
        <p:grpSpPr>
          <a:xfrm rot="0">
            <a:off x="1671339" y="7986480"/>
            <a:ext cx="1975273" cy="1977349"/>
            <a:chOff x="0" y="0"/>
            <a:chExt cx="2054880" cy="2057040"/>
          </a:xfrm>
        </p:grpSpPr>
        <p:sp>
          <p:nvSpPr>
            <p:cNvPr name="Freeform 17" id="17"/>
            <p:cNvSpPr/>
            <p:nvPr/>
          </p:nvSpPr>
          <p:spPr>
            <a:xfrm flipH="false" flipV="false" rot="0">
              <a:off x="0" y="0"/>
              <a:ext cx="2054860" cy="2057146"/>
            </a:xfrm>
            <a:custGeom>
              <a:avLst/>
              <a:gdLst/>
              <a:ahLst/>
              <a:cxnLst/>
              <a:rect r="r" b="b" t="t" l="l"/>
              <a:pathLst>
                <a:path h="2057146" w="2054860">
                  <a:moveTo>
                    <a:pt x="0" y="1028573"/>
                  </a:moveTo>
                  <a:cubicBezTo>
                    <a:pt x="0" y="460502"/>
                    <a:pt x="459994" y="0"/>
                    <a:pt x="1027430" y="0"/>
                  </a:cubicBezTo>
                  <a:cubicBezTo>
                    <a:pt x="1594866" y="0"/>
                    <a:pt x="2054860" y="460502"/>
                    <a:pt x="2054860" y="1028573"/>
                  </a:cubicBezTo>
                  <a:cubicBezTo>
                    <a:pt x="2054860" y="1596644"/>
                    <a:pt x="1594866" y="2057146"/>
                    <a:pt x="1027430" y="2057146"/>
                  </a:cubicBezTo>
                  <a:cubicBezTo>
                    <a:pt x="459994" y="2057146"/>
                    <a:pt x="0" y="1596517"/>
                    <a:pt x="0" y="1028573"/>
                  </a:cubicBezTo>
                  <a:close/>
                </a:path>
              </a:pathLst>
            </a:custGeom>
            <a:solidFill>
              <a:srgbClr val="1C5739"/>
            </a:solidFill>
          </p:spPr>
        </p:sp>
      </p:grpSp>
      <p:sp>
        <p:nvSpPr>
          <p:cNvPr name="Freeform 18" id="18"/>
          <p:cNvSpPr/>
          <p:nvPr/>
        </p:nvSpPr>
        <p:spPr>
          <a:xfrm flipH="false" flipV="false" rot="0">
            <a:off x="7434434" y="941741"/>
            <a:ext cx="1154155" cy="1000112"/>
          </a:xfrm>
          <a:custGeom>
            <a:avLst/>
            <a:gdLst/>
            <a:ahLst/>
            <a:cxnLst/>
            <a:rect r="r" b="b" t="t" l="l"/>
            <a:pathLst>
              <a:path h="1000112" w="1154155">
                <a:moveTo>
                  <a:pt x="0" y="0"/>
                </a:moveTo>
                <a:lnTo>
                  <a:pt x="1154155" y="0"/>
                </a:lnTo>
                <a:lnTo>
                  <a:pt x="1154155" y="1000112"/>
                </a:lnTo>
                <a:lnTo>
                  <a:pt x="0" y="10001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55622" y="8381918"/>
            <a:ext cx="806705" cy="1186473"/>
          </a:xfrm>
          <a:custGeom>
            <a:avLst/>
            <a:gdLst/>
            <a:ahLst/>
            <a:cxnLst/>
            <a:rect r="r" b="b" t="t" l="l"/>
            <a:pathLst>
              <a:path h="1186473" w="806705">
                <a:moveTo>
                  <a:pt x="0" y="0"/>
                </a:moveTo>
                <a:lnTo>
                  <a:pt x="806705" y="0"/>
                </a:lnTo>
                <a:lnTo>
                  <a:pt x="806705" y="1186474"/>
                </a:lnTo>
                <a:lnTo>
                  <a:pt x="0" y="11864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6035978" y="3376727"/>
            <a:ext cx="1106920" cy="1093571"/>
          </a:xfrm>
          <a:custGeom>
            <a:avLst/>
            <a:gdLst/>
            <a:ahLst/>
            <a:cxnLst/>
            <a:rect r="r" b="b" t="t" l="l"/>
            <a:pathLst>
              <a:path h="1093571" w="1106920">
                <a:moveTo>
                  <a:pt x="0" y="0"/>
                </a:moveTo>
                <a:lnTo>
                  <a:pt x="1106921" y="0"/>
                </a:lnTo>
                <a:lnTo>
                  <a:pt x="1106921" y="1093570"/>
                </a:lnTo>
                <a:lnTo>
                  <a:pt x="0" y="1093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1" id="21"/>
          <p:cNvGrpSpPr/>
          <p:nvPr/>
        </p:nvGrpSpPr>
        <p:grpSpPr>
          <a:xfrm rot="0">
            <a:off x="-1494996" y="-4451705"/>
            <a:ext cx="8637895" cy="8151231"/>
            <a:chOff x="0" y="0"/>
            <a:chExt cx="812800" cy="767006"/>
          </a:xfrm>
        </p:grpSpPr>
        <p:sp>
          <p:nvSpPr>
            <p:cNvPr name="Freeform 22" id="22"/>
            <p:cNvSpPr/>
            <p:nvPr/>
          </p:nvSpPr>
          <p:spPr>
            <a:xfrm flipH="false" flipV="false" rot="0">
              <a:off x="0" y="0"/>
              <a:ext cx="812800" cy="767006"/>
            </a:xfrm>
            <a:custGeom>
              <a:avLst/>
              <a:gdLst/>
              <a:ahLst/>
              <a:cxnLst/>
              <a:rect r="r" b="b" t="t" l="l"/>
              <a:pathLst>
                <a:path h="767006" w="812800">
                  <a:moveTo>
                    <a:pt x="406400" y="0"/>
                  </a:moveTo>
                  <a:cubicBezTo>
                    <a:pt x="181951" y="0"/>
                    <a:pt x="0" y="171700"/>
                    <a:pt x="0" y="383503"/>
                  </a:cubicBezTo>
                  <a:cubicBezTo>
                    <a:pt x="0" y="595306"/>
                    <a:pt x="181951" y="767006"/>
                    <a:pt x="406400" y="767006"/>
                  </a:cubicBezTo>
                  <a:cubicBezTo>
                    <a:pt x="630849" y="767006"/>
                    <a:pt x="812800" y="595306"/>
                    <a:pt x="812800" y="383503"/>
                  </a:cubicBezTo>
                  <a:cubicBezTo>
                    <a:pt x="812800" y="171700"/>
                    <a:pt x="630849" y="0"/>
                    <a:pt x="406400" y="0"/>
                  </a:cubicBezTo>
                  <a:close/>
                </a:path>
              </a:pathLst>
            </a:custGeom>
            <a:solidFill>
              <a:srgbClr val="1C5739"/>
            </a:solidFill>
            <a:ln cap="sq">
              <a:noFill/>
              <a:prstDash val="solid"/>
              <a:miter/>
            </a:ln>
          </p:spPr>
        </p:sp>
        <p:sp>
          <p:nvSpPr>
            <p:cNvPr name="TextBox 23" id="23"/>
            <p:cNvSpPr txBox="true"/>
            <p:nvPr/>
          </p:nvSpPr>
          <p:spPr>
            <a:xfrm>
              <a:off x="76200" y="52857"/>
              <a:ext cx="660400" cy="64224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24" id="24"/>
          <p:cNvSpPr/>
          <p:nvPr/>
        </p:nvSpPr>
        <p:spPr>
          <a:xfrm flipH="false" flipV="false" rot="0">
            <a:off x="-1624992" y="808431"/>
            <a:ext cx="4687320" cy="4687320"/>
          </a:xfrm>
          <a:custGeom>
            <a:avLst/>
            <a:gdLst/>
            <a:ahLst/>
            <a:cxnLst/>
            <a:rect r="r" b="b" t="t" l="l"/>
            <a:pathLst>
              <a:path h="4687320" w="4687320">
                <a:moveTo>
                  <a:pt x="0" y="0"/>
                </a:moveTo>
                <a:lnTo>
                  <a:pt x="4687319" y="0"/>
                </a:lnTo>
                <a:lnTo>
                  <a:pt x="4687319" y="4687320"/>
                </a:lnTo>
                <a:lnTo>
                  <a:pt x="0" y="46873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4284672" y="5814443"/>
            <a:ext cx="1171088" cy="1215137"/>
          </a:xfrm>
          <a:custGeom>
            <a:avLst/>
            <a:gdLst/>
            <a:ahLst/>
            <a:cxnLst/>
            <a:rect r="r" b="b" t="t" l="l"/>
            <a:pathLst>
              <a:path h="1215137" w="1171088">
                <a:moveTo>
                  <a:pt x="0" y="0"/>
                </a:moveTo>
                <a:lnTo>
                  <a:pt x="1171088" y="0"/>
                </a:lnTo>
                <a:lnTo>
                  <a:pt x="1171088" y="1215137"/>
                </a:lnTo>
                <a:lnTo>
                  <a:pt x="0" y="12151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6" id="26"/>
          <p:cNvSpPr txBox="true"/>
          <p:nvPr/>
        </p:nvSpPr>
        <p:spPr>
          <a:xfrm rot="0">
            <a:off x="3738124" y="7713206"/>
            <a:ext cx="5306357" cy="451299"/>
          </a:xfrm>
          <a:prstGeom prst="rect">
            <a:avLst/>
          </a:prstGeom>
        </p:spPr>
        <p:txBody>
          <a:bodyPr anchor="t" rtlCol="false" tIns="0" lIns="0" bIns="0" rIns="0">
            <a:spAutoFit/>
          </a:bodyPr>
          <a:lstStyle/>
          <a:p>
            <a:pPr>
              <a:lnSpc>
                <a:spcPts val="3231"/>
              </a:lnSpc>
            </a:pPr>
            <a:r>
              <a:rPr lang="en-US" sz="2341" spc="229">
                <a:solidFill>
                  <a:srgbClr val="231F20"/>
                </a:solidFill>
                <a:latin typeface="Chunk Five"/>
              </a:rPr>
              <a:t>Project Warmup</a:t>
            </a:r>
          </a:p>
        </p:txBody>
      </p:sp>
      <p:sp>
        <p:nvSpPr>
          <p:cNvPr name="TextBox 27" id="27"/>
          <p:cNvSpPr txBox="true"/>
          <p:nvPr/>
        </p:nvSpPr>
        <p:spPr>
          <a:xfrm rot="0">
            <a:off x="6198544" y="5372968"/>
            <a:ext cx="2732632" cy="451299"/>
          </a:xfrm>
          <a:prstGeom prst="rect">
            <a:avLst/>
          </a:prstGeom>
        </p:spPr>
        <p:txBody>
          <a:bodyPr anchor="t" rtlCol="false" tIns="0" lIns="0" bIns="0" rIns="0">
            <a:spAutoFit/>
          </a:bodyPr>
          <a:lstStyle/>
          <a:p>
            <a:pPr algn="l" marL="0" indent="0" lvl="1">
              <a:lnSpc>
                <a:spcPts val="3231"/>
              </a:lnSpc>
              <a:spcBef>
                <a:spcPct val="0"/>
              </a:spcBef>
            </a:pPr>
            <a:r>
              <a:rPr lang="en-US" sz="2341" spc="229">
                <a:solidFill>
                  <a:srgbClr val="231F20"/>
                </a:solidFill>
                <a:latin typeface="Chunk Five"/>
              </a:rPr>
              <a:t>MVP(20%)</a:t>
            </a:r>
          </a:p>
        </p:txBody>
      </p:sp>
      <p:sp>
        <p:nvSpPr>
          <p:cNvPr name="TextBox 28" id="28"/>
          <p:cNvSpPr txBox="true"/>
          <p:nvPr/>
        </p:nvSpPr>
        <p:spPr>
          <a:xfrm rot="0">
            <a:off x="7777684" y="2928721"/>
            <a:ext cx="2732632" cy="451299"/>
          </a:xfrm>
          <a:prstGeom prst="rect">
            <a:avLst/>
          </a:prstGeom>
        </p:spPr>
        <p:txBody>
          <a:bodyPr anchor="t" rtlCol="false" tIns="0" lIns="0" bIns="0" rIns="0">
            <a:spAutoFit/>
          </a:bodyPr>
          <a:lstStyle/>
          <a:p>
            <a:pPr algn="l" marL="0" indent="0" lvl="1">
              <a:lnSpc>
                <a:spcPts val="3231"/>
              </a:lnSpc>
              <a:spcBef>
                <a:spcPct val="0"/>
              </a:spcBef>
            </a:pPr>
            <a:r>
              <a:rPr lang="en-US" sz="2341" spc="229">
                <a:solidFill>
                  <a:srgbClr val="231F20"/>
                </a:solidFill>
                <a:latin typeface="Chunk Five"/>
              </a:rPr>
              <a:t>MMP(75%)</a:t>
            </a:r>
          </a:p>
        </p:txBody>
      </p:sp>
      <p:sp>
        <p:nvSpPr>
          <p:cNvPr name="TextBox 29" id="29"/>
          <p:cNvSpPr txBox="true"/>
          <p:nvPr/>
        </p:nvSpPr>
        <p:spPr>
          <a:xfrm rot="0">
            <a:off x="3738124" y="8183555"/>
            <a:ext cx="9399197" cy="1855979"/>
          </a:xfrm>
          <a:prstGeom prst="rect">
            <a:avLst/>
          </a:prstGeom>
        </p:spPr>
        <p:txBody>
          <a:bodyPr anchor="t" rtlCol="false" tIns="0" lIns="0" bIns="0" rIns="0">
            <a:spAutoFit/>
          </a:bodyPr>
          <a:lstStyle/>
          <a:p>
            <a:pPr>
              <a:lnSpc>
                <a:spcPts val="2959"/>
              </a:lnSpc>
            </a:pPr>
            <a:r>
              <a:rPr lang="en-US" sz="2144" spc="210">
                <a:solidFill>
                  <a:srgbClr val="231F20"/>
                </a:solidFill>
                <a:latin typeface="Arimo"/>
              </a:rPr>
              <a:t>We established the project's scope, description and gained an understanding of the project through a comprehensive literature review.We have finalized the implementation strategy for the project, specifying the chosen technologies and features for execution. </a:t>
            </a:r>
          </a:p>
        </p:txBody>
      </p:sp>
      <p:sp>
        <p:nvSpPr>
          <p:cNvPr name="TextBox 30" id="30"/>
          <p:cNvSpPr txBox="true"/>
          <p:nvPr/>
        </p:nvSpPr>
        <p:spPr>
          <a:xfrm rot="0">
            <a:off x="6198544" y="5843317"/>
            <a:ext cx="8873222" cy="1484504"/>
          </a:xfrm>
          <a:prstGeom prst="rect">
            <a:avLst/>
          </a:prstGeom>
        </p:spPr>
        <p:txBody>
          <a:bodyPr anchor="t" rtlCol="false" tIns="0" lIns="0" bIns="0" rIns="0">
            <a:spAutoFit/>
          </a:bodyPr>
          <a:lstStyle/>
          <a:p>
            <a:pPr>
              <a:lnSpc>
                <a:spcPts val="2959"/>
              </a:lnSpc>
            </a:pPr>
            <a:r>
              <a:rPr lang="en-US" sz="2144" spc="210">
                <a:solidFill>
                  <a:srgbClr val="000000"/>
                </a:solidFill>
                <a:latin typeface="Arimo"/>
              </a:rPr>
              <a:t>We will leverage data preprocessing, employ sentiment scoring, showcase keyword extraction in a word cloud, seamlessly aggregate results, and present the overall website rating on a dynamic dashboard.</a:t>
            </a:r>
          </a:p>
        </p:txBody>
      </p:sp>
      <p:sp>
        <p:nvSpPr>
          <p:cNvPr name="TextBox 31" id="31"/>
          <p:cNvSpPr txBox="true"/>
          <p:nvPr/>
        </p:nvSpPr>
        <p:spPr>
          <a:xfrm rot="0">
            <a:off x="7777684" y="3420021"/>
            <a:ext cx="8647444" cy="1484504"/>
          </a:xfrm>
          <a:prstGeom prst="rect">
            <a:avLst/>
          </a:prstGeom>
        </p:spPr>
        <p:txBody>
          <a:bodyPr anchor="t" rtlCol="false" tIns="0" lIns="0" bIns="0" rIns="0">
            <a:spAutoFit/>
          </a:bodyPr>
          <a:lstStyle/>
          <a:p>
            <a:pPr>
              <a:lnSpc>
                <a:spcPts val="2959"/>
              </a:lnSpc>
            </a:pPr>
            <a:r>
              <a:rPr lang="en-US" sz="2144" spc="210">
                <a:solidFill>
                  <a:srgbClr val="231F20"/>
                </a:solidFill>
                <a:latin typeface="Arimo"/>
              </a:rPr>
              <a:t>We plan to integrate Aspect-Based Sentiment Analysis and Emotion Recognition into the backend, while simultaneously developing a Flask web application for the frontend interface.</a:t>
            </a:r>
          </a:p>
        </p:txBody>
      </p:sp>
      <p:sp>
        <p:nvSpPr>
          <p:cNvPr name="TextBox 32" id="32"/>
          <p:cNvSpPr txBox="true"/>
          <p:nvPr/>
        </p:nvSpPr>
        <p:spPr>
          <a:xfrm rot="0">
            <a:off x="9204123" y="357132"/>
            <a:ext cx="2732632" cy="451299"/>
          </a:xfrm>
          <a:prstGeom prst="rect">
            <a:avLst/>
          </a:prstGeom>
        </p:spPr>
        <p:txBody>
          <a:bodyPr anchor="t" rtlCol="false" tIns="0" lIns="0" bIns="0" rIns="0">
            <a:spAutoFit/>
          </a:bodyPr>
          <a:lstStyle/>
          <a:p>
            <a:pPr algn="l" marL="0" indent="0" lvl="1">
              <a:lnSpc>
                <a:spcPts val="3231"/>
              </a:lnSpc>
              <a:spcBef>
                <a:spcPct val="0"/>
              </a:spcBef>
            </a:pPr>
            <a:r>
              <a:rPr lang="en-US" sz="2341" spc="229">
                <a:solidFill>
                  <a:srgbClr val="231F20"/>
                </a:solidFill>
                <a:latin typeface="Chunk Five"/>
              </a:rPr>
              <a:t>Final Product</a:t>
            </a:r>
          </a:p>
        </p:txBody>
      </p:sp>
      <p:sp>
        <p:nvSpPr>
          <p:cNvPr name="TextBox 33" id="33"/>
          <p:cNvSpPr txBox="true"/>
          <p:nvPr/>
        </p:nvSpPr>
        <p:spPr>
          <a:xfrm rot="0">
            <a:off x="9204123" y="894116"/>
            <a:ext cx="8084843" cy="1484504"/>
          </a:xfrm>
          <a:prstGeom prst="rect">
            <a:avLst/>
          </a:prstGeom>
        </p:spPr>
        <p:txBody>
          <a:bodyPr anchor="t" rtlCol="false" tIns="0" lIns="0" bIns="0" rIns="0">
            <a:spAutoFit/>
          </a:bodyPr>
          <a:lstStyle/>
          <a:p>
            <a:pPr>
              <a:lnSpc>
                <a:spcPts val="2959"/>
              </a:lnSpc>
            </a:pPr>
            <a:r>
              <a:rPr lang="en-US" sz="2144" spc="210">
                <a:solidFill>
                  <a:srgbClr val="231F20"/>
                </a:solidFill>
                <a:latin typeface="Arimo"/>
              </a:rPr>
              <a:t>We aim to seamlessly integrate the Power BI or Streamlit dashboard with our Flask web application, conduct thorough integration testing, and deploy the entire solution to our chosen cloud infrastructure.</a:t>
            </a:r>
          </a:p>
        </p:txBody>
      </p:sp>
      <p:sp>
        <p:nvSpPr>
          <p:cNvPr name="TextBox 34" id="34"/>
          <p:cNvSpPr txBox="true"/>
          <p:nvPr/>
        </p:nvSpPr>
        <p:spPr>
          <a:xfrm rot="0">
            <a:off x="151577" y="714040"/>
            <a:ext cx="8266190" cy="819892"/>
          </a:xfrm>
          <a:prstGeom prst="rect">
            <a:avLst/>
          </a:prstGeom>
        </p:spPr>
        <p:txBody>
          <a:bodyPr anchor="t" rtlCol="false" tIns="0" lIns="0" bIns="0" rIns="0">
            <a:spAutoFit/>
          </a:bodyPr>
          <a:lstStyle/>
          <a:p>
            <a:pPr>
              <a:lnSpc>
                <a:spcPts val="5331"/>
              </a:lnSpc>
            </a:pPr>
            <a:r>
              <a:rPr lang="en-US" sz="5384" spc="188">
                <a:solidFill>
                  <a:srgbClr val="FFFFFF"/>
                </a:solidFill>
                <a:latin typeface="Chunk Five"/>
              </a:rPr>
              <a:t>PROJECT STAGES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263273" y="1414405"/>
            <a:ext cx="13033244" cy="900878"/>
          </a:xfrm>
          <a:prstGeom prst="rect">
            <a:avLst/>
          </a:prstGeom>
        </p:spPr>
        <p:txBody>
          <a:bodyPr anchor="t" rtlCol="false" tIns="0" lIns="0" bIns="0" rIns="0">
            <a:spAutoFit/>
          </a:bodyPr>
          <a:lstStyle/>
          <a:p>
            <a:pPr algn="l" marL="0" indent="0" lvl="0">
              <a:lnSpc>
                <a:spcPts val="5862"/>
              </a:lnSpc>
              <a:spcBef>
                <a:spcPct val="0"/>
              </a:spcBef>
            </a:pPr>
            <a:r>
              <a:rPr lang="en-US" sz="5921" spc="207">
                <a:solidFill>
                  <a:srgbClr val="040506"/>
                </a:solidFill>
                <a:latin typeface="Chunk Five"/>
              </a:rPr>
              <a:t>FRONT-END FUNCTIONALITY</a:t>
            </a:r>
          </a:p>
        </p:txBody>
      </p:sp>
      <p:sp>
        <p:nvSpPr>
          <p:cNvPr name="Freeform 4" id="4"/>
          <p:cNvSpPr/>
          <p:nvPr/>
        </p:nvSpPr>
        <p:spPr>
          <a:xfrm flipH="false" flipV="false" rot="-10800000">
            <a:off x="-305814" y="-323115"/>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38225" y="2899748"/>
            <a:ext cx="16614083" cy="5740400"/>
          </a:xfrm>
          <a:prstGeom prst="rect">
            <a:avLst/>
          </a:prstGeom>
        </p:spPr>
        <p:txBody>
          <a:bodyPr anchor="t" rtlCol="false" tIns="0" lIns="0" bIns="0" rIns="0">
            <a:spAutoFit/>
          </a:bodyPr>
          <a:lstStyle/>
          <a:p>
            <a:pPr algn="just" marL="539748" indent="-269874" lvl="1">
              <a:lnSpc>
                <a:spcPts val="3249"/>
              </a:lnSpc>
              <a:spcBef>
                <a:spcPct val="0"/>
              </a:spcBef>
              <a:buFont typeface="Arial"/>
              <a:buChar char="•"/>
            </a:pPr>
            <a:r>
              <a:rPr lang="en-US" sz="2499">
                <a:solidFill>
                  <a:srgbClr val="040506"/>
                </a:solidFill>
                <a:latin typeface="Arimo Bold"/>
              </a:rPr>
              <a:t>User Authenticati</a:t>
            </a:r>
            <a:r>
              <a:rPr lang="en-US" sz="2499">
                <a:solidFill>
                  <a:srgbClr val="040506"/>
                </a:solidFill>
                <a:latin typeface="Arimo Bold"/>
              </a:rPr>
              <a:t>on:</a:t>
            </a:r>
          </a:p>
          <a:p>
            <a:pPr algn="just" marL="1079496" indent="-359832" lvl="2">
              <a:lnSpc>
                <a:spcPts val="3249"/>
              </a:lnSpc>
              <a:spcBef>
                <a:spcPct val="0"/>
              </a:spcBef>
              <a:buFont typeface="Arial"/>
              <a:buChar char="⚬"/>
            </a:pPr>
            <a:r>
              <a:rPr lang="en-US" sz="2499">
                <a:solidFill>
                  <a:srgbClr val="040506"/>
                </a:solidFill>
                <a:latin typeface="Arimo"/>
              </a:rPr>
              <a:t>Enable a secure and seamless experience with token-based authentication for user sign-up and login.</a:t>
            </a:r>
          </a:p>
          <a:p>
            <a:pPr algn="just" marL="539748" indent="-269874" lvl="1">
              <a:lnSpc>
                <a:spcPts val="3249"/>
              </a:lnSpc>
              <a:spcBef>
                <a:spcPct val="0"/>
              </a:spcBef>
              <a:buFont typeface="Arial"/>
              <a:buChar char="•"/>
            </a:pPr>
            <a:r>
              <a:rPr lang="en-US" sz="2499">
                <a:solidFill>
                  <a:srgbClr val="040506"/>
                </a:solidFill>
                <a:latin typeface="Arimo Bold"/>
              </a:rPr>
              <a:t>Data Ingestion:</a:t>
            </a:r>
          </a:p>
          <a:p>
            <a:pPr algn="just" marL="1079496" indent="-359832" lvl="2">
              <a:lnSpc>
                <a:spcPts val="3249"/>
              </a:lnSpc>
              <a:spcBef>
                <a:spcPct val="0"/>
              </a:spcBef>
              <a:buFont typeface="Arial"/>
              <a:buChar char="⚬"/>
            </a:pPr>
            <a:r>
              <a:rPr lang="en-US" sz="2499">
                <a:solidFill>
                  <a:srgbClr val="040506"/>
                </a:solidFill>
                <a:latin typeface="Arimo"/>
              </a:rPr>
              <a:t>Empower users to contribute insights effortlessly by providing an intuitive file upload interface for data ingestion.</a:t>
            </a:r>
          </a:p>
          <a:p>
            <a:pPr algn="just" marL="539748" indent="-269874" lvl="1">
              <a:lnSpc>
                <a:spcPts val="3249"/>
              </a:lnSpc>
              <a:spcBef>
                <a:spcPct val="0"/>
              </a:spcBef>
              <a:buFont typeface="Arial"/>
              <a:buChar char="•"/>
            </a:pPr>
            <a:r>
              <a:rPr lang="en-US" sz="2499">
                <a:solidFill>
                  <a:srgbClr val="040506"/>
                </a:solidFill>
                <a:latin typeface="Arimo Bold"/>
              </a:rPr>
              <a:t>Interactive Dashboard:</a:t>
            </a:r>
          </a:p>
          <a:p>
            <a:pPr algn="just" marL="1079496" indent="-359832" lvl="2">
              <a:lnSpc>
                <a:spcPts val="3249"/>
              </a:lnSpc>
              <a:spcBef>
                <a:spcPct val="0"/>
              </a:spcBef>
              <a:buFont typeface="Arial"/>
              <a:buChar char="⚬"/>
            </a:pPr>
            <a:r>
              <a:rPr lang="en-US" sz="2499">
                <a:solidFill>
                  <a:srgbClr val="040506"/>
                </a:solidFill>
                <a:latin typeface="Arimo"/>
              </a:rPr>
              <a:t>Present a dynamic dashboard offering:</a:t>
            </a:r>
          </a:p>
          <a:p>
            <a:pPr algn="just" marL="1619244" indent="-404811" lvl="3">
              <a:lnSpc>
                <a:spcPts val="3249"/>
              </a:lnSpc>
              <a:spcBef>
                <a:spcPct val="0"/>
              </a:spcBef>
              <a:buFont typeface="Arial"/>
              <a:buChar char="￭"/>
            </a:pPr>
            <a:r>
              <a:rPr lang="en-US" sz="2499">
                <a:solidFill>
                  <a:srgbClr val="040506"/>
                </a:solidFill>
                <a:latin typeface="Arimo"/>
              </a:rPr>
              <a:t>Overall website rating derived from sentiment analysis.</a:t>
            </a:r>
          </a:p>
          <a:p>
            <a:pPr algn="just" marL="1619244" indent="-404811" lvl="3">
              <a:lnSpc>
                <a:spcPts val="3249"/>
              </a:lnSpc>
              <a:spcBef>
                <a:spcPct val="0"/>
              </a:spcBef>
              <a:buFont typeface="Arial"/>
              <a:buChar char="￭"/>
            </a:pPr>
            <a:r>
              <a:rPr lang="en-US" sz="2499">
                <a:solidFill>
                  <a:srgbClr val="040506"/>
                </a:solidFill>
                <a:latin typeface="Arimo"/>
              </a:rPr>
              <a:t>Visual charts illustrating sentiment trends.</a:t>
            </a:r>
          </a:p>
          <a:p>
            <a:pPr algn="just" marL="1619244" indent="-404811" lvl="3">
              <a:lnSpc>
                <a:spcPts val="3249"/>
              </a:lnSpc>
              <a:spcBef>
                <a:spcPct val="0"/>
              </a:spcBef>
              <a:buFont typeface="Arial"/>
              <a:buChar char="￭"/>
            </a:pPr>
            <a:r>
              <a:rPr lang="en-US" sz="2499">
                <a:solidFill>
                  <a:srgbClr val="040506"/>
                </a:solidFill>
                <a:latin typeface="Arimo"/>
              </a:rPr>
              <a:t>A table identifying aspects and features discussed in each comment.</a:t>
            </a:r>
          </a:p>
          <a:p>
            <a:pPr algn="just" marL="1619244" indent="-404811" lvl="3">
              <a:lnSpc>
                <a:spcPts val="3249"/>
              </a:lnSpc>
              <a:spcBef>
                <a:spcPct val="0"/>
              </a:spcBef>
              <a:buFont typeface="Arial"/>
              <a:buChar char="￭"/>
            </a:pPr>
            <a:r>
              <a:rPr lang="en-US" sz="2499">
                <a:solidFill>
                  <a:srgbClr val="040506"/>
                </a:solidFill>
                <a:latin typeface="Arimo"/>
              </a:rPr>
              <a:t>Trend analysis for a deeper understanding.</a:t>
            </a:r>
          </a:p>
          <a:p>
            <a:pPr algn="just" marL="1619244" indent="-404811" lvl="3">
              <a:lnSpc>
                <a:spcPts val="3249"/>
              </a:lnSpc>
              <a:spcBef>
                <a:spcPct val="0"/>
              </a:spcBef>
              <a:buFont typeface="Arial"/>
              <a:buChar char="￭"/>
            </a:pPr>
            <a:r>
              <a:rPr lang="en-US" sz="2499">
                <a:solidFill>
                  <a:srgbClr val="040506"/>
                </a:solidFill>
                <a:latin typeface="Arimo"/>
              </a:rPr>
              <a:t>Word cloud highlighting keyword extraction.</a:t>
            </a:r>
          </a:p>
          <a:p>
            <a:pPr algn="just" marL="1619244" indent="-404811" lvl="3">
              <a:lnSpc>
                <a:spcPts val="3249"/>
              </a:lnSpc>
              <a:spcBef>
                <a:spcPct val="0"/>
              </a:spcBef>
              <a:buFont typeface="Arial"/>
              <a:buChar char="￭"/>
            </a:pPr>
            <a:r>
              <a:rPr lang="en-US" sz="2499">
                <a:solidFill>
                  <a:srgbClr val="040506"/>
                </a:solidFill>
                <a:latin typeface="Arimo"/>
              </a:rPr>
              <a:t>Visualization of emotions expressed in each comment.</a:t>
            </a:r>
          </a:p>
          <a:p>
            <a:pPr algn="ctr">
              <a:lnSpc>
                <a:spcPts val="3249"/>
              </a:lnSpc>
              <a:spcBef>
                <a:spcPct val="0"/>
              </a:spcBef>
            </a:pPr>
          </a:p>
        </p:txBody>
      </p:sp>
      <p:sp>
        <p:nvSpPr>
          <p:cNvPr name="Freeform 6" id="6"/>
          <p:cNvSpPr/>
          <p:nvPr/>
        </p:nvSpPr>
        <p:spPr>
          <a:xfrm flipH="false" flipV="false" rot="0">
            <a:off x="9924485" y="8239841"/>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DAF7evkbQPk</dc:identifier>
  <dcterms:modified xsi:type="dcterms:W3CDTF">2011-08-01T06:04:30Z</dcterms:modified>
  <cp:revision>1</cp:revision>
  <dc:title>Project Kickoff</dc:title>
</cp:coreProperties>
</file>