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68" y="2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AARTHI.E</a:t>
            </a:r>
            <a:endParaRPr lang="en-US" sz="2400" dirty="0"/>
          </a:p>
          <a:p>
            <a:r>
              <a:rPr lang="en-US" sz="2400" dirty="0"/>
              <a:t>REGISTER NO</a:t>
            </a:r>
            <a:r>
              <a:rPr lang="en-US" sz="2400" dirty="0" smtClean="0"/>
              <a:t>: 312216752</a:t>
            </a:r>
            <a:endParaRPr lang="en-US" sz="2400" dirty="0"/>
          </a:p>
          <a:p>
            <a:r>
              <a:rPr lang="en-US" sz="2400" dirty="0"/>
              <a:t>DEPARTMENT</a:t>
            </a:r>
            <a:r>
              <a:rPr lang="en-US" sz="2400" dirty="0" smtClean="0"/>
              <a:t>: B.COM ACCOUNTING AND FINANCE</a:t>
            </a:r>
            <a:endParaRPr lang="en-US" sz="2400" dirty="0"/>
          </a:p>
          <a:p>
            <a:r>
              <a:rPr lang="en-US" sz="2400" dirty="0" smtClean="0"/>
              <a:t>COLLEGE: SHRI KRISHNASWAMY COLLEGE FOR WOMEN</a:t>
            </a:r>
            <a:endParaRPr lang="en-US" sz="2400" dirty="0"/>
          </a:p>
          <a:p>
            <a:r>
              <a:rPr lang="en-US" sz="2400" dirty="0"/>
              <a:t>           </a:t>
            </a:r>
            <a:r>
              <a:rPr lang="en-US" sz="2400" dirty="0"/>
              <a:t>NM ID:4A30489215C1803A5164A08E10E4A33D</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152401" y="2220233"/>
            <a:ext cx="10744200" cy="256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chemeClr val="tx1"/>
                </a:solidFill>
                <a:effectLst/>
                <a:latin typeface="Arial" pitchFamily="34" charset="0"/>
                <a:cs typeface="Arial" pitchFamily="34" charset="0"/>
              </a:rPr>
              <a:t>Data Preparation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pitchFamily="34" charset="0"/>
                <a:cs typeface="Arial" pitchFamily="34" charset="0"/>
              </a:rPr>
              <a:t>1.1 Data Cleaning:</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itchFamily="34" charset="0"/>
                <a:cs typeface="Arial" pitchFamily="34" charset="0"/>
              </a:rPr>
              <a:t>Missing Values:</a:t>
            </a:r>
            <a:r>
              <a:rPr kumimoji="0" lang="en-US" altLang="en-US" sz="1800" b="0" i="0" u="none" strike="noStrike" cap="none" normalizeH="0" baseline="0" dirty="0" smtClean="0">
                <a:ln>
                  <a:noFill/>
                </a:ln>
                <a:solidFill>
                  <a:schemeClr val="tx1"/>
                </a:solidFill>
                <a:effectLst/>
                <a:latin typeface="Arial" pitchFamily="34" charset="0"/>
                <a:cs typeface="Arial" pitchFamily="34" charset="0"/>
              </a:rPr>
              <a:t> Identify and handle missing values in critical fields like </a:t>
            </a:r>
            <a:r>
              <a:rPr kumimoji="0" lang="en-US" altLang="en-US" sz="1000" b="0" i="0" u="none" strike="noStrike" cap="none" normalizeH="0" baseline="0" dirty="0" smtClean="0">
                <a:ln>
                  <a:noFill/>
                </a:ln>
                <a:solidFill>
                  <a:schemeClr val="tx1"/>
                </a:solidFill>
                <a:effectLst/>
                <a:latin typeface="Arial Unicode MS" pitchFamily="34" charset="-128"/>
                <a:cs typeface="Arial" pitchFamily="34" charset="0"/>
              </a:rPr>
              <a:t>ExitDate</a:t>
            </a:r>
            <a:r>
              <a:rPr kumimoji="0" lang="en-US" alt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altLang="en-US" sz="1000" b="0" i="0" u="none" strike="noStrike" cap="none" normalizeH="0" baseline="0" dirty="0" smtClean="0">
                <a:ln>
                  <a:noFill/>
                </a:ln>
                <a:solidFill>
                  <a:schemeClr val="tx1"/>
                </a:solidFill>
                <a:effectLst/>
                <a:latin typeface="Arial Unicode MS" pitchFamily="34" charset="-128"/>
                <a:cs typeface="Arial" pitchFamily="34" charset="0"/>
              </a:rPr>
              <a:t>TerminationType</a:t>
            </a:r>
            <a:r>
              <a:rPr kumimoji="0" lang="en-US" altLang="en-US" sz="1100" b="0" i="0" u="none" strike="noStrike" cap="none" normalizeH="0" baseline="0" dirty="0" smtClean="0">
                <a:ln>
                  <a:noFill/>
                </a:ln>
                <a:solidFill>
                  <a:schemeClr val="tx1"/>
                </a:solidFill>
                <a:effectLst/>
                <a:latin typeface="Arial" pitchFamily="34" charset="0"/>
                <a:cs typeface="Arial" pitchFamily="34" charset="0"/>
              </a:rPr>
              <a:t>, and </a:t>
            </a:r>
            <a:r>
              <a:rPr kumimoji="0" lang="en-US" altLang="en-US" sz="1000" b="0" i="0" u="none" strike="noStrike" cap="none" normalizeH="0" baseline="0" dirty="0" smtClean="0">
                <a:ln>
                  <a:noFill/>
                </a:ln>
                <a:solidFill>
                  <a:schemeClr val="tx1"/>
                </a:solidFill>
                <a:effectLst/>
                <a:latin typeface="Arial Unicode MS" pitchFamily="34" charset="-128"/>
                <a:cs typeface="Arial" pitchFamily="34" charset="0"/>
              </a:rPr>
              <a:t>Performance Score</a:t>
            </a:r>
            <a:r>
              <a:rPr kumimoji="0" lang="en-US" altLang="en-US" sz="1100" b="0" i="0" u="none" strike="noStrike" cap="none" normalizeH="0" baseline="0" dirty="0" smtClean="0">
                <a:ln>
                  <a:noFill/>
                </a:ln>
                <a:solidFill>
                  <a:schemeClr val="tx1"/>
                </a:solidFill>
                <a:effectLst/>
                <a:latin typeface="Arial" pitchFamily="34" charset="0"/>
                <a:cs typeface="Arial" pitchFamily="34" charset="0"/>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itchFamily="34" charset="0"/>
                <a:cs typeface="Arial" pitchFamily="34" charset="0"/>
              </a:rPr>
              <a:t>Consistency Checks:</a:t>
            </a:r>
            <a:r>
              <a:rPr kumimoji="0" lang="en-US" altLang="en-US" sz="1800" b="0" i="0" u="none" strike="noStrike" cap="none" normalizeH="0" baseline="0" dirty="0" smtClean="0">
                <a:ln>
                  <a:noFill/>
                </a:ln>
                <a:solidFill>
                  <a:schemeClr val="tx1"/>
                </a:solidFill>
                <a:effectLst/>
                <a:latin typeface="Arial" pitchFamily="34" charset="0"/>
                <a:cs typeface="Arial" pitchFamily="34" charset="0"/>
              </a:rPr>
              <a:t> Ensure data consistency in fields such as </a:t>
            </a:r>
            <a:r>
              <a:rPr kumimoji="0" lang="en-US" altLang="en-US" sz="1000" b="0" i="0" u="none" strike="noStrike" cap="none" normalizeH="0" baseline="0" dirty="0" smtClean="0">
                <a:ln>
                  <a:noFill/>
                </a:ln>
                <a:solidFill>
                  <a:schemeClr val="tx1"/>
                </a:solidFill>
                <a:effectLst/>
                <a:latin typeface="Arial Unicode MS" pitchFamily="34" charset="-128"/>
                <a:cs typeface="Arial" pitchFamily="34" charset="0"/>
              </a:rPr>
              <a:t>EmployeeType</a:t>
            </a:r>
            <a:r>
              <a:rPr kumimoji="0" lang="en-US" alt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altLang="en-US" sz="1000" b="0" i="0" u="none" strike="noStrike" cap="none" normalizeH="0" baseline="0" dirty="0" smtClean="0">
                <a:ln>
                  <a:noFill/>
                </a:ln>
                <a:solidFill>
                  <a:schemeClr val="tx1"/>
                </a:solidFill>
                <a:effectLst/>
                <a:latin typeface="Arial Unicode MS" pitchFamily="34" charset="-128"/>
                <a:cs typeface="Arial" pitchFamily="34" charset="0"/>
              </a:rPr>
              <a:t>PayZone</a:t>
            </a:r>
            <a:r>
              <a:rPr kumimoji="0" lang="en-US" altLang="en-US" sz="1100" b="0" i="0" u="none" strike="noStrike" cap="none" normalizeH="0" baseline="0" dirty="0" smtClean="0">
                <a:ln>
                  <a:noFill/>
                </a:ln>
                <a:solidFill>
                  <a:schemeClr val="tx1"/>
                </a:solidFill>
                <a:effectLst/>
                <a:latin typeface="Arial" pitchFamily="34" charset="0"/>
                <a:cs typeface="Arial" pitchFamily="34" charset="0"/>
              </a:rPr>
              <a:t>, and </a:t>
            </a:r>
            <a:r>
              <a:rPr kumimoji="0" lang="en-US" altLang="en-US" sz="1000" b="0" i="0" u="none" strike="noStrike" cap="none" normalizeH="0" baseline="0" dirty="0" smtClean="0">
                <a:ln>
                  <a:noFill/>
                </a:ln>
                <a:solidFill>
                  <a:schemeClr val="tx1"/>
                </a:solidFill>
                <a:effectLst/>
                <a:latin typeface="Arial Unicode MS" pitchFamily="34" charset="-128"/>
                <a:cs typeface="Arial" pitchFamily="34" charset="0"/>
              </a:rPr>
              <a:t>EmployeeClassificationType</a:t>
            </a:r>
            <a:r>
              <a:rPr kumimoji="0" lang="en-US" altLang="en-US" sz="1100" b="0" i="0" u="none" strike="noStrike" cap="none" normalizeH="0" baseline="0" dirty="0" smtClean="0">
                <a:ln>
                  <a:noFill/>
                </a:ln>
                <a:solidFill>
                  <a:schemeClr val="tx1"/>
                </a:solidFill>
                <a:effectLst/>
                <a:latin typeface="Arial" pitchFamily="34" charset="0"/>
                <a:cs typeface="Arial" pitchFamily="34" charset="0"/>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itchFamily="34" charset="0"/>
                <a:cs typeface="Arial" pitchFamily="34" charset="0"/>
              </a:rPr>
              <a:t>Outlier Detection:</a:t>
            </a:r>
            <a:r>
              <a:rPr kumimoji="0" lang="en-US" altLang="en-US" sz="1800" b="0" i="0" u="none" strike="noStrike" cap="none" normalizeH="0" baseline="0" dirty="0" smtClean="0">
                <a:ln>
                  <a:noFill/>
                </a:ln>
                <a:solidFill>
                  <a:schemeClr val="tx1"/>
                </a:solidFill>
                <a:effectLst/>
                <a:latin typeface="Arial" pitchFamily="34" charset="0"/>
                <a:cs typeface="Arial" pitchFamily="34" charset="0"/>
              </a:rPr>
              <a:t> Check for and address any outliers in numerical fields like </a:t>
            </a:r>
            <a:r>
              <a:rPr kumimoji="0" lang="en-US" altLang="en-US" sz="1000" b="0" i="0" u="none" strike="noStrike" cap="none" normalizeH="0" baseline="0" dirty="0" smtClean="0">
                <a:ln>
                  <a:noFill/>
                </a:ln>
                <a:solidFill>
                  <a:schemeClr val="tx1"/>
                </a:solidFill>
                <a:effectLst/>
                <a:latin typeface="Arial Unicode MS" pitchFamily="34" charset="-128"/>
                <a:cs typeface="Arial" pitchFamily="34" charset="0"/>
              </a:rPr>
              <a:t>Performance Score</a:t>
            </a:r>
            <a:r>
              <a:rPr kumimoji="0" lang="en-US" altLang="en-US" sz="1100" b="0" i="0" u="none" strike="noStrike" cap="none" normalizeH="0" baseline="0" dirty="0" smtClean="0">
                <a:ln>
                  <a:noFill/>
                </a:ln>
                <a:solidFill>
                  <a:schemeClr val="tx1"/>
                </a:solidFill>
                <a:effectLst/>
                <a:latin typeface="Arial" pitchFamily="34" charset="0"/>
                <a:cs typeface="Arial" pitchFamily="34" charset="0"/>
              </a:rPr>
              <a:t> and </a:t>
            </a:r>
            <a:r>
              <a:rPr kumimoji="0" lang="en-US" altLang="en-US" sz="1000" b="0" i="0" u="none" strike="noStrike" cap="none" normalizeH="0" baseline="0" dirty="0" smtClean="0">
                <a:ln>
                  <a:noFill/>
                </a:ln>
                <a:solidFill>
                  <a:schemeClr val="tx1"/>
                </a:solidFill>
                <a:effectLst/>
                <a:latin typeface="Arial Unicode MS" pitchFamily="34" charset="-128"/>
                <a:cs typeface="Arial" pitchFamily="34" charset="0"/>
              </a:rPr>
              <a:t>LocationCode</a:t>
            </a:r>
            <a:r>
              <a:rPr kumimoji="0" lang="en-US" altLang="en-US" sz="1100" b="0" i="0" u="none" strike="noStrike" cap="none" normalizeH="0" baseline="0" dirty="0" smtClean="0">
                <a:ln>
                  <a:noFill/>
                </a:ln>
                <a:solidFill>
                  <a:schemeClr val="tx1"/>
                </a:solidFill>
                <a:effectLst/>
                <a:latin typeface="Arial" pitchFamily="34" charset="0"/>
                <a:cs typeface="Arial" pitchFamily="34" charset="0"/>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itchFamily="34" charset="0"/>
                <a:cs typeface="Arial" pitchFamily="34" charset="0"/>
              </a:rPr>
              <a:t>1.2 Data Transformation:</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itchFamily="34" charset="0"/>
                <a:cs typeface="Arial" pitchFamily="34" charset="0"/>
              </a:rPr>
              <a:t>Date Formatting:</a:t>
            </a:r>
            <a:r>
              <a:rPr kumimoji="0" lang="en-US" altLang="en-US" sz="1800" b="0" i="0" u="none" strike="noStrike" cap="none" normalizeH="0" baseline="0" dirty="0" smtClean="0">
                <a:ln>
                  <a:noFill/>
                </a:ln>
                <a:solidFill>
                  <a:schemeClr val="tx1"/>
                </a:solidFill>
                <a:effectLst/>
                <a:latin typeface="Arial" pitchFamily="34" charset="0"/>
                <a:cs typeface="Arial" pitchFamily="34" charset="0"/>
              </a:rPr>
              <a:t> Convert dates to a consistent format for easier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itchFamily="34" charset="0"/>
                <a:cs typeface="Arial" pitchFamily="34" charset="0"/>
              </a:rPr>
              <a:t>Categorical Encoding:</a:t>
            </a:r>
            <a:r>
              <a:rPr kumimoji="0" lang="en-US" altLang="en-US" sz="1800" b="0" i="0" u="none" strike="noStrike" cap="none" normalizeH="0" baseline="0" dirty="0" smtClean="0">
                <a:ln>
                  <a:noFill/>
                </a:ln>
                <a:solidFill>
                  <a:schemeClr val="tx1"/>
                </a:solidFill>
                <a:effectLst/>
                <a:latin typeface="Arial" pitchFamily="34" charset="0"/>
                <a:cs typeface="Arial" pitchFamily="34" charset="0"/>
              </a:rPr>
              <a:t> Encode categorical variables (e.g., </a:t>
            </a:r>
            <a:r>
              <a:rPr kumimoji="0" lang="en-US" altLang="en-US" sz="1000" b="0" i="0" u="none" strike="noStrike" cap="none" normalizeH="0" baseline="0" dirty="0" smtClean="0">
                <a:ln>
                  <a:noFill/>
                </a:ln>
                <a:solidFill>
                  <a:schemeClr val="tx1"/>
                </a:solidFill>
                <a:effectLst/>
                <a:latin typeface="Arial Unicode MS" pitchFamily="34" charset="-128"/>
                <a:cs typeface="Arial" pitchFamily="34" charset="0"/>
              </a:rPr>
              <a:t>Title</a:t>
            </a:r>
            <a:r>
              <a:rPr kumimoji="0" lang="en-US" alt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altLang="en-US" sz="1000" b="0" i="0" u="none" strike="noStrike" cap="none" normalizeH="0" baseline="0" dirty="0" smtClean="0">
                <a:ln>
                  <a:noFill/>
                </a:ln>
                <a:solidFill>
                  <a:schemeClr val="tx1"/>
                </a:solidFill>
                <a:effectLst/>
                <a:latin typeface="Arial Unicode MS" pitchFamily="34" charset="-128"/>
                <a:cs typeface="Arial" pitchFamily="34" charset="0"/>
              </a:rPr>
              <a:t>DepartmentType</a:t>
            </a:r>
            <a:r>
              <a:rPr kumimoji="0" lang="en-US" alt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altLang="en-US" sz="1000" b="0" i="0" u="none" strike="noStrike" cap="none" normalizeH="0" baseline="0" dirty="0" smtClean="0">
                <a:ln>
                  <a:noFill/>
                </a:ln>
                <a:solidFill>
                  <a:schemeClr val="tx1"/>
                </a:solidFill>
                <a:effectLst/>
                <a:latin typeface="Arial Unicode MS" pitchFamily="34" charset="-128"/>
                <a:cs typeface="Arial" pitchFamily="34" charset="0"/>
              </a:rPr>
              <a:t>BusinessUnit</a:t>
            </a:r>
            <a:r>
              <a:rPr kumimoji="0" lang="en-US" altLang="en-US" sz="1100" b="0" i="0" u="none" strike="noStrike" cap="none" normalizeH="0" baseline="0" dirty="0" smtClean="0">
                <a:ln>
                  <a:noFill/>
                </a:ln>
                <a:solidFill>
                  <a:schemeClr val="tx1"/>
                </a:solidFill>
                <a:effectLst/>
                <a:latin typeface="Arial" pitchFamily="34" charset="0"/>
                <a:cs typeface="Arial" pitchFamily="34" charset="0"/>
              </a:rPr>
              <a:t>) into numerical format using one-hot encoding or label encoding.</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685800" y="1065042"/>
            <a:ext cx="6781800" cy="5632311"/>
          </a:xfrm>
          <a:prstGeom prst="rect">
            <a:avLst/>
          </a:prstGeom>
        </p:spPr>
        <p:txBody>
          <a:bodyPr wrap="square">
            <a:spAutoFit/>
          </a:bodyPr>
          <a:lstStyle/>
          <a:p>
            <a:r>
              <a:rPr lang="en-US" b="1" dirty="0"/>
              <a:t>Data Summary:</a:t>
            </a:r>
            <a:endParaRPr lang="en-US" dirty="0"/>
          </a:p>
          <a:p>
            <a:r>
              <a:rPr lang="en-US" b="1" dirty="0"/>
              <a:t>Total Records:</a:t>
            </a:r>
            <a:r>
              <a:rPr lang="en-US" dirty="0"/>
              <a:t> 9</a:t>
            </a:r>
          </a:p>
          <a:p>
            <a:r>
              <a:rPr lang="en-US" b="1" dirty="0"/>
              <a:t>Active Employees:</a:t>
            </a:r>
            <a:r>
              <a:rPr lang="en-US" dirty="0"/>
              <a:t> 8</a:t>
            </a:r>
          </a:p>
          <a:p>
            <a:r>
              <a:rPr lang="en-US" b="1" dirty="0"/>
              <a:t>Exited Employees:</a:t>
            </a:r>
            <a:r>
              <a:rPr lang="en-US" dirty="0"/>
              <a:t> 1 (Latia Costa)</a:t>
            </a:r>
          </a:p>
          <a:p>
            <a:r>
              <a:rPr lang="en-US" b="1" dirty="0"/>
              <a:t>Employee Types:</a:t>
            </a:r>
            <a:endParaRPr lang="en-US" dirty="0"/>
          </a:p>
          <a:p>
            <a:r>
              <a:rPr lang="en-US" b="1" dirty="0"/>
              <a:t>Contract:</a:t>
            </a:r>
            <a:r>
              <a:rPr lang="en-US" dirty="0"/>
              <a:t> 8 employees</a:t>
            </a:r>
          </a:p>
          <a:p>
            <a:r>
              <a:rPr lang="en-US" b="1" dirty="0"/>
              <a:t>Full-Time:</a:t>
            </a:r>
            <a:r>
              <a:rPr lang="en-US" dirty="0"/>
              <a:t> 5 employees</a:t>
            </a:r>
          </a:p>
          <a:p>
            <a:r>
              <a:rPr lang="en-US" b="1" dirty="0"/>
              <a:t>Part-Time:</a:t>
            </a:r>
            <a:r>
              <a:rPr lang="en-US" dirty="0"/>
              <a:t> 4 employees</a:t>
            </a:r>
          </a:p>
          <a:p>
            <a:r>
              <a:rPr lang="en-US" b="1" dirty="0"/>
              <a:t>Business Units Represented:</a:t>
            </a:r>
            <a:endParaRPr lang="en-US" dirty="0"/>
          </a:p>
          <a:p>
            <a:r>
              <a:rPr lang="en-US" b="1" dirty="0"/>
              <a:t>CCDR:</a:t>
            </a:r>
            <a:r>
              <a:rPr lang="en-US" dirty="0"/>
              <a:t> 2</a:t>
            </a:r>
          </a:p>
          <a:p>
            <a:r>
              <a:rPr lang="en-US" b="1" dirty="0"/>
              <a:t>EW:</a:t>
            </a:r>
            <a:r>
              <a:rPr lang="en-US" dirty="0"/>
              <a:t> 1</a:t>
            </a:r>
          </a:p>
          <a:p>
            <a:r>
              <a:rPr lang="en-US" b="1" dirty="0"/>
              <a:t>PL:</a:t>
            </a:r>
            <a:r>
              <a:rPr lang="en-US" dirty="0"/>
              <a:t> 1</a:t>
            </a:r>
          </a:p>
          <a:p>
            <a:r>
              <a:rPr lang="en-US" b="1" dirty="0"/>
              <a:t>TNS:</a:t>
            </a:r>
            <a:r>
              <a:rPr lang="en-US" dirty="0"/>
              <a:t> 1</a:t>
            </a:r>
          </a:p>
          <a:p>
            <a:r>
              <a:rPr lang="en-US" b="1" dirty="0"/>
              <a:t>BPC:</a:t>
            </a:r>
            <a:r>
              <a:rPr lang="en-US" dirty="0"/>
              <a:t> 1</a:t>
            </a:r>
          </a:p>
          <a:p>
            <a:r>
              <a:rPr lang="en-US" b="1" dirty="0"/>
              <a:t>WBL:</a:t>
            </a:r>
            <a:r>
              <a:rPr lang="en-US" dirty="0"/>
              <a:t> 1</a:t>
            </a:r>
          </a:p>
          <a:p>
            <a:r>
              <a:rPr lang="en-US" b="1" dirty="0"/>
              <a:t>NEL:</a:t>
            </a:r>
            <a:r>
              <a:rPr lang="en-US" dirty="0"/>
              <a:t> 1</a:t>
            </a:r>
          </a:p>
          <a:p>
            <a:r>
              <a:rPr lang="en-US" b="1" dirty="0"/>
              <a:t>2. Performance Ratings</a:t>
            </a:r>
          </a:p>
          <a:p>
            <a:r>
              <a:rPr lang="en-US" b="1" dirty="0"/>
              <a:t>Performance Rating Distribution:</a:t>
            </a:r>
            <a:endParaRPr lang="en-US" dirty="0"/>
          </a:p>
          <a:p>
            <a:r>
              <a:rPr lang="en-US" b="1" dirty="0"/>
              <a:t>Fully Meets:</a:t>
            </a:r>
            <a:r>
              <a:rPr lang="en-US" dirty="0"/>
              <a:t> 6 employees</a:t>
            </a:r>
          </a:p>
          <a:p>
            <a:r>
              <a:rPr lang="en-US" b="1" dirty="0"/>
              <a:t>Exceeds:</a:t>
            </a:r>
            <a:r>
              <a:rPr lang="en-US" dirty="0"/>
              <a:t> 3 employees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762000" y="1586299"/>
            <a:ext cx="90678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itchFamily="34" charset="0"/>
                <a:cs typeface="Arial" pitchFamily="34" charset="0"/>
              </a:rPr>
              <a:t>Performance Insights: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itchFamily="34" charset="0"/>
                <a:cs typeface="Arial" pitchFamily="34" charset="0"/>
              </a:rPr>
              <a:t>Performance Ratings: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itchFamily="34" charset="0"/>
                <a:cs typeface="Arial" pitchFamily="34" charset="0"/>
              </a:rPr>
              <a:t>Most employees fall into the "Fully Meets" category, indicating that overall performance aligns with expectations.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itchFamily="34" charset="0"/>
                <a:cs typeface="Arial" pitchFamily="34" charset="0"/>
              </a:rPr>
              <a:t>A notable number of employees rated "Exceeds" tend to have higher performance scores.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itchFamily="34" charset="0"/>
                <a:cs typeface="Arial" pitchFamily="34" charset="0"/>
              </a:rPr>
              <a:t>Areas for Improvement: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itchFamily="34" charset="0"/>
                <a:cs typeface="Arial" pitchFamily="34" charset="0"/>
              </a:rPr>
              <a:t>Employees in the “Area Sales Manager” role show a wider range of ratings, suggesting a possible need for targeted performance management or training programs.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itchFamily="34" charset="0"/>
                <a:cs typeface="Arial" pitchFamily="34" charset="0"/>
              </a:rPr>
              <a:t>Demographic Analysis: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itchFamily="34" charset="0"/>
                <a:cs typeface="Arial" pitchFamily="34" charset="0"/>
              </a:rPr>
              <a:t>Gender Distribution:</a:t>
            </a:r>
            <a:r>
              <a:rPr kumimoji="0" lang="en-US" altLang="en-US" sz="1800" b="0" i="0" u="none" strike="noStrike" cap="none" normalizeH="0" baseline="0" dirty="0" smtClean="0">
                <a:ln>
                  <a:noFill/>
                </a:ln>
                <a:solidFill>
                  <a:schemeClr val="tx1"/>
                </a:solidFill>
                <a:effectLst/>
                <a:latin typeface="Arial" pitchFamily="34" charset="0"/>
                <a:cs typeface="Arial" pitchFamily="34" charset="0"/>
              </a:rPr>
              <a:t> The workforce is fairly balanced with a slight tilt towards  males.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itchFamily="34" charset="0"/>
                <a:cs typeface="Arial" pitchFamily="34" charset="0"/>
              </a:rPr>
              <a:t>Race and Ethnicity:</a:t>
            </a:r>
            <a:r>
              <a:rPr kumimoji="0" lang="en-US" altLang="en-US" sz="1800" b="0" i="0" u="none" strike="noStrike" cap="none" normalizeH="0" baseline="0" dirty="0" smtClean="0">
                <a:ln>
                  <a:noFill/>
                </a:ln>
                <a:solidFill>
                  <a:schemeClr val="tx1"/>
                </a:solidFill>
                <a:effectLst/>
                <a:latin typeface="Arial" pitchFamily="34" charset="0"/>
                <a:cs typeface="Arial" pitchFamily="34" charset="0"/>
              </a:rPr>
              <a:t> A diverse racial representation is observed, with a </a:t>
            </a:r>
            <a:r>
              <a:rPr kumimoji="0" lang="en-US" altLang="en-US" sz="1800" b="0" i="0" u="none" strike="noStrike" cap="none" normalizeH="0" baseline="0" smtClean="0">
                <a:ln>
                  <a:noFill/>
                </a:ln>
                <a:solidFill>
                  <a:schemeClr val="tx1"/>
                </a:solidFill>
                <a:effectLst/>
                <a:latin typeface="Arial" pitchFamily="34" charset="0"/>
                <a:cs typeface="Arial" pitchFamily="34" charset="0"/>
              </a:rPr>
              <a:t>predominance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p:cNvSpPr>
            <a:spLocks noChangeArrowheads="1"/>
          </p:cNvSpPr>
          <p:nvPr/>
        </p:nvSpPr>
        <p:spPr bwMode="auto">
          <a:xfrm>
            <a:off x="676275" y="2149739"/>
            <a:ext cx="762952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Performance Scores and Ratings:</a:t>
            </a:r>
            <a:endParaRPr kumimoji="0" lang="en-US" alt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charset="0"/>
                <a:cs typeface="Arial" charset="0"/>
              </a:rPr>
              <a:t>There is a notable disparity in performance scores and current  ratings among employees, even within the same job function and department. This variability may reflect underlying issues in performance management or assessment criteria.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Employee Turnover:</a:t>
            </a:r>
            <a:endParaRPr kumimoji="0" lang="en-US" alt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charset="0"/>
                <a:cs typeface="Arial" charset="0"/>
              </a:rPr>
              <a:t>The data indicates several recent terminations, which could be a sign of underlying issues such as job dissatisfaction, management problems, or external factors affecting employee retention.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1"/>
          <p:cNvSpPr>
            <a:spLocks noChangeArrowheads="1"/>
          </p:cNvSpPr>
          <p:nvPr/>
        </p:nvSpPr>
        <p:spPr bwMode="auto">
          <a:xfrm>
            <a:off x="1361684" y="1923838"/>
            <a:ext cx="694411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Employment Guidelines Document:</a:t>
            </a:r>
            <a:endParaRPr kumimoji="0" lang="en-US" alt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charset="0"/>
                <a:cs typeface="Arial" charset="0"/>
              </a:rPr>
              <a:t>Comprehensive guidelines outlining contract types, employee statuses, and management practices to ensure uniformity across the organization.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Demographic Analysis Report:</a:t>
            </a:r>
            <a:endParaRPr kumimoji="0" lang="en-US" alt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charset="0"/>
                <a:cs typeface="Arial" charset="0"/>
              </a:rPr>
              <a:t>A report analyzing the impact of demographic factors on performance and job satisfaction, with actionable insights for improving equity and support.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Improved Termination Process:</a:t>
            </a:r>
            <a:endParaRPr kumimoji="0" lang="en-US" alt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charset="0"/>
                <a:cs typeface="Arial" charset="0"/>
              </a:rPr>
              <a:t>A revised termination process with clear documentation practices  and guidelines to ensure fair and transparent handling of terminations.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p:cNvSpPr>
            <a:spLocks noChangeArrowheads="1"/>
          </p:cNvSpPr>
          <p:nvPr/>
        </p:nvSpPr>
        <p:spPr bwMode="auto">
          <a:xfrm>
            <a:off x="723901" y="1701915"/>
            <a:ext cx="862965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Department Heads and Managers:</a:t>
            </a:r>
            <a:endParaRPr kumimoji="0" lang="en-US" alt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Sales Managers:</a:t>
            </a:r>
            <a:r>
              <a:rPr kumimoji="0" lang="en-US" altLang="en-US" sz="1800" b="0" i="0" u="none" strike="noStrike" cap="none" normalizeH="0" baseline="0" dirty="0" smtClean="0">
                <a:ln>
                  <a:noFill/>
                </a:ln>
                <a:solidFill>
                  <a:schemeClr val="tx1"/>
                </a:solidFill>
                <a:effectLst/>
                <a:latin typeface="Arial" charset="0"/>
                <a:cs typeface="Arial" charset="0"/>
              </a:rPr>
              <a:t> Use performance data to manage and support their team, assess individual performance, and address any issues or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Production Managers:</a:t>
            </a:r>
            <a:r>
              <a:rPr kumimoji="0" lang="en-US" altLang="en-US" sz="1800" b="0" i="0" u="none" strike="noStrike" cap="none" normalizeH="0" baseline="0" dirty="0" smtClean="0">
                <a:ln>
                  <a:noFill/>
                </a:ln>
                <a:solidFill>
                  <a:schemeClr val="tx1"/>
                </a:solidFill>
                <a:effectLst/>
                <a:latin typeface="Arial" charset="0"/>
                <a:cs typeface="Arial" charset="0"/>
              </a:rPr>
              <a:t> Utilize employee data to optimize production workflows, manage staffing levels, and ensure that performance standards are met.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Employee Relations Specialists:</a:t>
            </a:r>
            <a:endParaRPr kumimoji="0" lang="en-US" alt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Employee Relations Managers:</a:t>
            </a:r>
            <a:r>
              <a:rPr kumimoji="0" lang="en-US" altLang="en-US" sz="1800" b="0" i="0" u="none" strike="noStrike" cap="none" normalizeH="0" baseline="0" dirty="0" smtClean="0">
                <a:ln>
                  <a:noFill/>
                </a:ln>
                <a:solidFill>
                  <a:schemeClr val="tx1"/>
                </a:solidFill>
                <a:effectLst/>
                <a:latin typeface="Arial" charset="0"/>
                <a:cs typeface="Arial" charset="0"/>
              </a:rPr>
              <a:t> Focus on resolving employee  issues, improving job satisfaction, and managing employee terminations or transitions.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3076575" y="2167480"/>
            <a:ext cx="72390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Data-Driven Insights for Continuous Improvement:</a:t>
            </a:r>
            <a:endParaRPr kumimoji="0" lang="en-US" alt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charset="0"/>
                <a:cs typeface="Arial" charset="0"/>
              </a:rPr>
              <a:t>Leveraging data to inform decisions helps the company stay agile and responsive to emerging trends and challenges, enabling continuous improvement in employee management and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Better Resource Allocation:</a:t>
            </a:r>
            <a:endParaRPr kumimoji="0" lang="en-US" alt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charset="0"/>
                <a:cs typeface="Arial" charset="0"/>
              </a:rPr>
              <a:t>Understanding the impact of demographic factors and performance  trends allows for more effective allocation of resources, training, and support, maximizing the return on investment in human capital.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1"/>
          <p:cNvSpPr>
            <a:spLocks noChangeArrowheads="1"/>
          </p:cNvSpPr>
          <p:nvPr/>
        </p:nvSpPr>
        <p:spPr bwMode="auto">
          <a:xfrm>
            <a:off x="1066800" y="2299394"/>
            <a:ext cx="921611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smtClean="0">
                <a:ln>
                  <a:noFill/>
                </a:ln>
                <a:solidFill>
                  <a:schemeClr val="tx1"/>
                </a:solidFill>
                <a:effectLst/>
                <a:latin typeface="Arial" charset="0"/>
                <a:cs typeface="Arial" charset="0"/>
              </a:rPr>
              <a:t>EmpID</a:t>
            </a:r>
            <a:r>
              <a:rPr kumimoji="0" lang="en-US" altLang="en-US" sz="1800" b="0" i="0" u="none" strike="noStrike" cap="none" normalizeH="0" baseline="0" dirty="0" smtClean="0">
                <a:ln>
                  <a:noFill/>
                </a:ln>
                <a:solidFill>
                  <a:schemeClr val="tx1"/>
                </a:solidFill>
                <a:effectLst/>
                <a:latin typeface="Arial" charset="0"/>
                <a:cs typeface="Arial" charset="0"/>
              </a:rPr>
              <a:t>: Unique identifier for each employee.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Type:</a:t>
            </a:r>
            <a:r>
              <a:rPr kumimoji="0" lang="en-US" altLang="en-US" sz="1800" b="0" i="0" u="none" strike="noStrike" cap="none" normalizeH="0" baseline="0" dirty="0" smtClean="0">
                <a:ln>
                  <a:noFill/>
                </a:ln>
                <a:solidFill>
                  <a:schemeClr val="tx1"/>
                </a:solidFill>
                <a:effectLst/>
                <a:latin typeface="Arial" charset="0"/>
                <a:cs typeface="Arial" charset="0"/>
              </a:rPr>
              <a:t> Numeric</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Description:</a:t>
            </a:r>
            <a:r>
              <a:rPr kumimoji="0" lang="en-US" altLang="en-US" sz="1800" b="0" i="0" u="none" strike="noStrike" cap="none" normalizeH="0" baseline="0" dirty="0" smtClean="0">
                <a:ln>
                  <a:noFill/>
                </a:ln>
                <a:solidFill>
                  <a:schemeClr val="tx1"/>
                </a:solidFill>
                <a:effectLst/>
                <a:latin typeface="Arial" charset="0"/>
                <a:cs typeface="Arial" charset="0"/>
              </a:rPr>
              <a:t> A unique code assigned to each employee for identification purposes.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smtClean="0">
                <a:ln>
                  <a:noFill/>
                </a:ln>
                <a:solidFill>
                  <a:schemeClr val="tx1"/>
                </a:solidFill>
                <a:effectLst/>
                <a:latin typeface="Arial" charset="0"/>
                <a:cs typeface="Arial" charset="0"/>
              </a:rPr>
              <a:t>FirstName</a:t>
            </a:r>
            <a:r>
              <a:rPr kumimoji="0" lang="en-US" altLang="en-US" sz="1800" b="0" i="0" u="none" strike="noStrike" cap="none" normalizeH="0" baseline="0" dirty="0" smtClean="0">
                <a:ln>
                  <a:noFill/>
                </a:ln>
                <a:solidFill>
                  <a:schemeClr val="tx1"/>
                </a:solidFill>
                <a:effectLst/>
                <a:latin typeface="Arial" charset="0"/>
                <a:cs typeface="Arial" charset="0"/>
              </a:rPr>
              <a:t>: Employee’s first name.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Type:</a:t>
            </a:r>
            <a:r>
              <a:rPr kumimoji="0" lang="en-US" altLang="en-US" sz="1800" b="0" i="0" u="none" strike="noStrike" cap="none" normalizeH="0" baseline="0" dirty="0" smtClean="0">
                <a:ln>
                  <a:noFill/>
                </a:ln>
                <a:solidFill>
                  <a:schemeClr val="tx1"/>
                </a:solidFill>
                <a:effectLst/>
                <a:latin typeface="Arial" charset="0"/>
                <a:cs typeface="Arial" charset="0"/>
              </a:rPr>
              <a:t> String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Description:</a:t>
            </a:r>
            <a:r>
              <a:rPr kumimoji="0" lang="en-US" altLang="en-US" sz="1800" b="0" i="0" u="none" strike="noStrike" cap="none" normalizeH="0" baseline="0" dirty="0" smtClean="0">
                <a:ln>
                  <a:noFill/>
                </a:ln>
                <a:solidFill>
                  <a:schemeClr val="tx1"/>
                </a:solidFill>
                <a:effectLst/>
                <a:latin typeface="Arial" charset="0"/>
                <a:cs typeface="Arial" charset="0"/>
              </a:rPr>
              <a:t> The given name of the employee.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smtClean="0">
                <a:ln>
                  <a:noFill/>
                </a:ln>
                <a:solidFill>
                  <a:schemeClr val="tx1"/>
                </a:solidFill>
                <a:effectLst/>
                <a:latin typeface="Arial" charset="0"/>
                <a:cs typeface="Arial" charset="0"/>
              </a:rPr>
              <a:t>LastName</a:t>
            </a:r>
            <a:r>
              <a:rPr kumimoji="0" lang="en-US" altLang="en-US" sz="1800" b="0" i="0" u="none" strike="noStrike" cap="none" normalizeH="0" baseline="0" dirty="0" smtClean="0">
                <a:ln>
                  <a:noFill/>
                </a:ln>
                <a:solidFill>
                  <a:schemeClr val="tx1"/>
                </a:solidFill>
                <a:effectLst/>
                <a:latin typeface="Arial" charset="0"/>
                <a:cs typeface="Arial" charset="0"/>
              </a:rPr>
              <a:t>: Employee’s last name.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Type:</a:t>
            </a:r>
            <a:r>
              <a:rPr kumimoji="0" lang="en-US" altLang="en-US" sz="1800" b="0" i="0" u="none" strike="noStrike" cap="none" normalizeH="0" baseline="0" dirty="0" smtClean="0">
                <a:ln>
                  <a:noFill/>
                </a:ln>
                <a:solidFill>
                  <a:schemeClr val="tx1"/>
                </a:solidFill>
                <a:effectLst/>
                <a:latin typeface="Arial" charset="0"/>
                <a:cs typeface="Arial" charset="0"/>
              </a:rPr>
              <a:t> String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2499934" y="2174855"/>
            <a:ext cx="737234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Performance and Demographics Integration:</a:t>
            </a:r>
            <a:endParaRPr kumimoji="0" lang="en-US" alt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charset="0"/>
                <a:cs typeface="Arial" charset="0"/>
              </a:rPr>
              <a:t>By combining performance scores with demographic data, the dataset enables the identification of patterns and trends. For instance, it helps in analyzing performance across different departments, races, genders, and marital statuses, providing valuable insights for diversity and inclusion initiatives.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Employee Lifecycle Insights:</a:t>
            </a:r>
            <a:endParaRPr kumimoji="0" lang="en-US" alt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charset="0"/>
                <a:cs typeface="Arial" charset="0"/>
              </a:rPr>
              <a:t>The inclusion of both start and exit dates along with termination  types and descriptions provides insights into employee turnover and the reasons behind it. This can help in understanding why employees leave and how to improve retention.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TotalTime>
  <Words>821</Words>
  <Application>Microsoft Office PowerPoint</Application>
  <PresentationFormat>Custom</PresentationFormat>
  <Paragraphs>110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Apex User</cp:lastModifiedBy>
  <cp:revision>15</cp:revision>
  <dcterms:created xsi:type="dcterms:W3CDTF">2024-03-29T15:07:22Z</dcterms:created>
  <dcterms:modified xsi:type="dcterms:W3CDTF">2024-08-31T09:04:15Z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