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169" r:id="rId2"/>
  </p:sldMasterIdLst>
  <p:sldIdLst>
    <p:sldId id="257" r:id="rId3"/>
    <p:sldId id="259" r:id="rId4"/>
    <p:sldId id="260" r:id="rId5"/>
    <p:sldId id="261" r:id="rId6"/>
    <p:sldId id="258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C8791-6B71-4655-AA14-27F16BD52D7B}" v="1228" dt="2023-10-01T12:39:08.088"/>
    <p1510:client id="{5A7452F6-7A64-4226-8BDC-0CBC2ED398B0}" v="1643" dt="2023-09-30T09:24:03.795"/>
    <p1510:client id="{62EE2497-1A03-4C12-910B-2193D076494C}" v="1" dt="2023-09-30T16:44:37.201"/>
    <p1510:client id="{C7458469-9CBB-4F98-B481-BE04D00C6A88}" v="201" dt="2023-10-01T09:00:09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1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5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2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3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55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1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1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9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br>
              <a:rPr lang="en-US" sz="6800" dirty="0"/>
            </a:br>
            <a:br>
              <a:rPr lang="en-US" sz="6800" dirty="0"/>
            </a:br>
            <a:r>
              <a:rPr lang="en-US" sz="6800" b="1" dirty="0">
                <a:ea typeface="+mj-lt"/>
                <a:cs typeface="+mj-lt"/>
              </a:rPr>
              <a:t>     E  - VOTING</a:t>
            </a:r>
            <a:br>
              <a:rPr lang="en-US" sz="6800" dirty="0"/>
            </a:br>
            <a:endParaRPr lang="en-US" sz="6800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9880" y="6121537"/>
            <a:ext cx="8143638" cy="216250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algn="r"/>
            <a:r>
              <a:rPr lang="en-US" sz="1100" dirty="0"/>
              <a:t>                          </a:t>
            </a:r>
            <a:r>
              <a:rPr lang="en-US" dirty="0"/>
              <a:t>   </a:t>
            </a:r>
            <a:endParaRPr lang="en-US" dirty="0">
              <a:cs typeface="Calibri"/>
            </a:endParaRPr>
          </a:p>
          <a:p>
            <a:pPr indent="-182880" algn="r">
              <a:buFont typeface="Arial"/>
              <a:buChar char="•"/>
            </a:pPr>
            <a:endParaRPr lang="en-US" sz="1100">
              <a:ea typeface="Calibri"/>
              <a:cs typeface="Calibri"/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562927A-40B6-5C9C-5605-70BE9F00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32" y="1485209"/>
            <a:ext cx="9931019" cy="4399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7067C-D082-07C9-C926-7BE6AA50AF74}"/>
              </a:ext>
            </a:extLst>
          </p:cNvPr>
          <p:cNvSpPr txBox="1"/>
          <p:nvPr/>
        </p:nvSpPr>
        <p:spPr>
          <a:xfrm>
            <a:off x="1028132" y="641445"/>
            <a:ext cx="88164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/>
              <a:t>Then we can vote a candidate by entering the candidate index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1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EEC3626-DFB2-EDF3-8276-8324AD79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61" y="1206425"/>
            <a:ext cx="8975676" cy="50365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88EA39-AA5D-4763-5114-1AE626CE29F9}"/>
              </a:ext>
            </a:extLst>
          </p:cNvPr>
          <p:cNvSpPr txBox="1"/>
          <p:nvPr/>
        </p:nvSpPr>
        <p:spPr>
          <a:xfrm>
            <a:off x="1312460" y="436729"/>
            <a:ext cx="61665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/>
              <a:t>Confirmation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20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923C6-E49D-BDB9-21E5-1E70DCE3B5C7}"/>
              </a:ext>
            </a:extLst>
          </p:cNvPr>
          <p:cNvSpPr txBox="1"/>
          <p:nvPr/>
        </p:nvSpPr>
        <p:spPr>
          <a:xfrm>
            <a:off x="1232848" y="1050878"/>
            <a:ext cx="9828662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800" dirty="0">
              <a:ea typeface="Calibri"/>
              <a:cs typeface="Segoe UI"/>
            </a:endParaRPr>
          </a:p>
          <a:p>
            <a:pPr algn="just"/>
            <a:r>
              <a:rPr lang="en-IN" sz="2400" dirty="0">
                <a:cs typeface="Segoe UI"/>
              </a:rPr>
              <a:t>With this project I was able to gain knowledge about the blockchain technology and got hands on experience of writing smart contracts and implementing Ethereum blockchain using </a:t>
            </a:r>
            <a:r>
              <a:rPr lang="en-IN" sz="2400" dirty="0" err="1">
                <a:cs typeface="Segoe UI"/>
              </a:rPr>
              <a:t>Metamask</a:t>
            </a:r>
            <a:r>
              <a:rPr lang="en-IN" sz="2400" dirty="0">
                <a:cs typeface="Segoe UI"/>
              </a:rPr>
              <a:t>. </a:t>
            </a:r>
            <a:r>
              <a:rPr lang="en-IN" sz="2400" dirty="0">
                <a:ea typeface="Calibri"/>
                <a:cs typeface="Segoe UI"/>
              </a:rPr>
              <a:t>This project can further be extended by including features such as pre-analysis where result analysis can be done using the help of Artificial Intelligence.</a:t>
            </a:r>
            <a:endParaRPr lang="en-IN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85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358F7B-2F51-52C0-9A4E-ED9ABA3B413D}"/>
              </a:ext>
            </a:extLst>
          </p:cNvPr>
          <p:cNvSpPr txBox="1"/>
          <p:nvPr/>
        </p:nvSpPr>
        <p:spPr>
          <a:xfrm>
            <a:off x="1380699" y="1119117"/>
            <a:ext cx="9373736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800" b="1" dirty="0">
                <a:latin typeface="Calibri"/>
                <a:ea typeface="Calibri"/>
                <a:cs typeface="Calibri"/>
              </a:rPr>
              <a:t>DESCRIPTION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endParaRPr lang="en-IN" sz="2400" dirty="0">
              <a:latin typeface="Calibri"/>
              <a:ea typeface="Calibri"/>
              <a:cs typeface="Segoe UI"/>
            </a:endParaRPr>
          </a:p>
          <a:p>
            <a:pPr algn="just"/>
            <a:r>
              <a:rPr lang="en-IN" sz="2400" dirty="0">
                <a:ea typeface="+mn-lt"/>
                <a:cs typeface="+mn-lt"/>
              </a:rPr>
              <a:t>Voting is a fundamental right of every citizen. But the process of voting is controlled by central authority on which people have to blindly trust. </a:t>
            </a:r>
            <a:endParaRPr lang="en-US" sz="2400" dirty="0">
              <a:ea typeface="+mn-lt"/>
              <a:cs typeface="+mn-lt"/>
            </a:endParaRPr>
          </a:p>
          <a:p>
            <a:pPr algn="just"/>
            <a:r>
              <a:rPr lang="en-IN" sz="2400" dirty="0">
                <a:ea typeface="+mn-lt"/>
                <a:cs typeface="+mn-lt"/>
              </a:rPr>
              <a:t>In this project we are developing an application which implements online voting system through blockchain technology which makes the process decentralized and trust worthy.</a:t>
            </a:r>
            <a:endParaRPr lang="en-US" sz="2400" dirty="0">
              <a:ea typeface="+mn-lt"/>
              <a:cs typeface="+mn-lt"/>
            </a:endParaRPr>
          </a:p>
          <a:p>
            <a:pPr algn="just"/>
            <a:br>
              <a:rPr lang="en-US" dirty="0"/>
            </a:br>
            <a:endParaRPr lang="en-US" sz="2400">
              <a:ea typeface="Calibri"/>
              <a:cs typeface="Calibri"/>
            </a:endParaRPr>
          </a:p>
          <a:p>
            <a:pPr algn="just"/>
            <a:endParaRPr lang="en-IN" sz="2400" dirty="0">
              <a:latin typeface="Calibri"/>
              <a:ea typeface="Calibri"/>
              <a:cs typeface="Segoe UI"/>
            </a:endParaRPr>
          </a:p>
          <a:p>
            <a:pPr algn="just"/>
            <a:endParaRPr lang="en-IN"/>
          </a:p>
          <a:p>
            <a:pPr algn="just"/>
            <a:endParaRPr lang="en-IN" dirty="0">
              <a:latin typeface="Calibri"/>
              <a:ea typeface="Calibri"/>
              <a:cs typeface="Segoe UI"/>
            </a:endParaRPr>
          </a:p>
          <a:p>
            <a:pPr algn="just"/>
            <a:endParaRPr lang="en-IN" dirty="0">
              <a:latin typeface="Calibri"/>
              <a:ea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6455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358F7B-2F51-52C0-9A4E-ED9ABA3B413D}"/>
              </a:ext>
            </a:extLst>
          </p:cNvPr>
          <p:cNvSpPr txBox="1"/>
          <p:nvPr/>
        </p:nvSpPr>
        <p:spPr>
          <a:xfrm>
            <a:off x="1380699" y="1119117"/>
            <a:ext cx="9840033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800" b="1" dirty="0">
                <a:ea typeface="Calibri" panose="020F0502020204030204"/>
                <a:cs typeface="Calibri" panose="020F0502020204030204"/>
              </a:rPr>
              <a:t> WHY BLOCKCHAIN?</a:t>
            </a:r>
          </a:p>
          <a:p>
            <a:pPr algn="just"/>
            <a:endParaRPr lang="en-IN" sz="2400" dirty="0">
              <a:latin typeface="Calibri"/>
              <a:ea typeface="Calibri"/>
              <a:cs typeface="Segoe UI"/>
            </a:endParaRPr>
          </a:p>
          <a:p>
            <a:pPr algn="just"/>
            <a:endParaRPr lang="en-IN" sz="2400" dirty="0">
              <a:latin typeface="Calibri"/>
              <a:ea typeface="Calibri"/>
              <a:cs typeface="Segoe UI"/>
            </a:endParaRPr>
          </a:p>
          <a:p>
            <a:pPr algn="just"/>
            <a:r>
              <a:rPr lang="en-IN" sz="2400" dirty="0">
                <a:latin typeface="Calibri"/>
                <a:ea typeface="Calibri"/>
                <a:cs typeface="Segoe UI"/>
              </a:rPr>
              <a:t>Blockchain is a network of interconnected nodes where each node is called a block. Each block has its own unique hash value and also the hash of the previous block. Whenever data tampering is done on a block the hash of the block changes which in turn changes the hash of the block containing previous block hash value as of the changed one. So using a blockchain helps us to implement a system that is </a:t>
            </a:r>
            <a:r>
              <a:rPr lang="en-IN" sz="2400" dirty="0">
                <a:ea typeface="+mn-lt"/>
                <a:cs typeface="Segoe UI"/>
              </a:rPr>
              <a:t>immutable</a:t>
            </a:r>
            <a:r>
              <a:rPr lang="en-IN" sz="2400" dirty="0">
                <a:latin typeface="Calibri"/>
                <a:ea typeface="Calibri"/>
                <a:cs typeface="Segoe UI"/>
              </a:rPr>
              <a:t>, transparent and efficient.</a:t>
            </a:r>
            <a:br>
              <a:rPr lang="en-US" dirty="0"/>
            </a:br>
            <a:endParaRPr lang="en-US" sz="2400">
              <a:ea typeface="Calibri"/>
              <a:cs typeface="Calibri"/>
            </a:endParaRPr>
          </a:p>
          <a:p>
            <a:pPr algn="just"/>
            <a:endParaRPr lang="en-IN" sz="2400" dirty="0">
              <a:latin typeface="Calibri"/>
              <a:ea typeface="Calibri"/>
              <a:cs typeface="Segoe UI"/>
            </a:endParaRPr>
          </a:p>
          <a:p>
            <a:pPr algn="just"/>
            <a:endParaRPr lang="en-IN"/>
          </a:p>
          <a:p>
            <a:pPr algn="just"/>
            <a:endParaRPr lang="en-IN" dirty="0">
              <a:latin typeface="Calibri"/>
              <a:ea typeface="Calibri"/>
              <a:cs typeface="Segoe UI"/>
            </a:endParaRPr>
          </a:p>
          <a:p>
            <a:pPr algn="just"/>
            <a:endParaRPr lang="en-IN" dirty="0">
              <a:latin typeface="Calibri"/>
              <a:ea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5389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358F7B-2F51-52C0-9A4E-ED9ABA3B413D}"/>
              </a:ext>
            </a:extLst>
          </p:cNvPr>
          <p:cNvSpPr txBox="1"/>
          <p:nvPr/>
        </p:nvSpPr>
        <p:spPr>
          <a:xfrm>
            <a:off x="1258505" y="908337"/>
            <a:ext cx="9862804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800" b="1" dirty="0">
                <a:latin typeface="Calibri"/>
                <a:ea typeface="Calibri"/>
                <a:cs typeface="Calibri"/>
              </a:rPr>
              <a:t>Benefits Of Using E-Voting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endParaRPr lang="en-IN" sz="2400" dirty="0">
              <a:latin typeface="Calibri"/>
              <a:ea typeface="Calibri"/>
              <a:cs typeface="Segoe UI"/>
            </a:endParaRPr>
          </a:p>
          <a:p>
            <a:pPr algn="just"/>
            <a:endParaRPr lang="en-IN" sz="2400" dirty="0">
              <a:latin typeface="Calibri"/>
              <a:ea typeface="+mn-lt"/>
              <a:cs typeface="Segoe UI"/>
            </a:endParaRPr>
          </a:p>
          <a:p>
            <a:pPr algn="just"/>
            <a:r>
              <a:rPr lang="en-IN" sz="2400" dirty="0">
                <a:latin typeface="Calibri"/>
                <a:ea typeface="+mn-lt"/>
                <a:cs typeface="+mn-lt"/>
              </a:rPr>
              <a:t>→  </a:t>
            </a:r>
            <a:r>
              <a:rPr lang="en-IN" sz="2400" b="1" dirty="0">
                <a:latin typeface="Calibri"/>
                <a:ea typeface="+mn-lt"/>
                <a:cs typeface="+mn-lt"/>
              </a:rPr>
              <a:t>Increasing the level of participation</a:t>
            </a:r>
            <a:endParaRPr lang="en-IN" sz="2400" dirty="0">
              <a:latin typeface="Calibri"/>
              <a:ea typeface="Cambria"/>
              <a:cs typeface="+mn-lt"/>
            </a:endParaRPr>
          </a:p>
          <a:p>
            <a:pPr algn="just"/>
            <a:r>
              <a:rPr lang="en-IN" sz="2400" dirty="0">
                <a:latin typeface="Calibri"/>
                <a:ea typeface="+mn-lt"/>
                <a:cs typeface="+mn-lt"/>
              </a:rPr>
              <a:t>The Internet voting system tends to maximize user  participation, by allowing them to vote from anywhere and from any device that has an  internet connection.</a:t>
            </a:r>
            <a:endParaRPr lang="en-IN" sz="2400" dirty="0">
              <a:latin typeface="Calibri"/>
              <a:ea typeface="Cambria"/>
              <a:cs typeface="Calibri"/>
            </a:endParaRPr>
          </a:p>
          <a:p>
            <a:pPr algn="just"/>
            <a:endParaRPr lang="en-IN" sz="2400" dirty="0">
              <a:latin typeface="Calibri"/>
              <a:ea typeface="Cambria"/>
              <a:cs typeface="Calibri"/>
            </a:endParaRPr>
          </a:p>
          <a:p>
            <a:pPr algn="just"/>
            <a:r>
              <a:rPr lang="en-IN" sz="2400" dirty="0">
                <a:latin typeface="Calibri"/>
                <a:ea typeface="+mn-lt"/>
                <a:cs typeface="+mn-lt"/>
              </a:rPr>
              <a:t>→  </a:t>
            </a:r>
            <a:r>
              <a:rPr lang="en-IN" sz="2400" b="1" dirty="0">
                <a:latin typeface="Calibri"/>
                <a:ea typeface="+mn-lt"/>
                <a:cs typeface="+mn-lt"/>
              </a:rPr>
              <a:t>Security</a:t>
            </a:r>
            <a:endParaRPr lang="en-IN" dirty="0">
              <a:latin typeface="Calibri"/>
              <a:ea typeface="+mn-lt"/>
              <a:cs typeface="+mn-lt"/>
            </a:endParaRPr>
          </a:p>
          <a:p>
            <a:pPr algn="just"/>
            <a:r>
              <a:rPr lang="en-IN" sz="2400" dirty="0">
                <a:latin typeface="Calibri"/>
                <a:ea typeface="+mn-lt"/>
                <a:cs typeface="+mn-lt"/>
              </a:rPr>
              <a:t>E-voting system is implemented using “Blockchain” which ensure the  security.</a:t>
            </a:r>
            <a:endParaRPr lang="en-IN" dirty="0">
              <a:latin typeface="Calibri"/>
              <a:ea typeface="Calibri" panose="020F0502020204030204"/>
              <a:cs typeface="Calibri" panose="020F0502020204030204"/>
            </a:endParaRPr>
          </a:p>
          <a:p>
            <a:pPr algn="just"/>
            <a:endParaRPr lang="en-IN"/>
          </a:p>
          <a:p>
            <a:pPr algn="just"/>
            <a:br>
              <a:rPr lang="en-US" dirty="0"/>
            </a:br>
            <a:endParaRPr lang="en-US" sz="2400">
              <a:ea typeface="Calibri"/>
              <a:cs typeface="Calibri"/>
            </a:endParaRPr>
          </a:p>
          <a:p>
            <a:pPr algn="just"/>
            <a:endParaRPr lang="en-IN" sz="2400" dirty="0">
              <a:latin typeface="Calibri"/>
              <a:ea typeface="Calibri"/>
              <a:cs typeface="Segoe UI"/>
            </a:endParaRPr>
          </a:p>
          <a:p>
            <a:pPr algn="just"/>
            <a:endParaRPr lang="en-IN"/>
          </a:p>
          <a:p>
            <a:pPr algn="just"/>
            <a:endParaRPr lang="en-IN" dirty="0">
              <a:latin typeface="Calibri"/>
              <a:ea typeface="Calibri"/>
              <a:cs typeface="Segoe UI"/>
            </a:endParaRPr>
          </a:p>
          <a:p>
            <a:pPr algn="just"/>
            <a:endParaRPr lang="en-IN" dirty="0">
              <a:latin typeface="Calibri"/>
              <a:ea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7634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CFE59-7650-3953-F349-3CD728497102}"/>
              </a:ext>
            </a:extLst>
          </p:cNvPr>
          <p:cNvSpPr txBox="1"/>
          <p:nvPr/>
        </p:nvSpPr>
        <p:spPr>
          <a:xfrm>
            <a:off x="1333500" y="1003300"/>
            <a:ext cx="97282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dirty="0">
                <a:cs typeface="Segoe UI"/>
              </a:rPr>
              <a:t>​</a:t>
            </a:r>
          </a:p>
          <a:p>
            <a:pPr algn="just"/>
            <a:r>
              <a:rPr lang="en-IN" sz="2400" dirty="0">
                <a:cs typeface="Calibri"/>
              </a:rPr>
              <a:t>→ </a:t>
            </a:r>
            <a:r>
              <a:rPr lang="en-IN" sz="2400" b="1" dirty="0">
                <a:cs typeface="Segoe UI"/>
              </a:rPr>
              <a:t>Efficiency​</a:t>
            </a:r>
            <a:endParaRPr lang="en-IN" b="1" dirty="0"/>
          </a:p>
          <a:p>
            <a:pPr algn="just"/>
            <a:r>
              <a:rPr lang="en-IN" sz="2400" dirty="0">
                <a:cs typeface="Segoe UI"/>
              </a:rPr>
              <a:t>The reduction in organizational and implementation costs significantly increases the​ efficiency of election management compared to traditional paper voting, for example.​</a:t>
            </a:r>
            <a:endParaRPr lang="en-IN" sz="2400" dirty="0">
              <a:ea typeface="Calibri" panose="020F0502020204030204"/>
              <a:cs typeface="Segoe UI"/>
            </a:endParaRPr>
          </a:p>
          <a:p>
            <a:pPr algn="just"/>
            <a:endParaRPr lang="en-IN" sz="2400" dirty="0">
              <a:ea typeface="Calibri" panose="020F0502020204030204"/>
              <a:cs typeface="Segoe UI"/>
            </a:endParaRPr>
          </a:p>
          <a:p>
            <a:pPr algn="just"/>
            <a:r>
              <a:rPr lang="en-IN" dirty="0">
                <a:cs typeface="Segoe UI"/>
              </a:rPr>
              <a:t>​</a:t>
            </a:r>
            <a:endParaRPr lang="en-IN" dirty="0">
              <a:ea typeface="Calibri"/>
              <a:cs typeface="Segoe UI"/>
            </a:endParaRPr>
          </a:p>
          <a:p>
            <a:pPr algn="just"/>
            <a:r>
              <a:rPr lang="en-IN" sz="2400" dirty="0">
                <a:cs typeface="Calibri"/>
              </a:rPr>
              <a:t>→ </a:t>
            </a:r>
            <a:r>
              <a:rPr lang="en-IN" sz="2400" b="1" dirty="0">
                <a:cs typeface="Segoe UI"/>
              </a:rPr>
              <a:t>Precision​</a:t>
            </a:r>
            <a:endParaRPr lang="en-IN" sz="2400" dirty="0">
              <a:cs typeface="Segoe UI"/>
            </a:endParaRPr>
          </a:p>
          <a:p>
            <a:pPr algn="just"/>
            <a:r>
              <a:rPr lang="en-IN" sz="2400" dirty="0">
                <a:cs typeface="Segoe UI"/>
              </a:rPr>
              <a:t>The electronic vote eliminates errors in manual count, which brings with it​ an accurate and quick publication of results, with receipt of vote for each vote cast.</a:t>
            </a:r>
            <a:endParaRPr lang="en-IN" sz="2400" dirty="0">
              <a:ea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629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1AA0E-5839-4566-A18B-18277E770D38}"/>
              </a:ext>
            </a:extLst>
          </p:cNvPr>
          <p:cNvSpPr txBox="1"/>
          <p:nvPr/>
        </p:nvSpPr>
        <p:spPr>
          <a:xfrm>
            <a:off x="822037" y="394855"/>
            <a:ext cx="10871199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latin typeface="Times New Roman"/>
                <a:cs typeface="Times New Roman"/>
              </a:rPr>
              <a:t>Technology used:</a:t>
            </a:r>
            <a:endParaRPr lang="en-GB" dirty="0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latin typeface="Calibri" panose="020F0502020204030204"/>
              <a:ea typeface="+mn-lt"/>
              <a:cs typeface="Calibri"/>
            </a:endParaRPr>
          </a:p>
          <a:p>
            <a:r>
              <a:rPr lang="en-IN" sz="2400" b="1" u="sng" dirty="0">
                <a:latin typeface="Times New Roman"/>
                <a:ea typeface="+mn-lt"/>
                <a:cs typeface="Times New Roman"/>
              </a:rPr>
              <a:t>Software requirements: </a:t>
            </a:r>
            <a:endParaRPr lang="en-GB" sz="2400" u="sng" dirty="0"/>
          </a:p>
          <a:p>
            <a:r>
              <a:rPr lang="en-IN" sz="2400" b="1" dirty="0">
                <a:ea typeface="+mn-lt"/>
                <a:cs typeface="+mn-lt"/>
              </a:rPr>
              <a:t>→ Visual Studio code: </a:t>
            </a:r>
            <a:r>
              <a:rPr lang="en-IN" sz="2400" dirty="0">
                <a:ea typeface="+mn-lt"/>
                <a:cs typeface="+mn-lt"/>
              </a:rPr>
              <a:t>Visual Studio Code, also commonly referred to as VS Code, is a source-code editor made by Microsoft with the Electron Framework, for Windows, Linux and macOS. </a:t>
            </a:r>
            <a:endParaRPr lang="en-GB" dirty="0">
              <a:ea typeface="+mn-lt"/>
              <a:cs typeface="+mn-lt"/>
            </a:endParaRPr>
          </a:p>
          <a:p>
            <a:endParaRPr lang="en-IN" sz="2400">
              <a:latin typeface="Times New Roman"/>
              <a:ea typeface="Calibri"/>
              <a:cs typeface="Calibri"/>
            </a:endParaRPr>
          </a:p>
          <a:p>
            <a:r>
              <a:rPr lang="en-IN" sz="2400" b="1" u="sng" dirty="0">
                <a:latin typeface="Times New Roman"/>
                <a:cs typeface="Times New Roman"/>
              </a:rPr>
              <a:t>Hardware requirements:</a:t>
            </a:r>
            <a:endParaRPr lang="en-IN" sz="2400" u="sng" dirty="0">
              <a:cs typeface="Calibri" panose="020F0502020204030204"/>
            </a:endParaRPr>
          </a:p>
          <a:p>
            <a:r>
              <a:rPr lang="en-IN" sz="2400" b="1" dirty="0">
                <a:ea typeface="+mn-lt"/>
                <a:cs typeface="+mn-lt"/>
              </a:rPr>
              <a:t>→ Processor: </a:t>
            </a:r>
            <a:r>
              <a:rPr lang="en-IN" sz="2400" dirty="0">
                <a:ea typeface="+mn-lt"/>
                <a:cs typeface="+mn-lt"/>
              </a:rPr>
              <a:t>Intel Core i5 and above</a:t>
            </a:r>
            <a:endParaRPr lang="en-GB" dirty="0">
              <a:ea typeface="+mn-lt"/>
              <a:cs typeface="+mn-lt"/>
            </a:endParaRPr>
          </a:p>
          <a:p>
            <a:r>
              <a:rPr lang="en-IN" sz="2400" b="1" dirty="0">
                <a:ea typeface="+mn-lt"/>
                <a:cs typeface="+mn-lt"/>
              </a:rPr>
              <a:t>→ Memory:</a:t>
            </a:r>
            <a:r>
              <a:rPr lang="en-IN" sz="2400" dirty="0">
                <a:ea typeface="+mn-lt"/>
                <a:cs typeface="+mn-lt"/>
              </a:rPr>
              <a:t> 8 GB</a:t>
            </a:r>
            <a:endParaRPr lang="en-GB" dirty="0">
              <a:ea typeface="+mn-lt"/>
              <a:cs typeface="+mn-lt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536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358F7B-2F51-52C0-9A4E-ED9ABA3B413D}"/>
              </a:ext>
            </a:extLst>
          </p:cNvPr>
          <p:cNvSpPr txBox="1"/>
          <p:nvPr/>
        </p:nvSpPr>
        <p:spPr>
          <a:xfrm>
            <a:off x="1380699" y="1119117"/>
            <a:ext cx="9373736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800" b="1" dirty="0">
                <a:ea typeface="Calibri" panose="020F0502020204030204"/>
                <a:cs typeface="Calibri" panose="020F0502020204030204"/>
              </a:rPr>
              <a:t>DEVELOPMENT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endParaRPr lang="en-IN" sz="2400" dirty="0">
              <a:latin typeface="Calibri"/>
              <a:ea typeface="Calibri"/>
              <a:cs typeface="Segoe UI"/>
            </a:endParaRPr>
          </a:p>
          <a:p>
            <a:pPr algn="just"/>
            <a:endParaRPr lang="en-IN" sz="2400" dirty="0">
              <a:latin typeface="Calibri"/>
              <a:ea typeface="Calibri"/>
              <a:cs typeface="Segoe UI"/>
            </a:endParaRPr>
          </a:p>
          <a:p>
            <a:pPr algn="just"/>
            <a:endParaRPr lang="en-IN" sz="2400" dirty="0">
              <a:latin typeface="Calibri"/>
              <a:ea typeface="Calibri"/>
              <a:cs typeface="Segoe UI"/>
            </a:endParaRPr>
          </a:p>
          <a:p>
            <a:pPr algn="just"/>
            <a:r>
              <a:rPr lang="en-IN" sz="2400" dirty="0">
                <a:latin typeface="Calibri"/>
                <a:ea typeface="Calibri"/>
                <a:cs typeface="Calibri"/>
              </a:rPr>
              <a:t>→ </a:t>
            </a:r>
            <a:r>
              <a:rPr lang="en-IN" sz="2400" b="1" dirty="0">
                <a:latin typeface="Calibri"/>
                <a:ea typeface="Calibri"/>
                <a:cs typeface="Segoe UI"/>
              </a:rPr>
              <a:t>Frontend:</a:t>
            </a:r>
            <a:r>
              <a:rPr lang="en-IN" sz="2400" dirty="0">
                <a:latin typeface="Calibri"/>
                <a:ea typeface="Calibri"/>
                <a:cs typeface="Segoe UI"/>
              </a:rPr>
              <a:t> Implemented using ReactJS.</a:t>
            </a:r>
            <a:endParaRPr lang="en-IN" dirty="0">
              <a:latin typeface="Calibri"/>
              <a:ea typeface="Calibri"/>
              <a:cs typeface="Calibri" panose="020F0502020204030204"/>
            </a:endParaRPr>
          </a:p>
          <a:p>
            <a:pPr algn="just"/>
            <a:endParaRPr lang="en-IN" sz="2400" dirty="0">
              <a:ea typeface="Calibri"/>
              <a:cs typeface="Segoe UI"/>
            </a:endParaRPr>
          </a:p>
          <a:p>
            <a:pPr algn="just"/>
            <a:r>
              <a:rPr lang="en-IN" sz="2400" dirty="0">
                <a:ea typeface="Calibri"/>
                <a:cs typeface="Calibri"/>
              </a:rPr>
              <a:t>→ </a:t>
            </a:r>
            <a:r>
              <a:rPr lang="en-IN" sz="2400" b="1" dirty="0">
                <a:ea typeface="Calibri"/>
                <a:cs typeface="Calibri"/>
              </a:rPr>
              <a:t>Backend:</a:t>
            </a:r>
            <a:r>
              <a:rPr lang="en-IN" sz="2400" dirty="0">
                <a:ea typeface="Calibri"/>
                <a:cs typeface="Calibri"/>
              </a:rPr>
              <a:t> Ethereum network is used via </a:t>
            </a:r>
            <a:r>
              <a:rPr lang="en-IN" sz="2400" dirty="0" err="1">
                <a:ea typeface="Calibri"/>
                <a:cs typeface="Calibri"/>
              </a:rPr>
              <a:t>Metamask</a:t>
            </a:r>
            <a:r>
              <a:rPr lang="en-IN" sz="2400" dirty="0">
                <a:ea typeface="Calibri"/>
                <a:cs typeface="Calibri"/>
              </a:rPr>
              <a:t>. Solidity is used for implementing smart contracts on the Ethereum platform.</a:t>
            </a:r>
            <a:endParaRPr lang="en-IN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pPr algn="just"/>
            <a:endParaRPr lang="en-IN" sz="2400" dirty="0">
              <a:ea typeface="Calibri"/>
              <a:cs typeface="Segoe UI"/>
            </a:endParaRPr>
          </a:p>
          <a:p>
            <a:pPr algn="just"/>
            <a:br>
              <a:rPr lang="en-US" dirty="0"/>
            </a:br>
            <a:endParaRPr lang="en-US" sz="2400">
              <a:ea typeface="Calibri"/>
              <a:cs typeface="Calibri"/>
            </a:endParaRPr>
          </a:p>
          <a:p>
            <a:pPr algn="just"/>
            <a:endParaRPr lang="en-IN" sz="2400" dirty="0">
              <a:latin typeface="Calibri"/>
              <a:ea typeface="Calibri"/>
              <a:cs typeface="Segoe UI"/>
            </a:endParaRPr>
          </a:p>
          <a:p>
            <a:pPr algn="just"/>
            <a:endParaRPr lang="en-IN"/>
          </a:p>
          <a:p>
            <a:pPr algn="just"/>
            <a:endParaRPr lang="en-IN" dirty="0">
              <a:latin typeface="Calibri"/>
              <a:ea typeface="Calibri"/>
              <a:cs typeface="Segoe UI"/>
            </a:endParaRPr>
          </a:p>
          <a:p>
            <a:pPr algn="just"/>
            <a:endParaRPr lang="en-IN" dirty="0">
              <a:latin typeface="Calibri"/>
              <a:ea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939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4539A7B-AB13-5FFB-1DDC-37DE4597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95" y="1636843"/>
            <a:ext cx="7872483" cy="3902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57D2A2-A848-E083-9CA0-DBDBD91601F0}"/>
              </a:ext>
            </a:extLst>
          </p:cNvPr>
          <p:cNvSpPr txBox="1"/>
          <p:nvPr/>
        </p:nvSpPr>
        <p:spPr>
          <a:xfrm>
            <a:off x="1255594" y="686937"/>
            <a:ext cx="89643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/>
              <a:t>Through </a:t>
            </a:r>
            <a:r>
              <a:rPr lang="en-IN" sz="2400" dirty="0" err="1"/>
              <a:t>Metamask</a:t>
            </a:r>
            <a:r>
              <a:rPr lang="en-IN" sz="2400" dirty="0"/>
              <a:t> account we can login to the application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406070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751F717-E094-4F3B-C74E-D230A6F1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73" y="1528443"/>
            <a:ext cx="9100781" cy="4165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1F7994-1AF9-AFE3-C7CD-112C019008FF}"/>
              </a:ext>
            </a:extLst>
          </p:cNvPr>
          <p:cNvSpPr txBox="1"/>
          <p:nvPr/>
        </p:nvSpPr>
        <p:spPr>
          <a:xfrm>
            <a:off x="1392072" y="686938"/>
            <a:ext cx="99537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ea typeface="Calibri"/>
                <a:cs typeface="Calibri"/>
              </a:rPr>
              <a:t>Voting Page</a:t>
            </a:r>
          </a:p>
        </p:txBody>
      </p:sp>
    </p:spTree>
    <p:extLst>
      <p:ext uri="{BB962C8B-B14F-4D97-AF65-F5344CB8AC3E}">
        <p14:creationId xmlns:p14="http://schemas.microsoft.com/office/powerpoint/2010/main" val="58435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       E  - VOTING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392</cp:revision>
  <dcterms:created xsi:type="dcterms:W3CDTF">2023-09-30T06:27:21Z</dcterms:created>
  <dcterms:modified xsi:type="dcterms:W3CDTF">2023-10-01T12:39:35Z</dcterms:modified>
</cp:coreProperties>
</file>