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169" r:id="rId2"/>
  </p:sldMasterIdLst>
  <p:sldIdLst>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F2014-E03B-40BD-BC2D-920AA05203B0}" v="333" dt="2023-10-03T05:34:28.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3919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08252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8038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94228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8469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0131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19455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49017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626817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27993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99551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02/10/2023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02/10/2023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02/10/2023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02/10/2023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101338069"/>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vert="horz" lIns="91440" tIns="45720" rIns="91440" bIns="45720" rtlCol="0">
            <a:normAutofit fontScale="90000"/>
          </a:bodyPr>
          <a:lstStyle/>
          <a:p>
            <a:pPr algn="l"/>
            <a:br>
              <a:rPr lang="en-US" sz="6800" dirty="0"/>
            </a:br>
            <a:br>
              <a:rPr lang="en-US" sz="6800" dirty="0"/>
            </a:br>
            <a:r>
              <a:rPr lang="en-US" sz="6800" b="1" dirty="0">
                <a:ea typeface="+mj-lt"/>
                <a:cs typeface="+mj-lt"/>
              </a:rPr>
              <a:t>     E  - LEARNING</a:t>
            </a:r>
            <a:br>
              <a:rPr lang="en-US" sz="6800" dirty="0"/>
            </a:br>
            <a:endParaRPr lang="en-US" sz="6800" b="1">
              <a:cs typeface="Calibri Light"/>
            </a:endParaRPr>
          </a:p>
        </p:txBody>
      </p:sp>
      <p:sp>
        <p:nvSpPr>
          <p:cNvPr id="3" name="Subtitle 2"/>
          <p:cNvSpPr>
            <a:spLocks noGrp="1"/>
          </p:cNvSpPr>
          <p:nvPr>
            <p:ph type="subTitle" idx="1"/>
          </p:nvPr>
        </p:nvSpPr>
        <p:spPr>
          <a:xfrm>
            <a:off x="3719880" y="4619624"/>
            <a:ext cx="8143638" cy="1718163"/>
          </a:xfrm>
        </p:spPr>
        <p:txBody>
          <a:bodyPr vert="horz" lIns="91440" tIns="45720" rIns="91440" bIns="45720" rtlCol="0" anchor="t">
            <a:normAutofit/>
          </a:bodyPr>
          <a:lstStyle/>
          <a:p>
            <a:pPr algn="r"/>
            <a:r>
              <a:rPr lang="en-US" sz="1100" dirty="0"/>
              <a:t>                          </a:t>
            </a:r>
            <a:r>
              <a:rPr lang="en-US" dirty="0"/>
              <a:t>   </a:t>
            </a:r>
            <a:endParaRPr lang="en-US" dirty="0">
              <a:cs typeface="Calibri"/>
            </a:endParaRPr>
          </a:p>
          <a:p>
            <a:pPr algn="r"/>
            <a:endParaRPr lang="en-US" dirty="0">
              <a:ea typeface="Calibri"/>
              <a:cs typeface="Calibri"/>
            </a:endParaRPr>
          </a:p>
          <a:p>
            <a:pPr indent="-182880" algn="r">
              <a:buFont typeface="Arial"/>
              <a:buChar char="•"/>
            </a:pPr>
            <a:endParaRPr lang="en-US" sz="1100"/>
          </a:p>
        </p:txBody>
      </p:sp>
      <p:sp>
        <p:nvSpPr>
          <p:cNvPr id="43"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528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AFD5-8160-4094-8906-E1E38FF962D1}"/>
              </a:ext>
            </a:extLst>
          </p:cNvPr>
          <p:cNvSpPr txBox="1"/>
          <p:nvPr/>
        </p:nvSpPr>
        <p:spPr>
          <a:xfrm>
            <a:off x="1247857" y="307559"/>
            <a:ext cx="58703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Upload Videos in corresponding playlists</a:t>
            </a:r>
          </a:p>
        </p:txBody>
      </p:sp>
      <p:pic>
        <p:nvPicPr>
          <p:cNvPr id="2" name="Picture 4" descr="Graphical user interface, application&#10;&#10;Description automatically generated">
            <a:extLst>
              <a:ext uri="{FF2B5EF4-FFF2-40B4-BE49-F238E27FC236}">
                <a16:creationId xmlns:a16="http://schemas.microsoft.com/office/drawing/2014/main" id="{B62B71A5-662D-CA54-B5FC-DC9542988162}"/>
              </a:ext>
            </a:extLst>
          </p:cNvPr>
          <p:cNvPicPr>
            <a:picLocks noChangeAspect="1"/>
          </p:cNvPicPr>
          <p:nvPr/>
        </p:nvPicPr>
        <p:blipFill>
          <a:blip r:embed="rId2"/>
          <a:stretch>
            <a:fillRect/>
          </a:stretch>
        </p:blipFill>
        <p:spPr>
          <a:xfrm>
            <a:off x="1244128" y="995053"/>
            <a:ext cx="10230151" cy="5443206"/>
          </a:xfrm>
          <a:prstGeom prst="rect">
            <a:avLst/>
          </a:prstGeom>
        </p:spPr>
      </p:pic>
    </p:spTree>
    <p:extLst>
      <p:ext uri="{BB962C8B-B14F-4D97-AF65-F5344CB8AC3E}">
        <p14:creationId xmlns:p14="http://schemas.microsoft.com/office/powerpoint/2010/main" val="3014560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AFD5-8160-4094-8906-E1E38FF962D1}"/>
              </a:ext>
            </a:extLst>
          </p:cNvPr>
          <p:cNvSpPr txBox="1"/>
          <p:nvPr/>
        </p:nvSpPr>
        <p:spPr>
          <a:xfrm>
            <a:off x="1188958" y="394855"/>
            <a:ext cx="5785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View content</a:t>
            </a:r>
          </a:p>
        </p:txBody>
      </p:sp>
      <p:pic>
        <p:nvPicPr>
          <p:cNvPr id="2" name="Picture 4" descr="Graphical user interface&#10;&#10;Description automatically generated">
            <a:extLst>
              <a:ext uri="{FF2B5EF4-FFF2-40B4-BE49-F238E27FC236}">
                <a16:creationId xmlns:a16="http://schemas.microsoft.com/office/drawing/2014/main" id="{61A027D8-DF14-6C65-7499-8F263A5AFDD5}"/>
              </a:ext>
            </a:extLst>
          </p:cNvPr>
          <p:cNvPicPr>
            <a:picLocks noChangeAspect="1"/>
          </p:cNvPicPr>
          <p:nvPr/>
        </p:nvPicPr>
        <p:blipFill>
          <a:blip r:embed="rId2"/>
          <a:stretch>
            <a:fillRect/>
          </a:stretch>
        </p:blipFill>
        <p:spPr>
          <a:xfrm>
            <a:off x="1187858" y="1203165"/>
            <a:ext cx="10314818" cy="4914446"/>
          </a:xfrm>
          <a:prstGeom prst="rect">
            <a:avLst/>
          </a:prstGeom>
        </p:spPr>
      </p:pic>
    </p:spTree>
    <p:extLst>
      <p:ext uri="{BB962C8B-B14F-4D97-AF65-F5344CB8AC3E}">
        <p14:creationId xmlns:p14="http://schemas.microsoft.com/office/powerpoint/2010/main" val="581451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AFD5-8160-4094-8906-E1E38FF962D1}"/>
              </a:ext>
            </a:extLst>
          </p:cNvPr>
          <p:cNvSpPr txBox="1"/>
          <p:nvPr/>
        </p:nvSpPr>
        <p:spPr>
          <a:xfrm>
            <a:off x="1399309" y="140855"/>
            <a:ext cx="56526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p:txBody>
      </p:sp>
      <p:pic>
        <p:nvPicPr>
          <p:cNvPr id="2" name="Picture 4" descr="Graphical user interface, application&#10;&#10;Description automatically generated">
            <a:extLst>
              <a:ext uri="{FF2B5EF4-FFF2-40B4-BE49-F238E27FC236}">
                <a16:creationId xmlns:a16="http://schemas.microsoft.com/office/drawing/2014/main" id="{210020BA-F987-6133-114D-2DBD8631960F}"/>
              </a:ext>
            </a:extLst>
          </p:cNvPr>
          <p:cNvPicPr>
            <a:picLocks noChangeAspect="1"/>
          </p:cNvPicPr>
          <p:nvPr/>
        </p:nvPicPr>
        <p:blipFill>
          <a:blip r:embed="rId2"/>
          <a:stretch>
            <a:fillRect/>
          </a:stretch>
        </p:blipFill>
        <p:spPr>
          <a:xfrm>
            <a:off x="1325638" y="510444"/>
            <a:ext cx="9117390" cy="5462160"/>
          </a:xfrm>
          <a:prstGeom prst="rect">
            <a:avLst/>
          </a:prstGeom>
        </p:spPr>
      </p:pic>
    </p:spTree>
    <p:extLst>
      <p:ext uri="{BB962C8B-B14F-4D97-AF65-F5344CB8AC3E}">
        <p14:creationId xmlns:p14="http://schemas.microsoft.com/office/powerpoint/2010/main" val="100065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AFD5-8160-4094-8906-E1E38FF962D1}"/>
              </a:ext>
            </a:extLst>
          </p:cNvPr>
          <p:cNvSpPr txBox="1"/>
          <p:nvPr/>
        </p:nvSpPr>
        <p:spPr>
          <a:xfrm>
            <a:off x="951786" y="249712"/>
            <a:ext cx="61001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Watch Video</a:t>
            </a:r>
          </a:p>
        </p:txBody>
      </p:sp>
      <p:pic>
        <p:nvPicPr>
          <p:cNvPr id="2" name="Picture 4" descr="Graphical user interface, application, PowerPoint&#10;&#10;Description automatically generated">
            <a:extLst>
              <a:ext uri="{FF2B5EF4-FFF2-40B4-BE49-F238E27FC236}">
                <a16:creationId xmlns:a16="http://schemas.microsoft.com/office/drawing/2014/main" id="{860E0751-1691-3CDD-5DC7-AEA4699F7558}"/>
              </a:ext>
            </a:extLst>
          </p:cNvPr>
          <p:cNvPicPr>
            <a:picLocks noChangeAspect="1"/>
          </p:cNvPicPr>
          <p:nvPr/>
        </p:nvPicPr>
        <p:blipFill>
          <a:blip r:embed="rId2"/>
          <a:stretch>
            <a:fillRect/>
          </a:stretch>
        </p:blipFill>
        <p:spPr>
          <a:xfrm>
            <a:off x="950686" y="765300"/>
            <a:ext cx="10060818" cy="5448350"/>
          </a:xfrm>
          <a:prstGeom prst="rect">
            <a:avLst/>
          </a:prstGeom>
        </p:spPr>
      </p:pic>
    </p:spTree>
    <p:extLst>
      <p:ext uri="{BB962C8B-B14F-4D97-AF65-F5344CB8AC3E}">
        <p14:creationId xmlns:p14="http://schemas.microsoft.com/office/powerpoint/2010/main" val="121299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AFD5-8160-4094-8906-E1E38FF962D1}"/>
              </a:ext>
            </a:extLst>
          </p:cNvPr>
          <p:cNvSpPr txBox="1"/>
          <p:nvPr/>
        </p:nvSpPr>
        <p:spPr>
          <a:xfrm>
            <a:off x="1169500" y="342792"/>
            <a:ext cx="58824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View Profile</a:t>
            </a:r>
          </a:p>
        </p:txBody>
      </p:sp>
      <p:pic>
        <p:nvPicPr>
          <p:cNvPr id="2" name="Picture 4" descr="Graphical user interface, application, website&#10;&#10;Description automatically generated">
            <a:extLst>
              <a:ext uri="{FF2B5EF4-FFF2-40B4-BE49-F238E27FC236}">
                <a16:creationId xmlns:a16="http://schemas.microsoft.com/office/drawing/2014/main" id="{177C2E01-CD8E-ED21-4733-810789D18DDA}"/>
              </a:ext>
            </a:extLst>
          </p:cNvPr>
          <p:cNvPicPr>
            <a:picLocks noChangeAspect="1"/>
          </p:cNvPicPr>
          <p:nvPr/>
        </p:nvPicPr>
        <p:blipFill>
          <a:blip r:embed="rId2"/>
          <a:stretch>
            <a:fillRect/>
          </a:stretch>
        </p:blipFill>
        <p:spPr>
          <a:xfrm>
            <a:off x="1168401" y="1142574"/>
            <a:ext cx="10060818" cy="4952538"/>
          </a:xfrm>
          <a:prstGeom prst="rect">
            <a:avLst/>
          </a:prstGeom>
        </p:spPr>
      </p:pic>
    </p:spTree>
    <p:extLst>
      <p:ext uri="{BB962C8B-B14F-4D97-AF65-F5344CB8AC3E}">
        <p14:creationId xmlns:p14="http://schemas.microsoft.com/office/powerpoint/2010/main" val="32543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AFD5-8160-4094-8906-E1E38FF962D1}"/>
              </a:ext>
            </a:extLst>
          </p:cNvPr>
          <p:cNvSpPr txBox="1"/>
          <p:nvPr/>
        </p:nvSpPr>
        <p:spPr>
          <a:xfrm>
            <a:off x="1181595" y="461641"/>
            <a:ext cx="58703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Update profile/playlist/content</a:t>
            </a:r>
          </a:p>
        </p:txBody>
      </p:sp>
      <p:pic>
        <p:nvPicPr>
          <p:cNvPr id="2" name="Picture 4" descr="Graphical user interface, application&#10;&#10;Description automatically generated">
            <a:extLst>
              <a:ext uri="{FF2B5EF4-FFF2-40B4-BE49-F238E27FC236}">
                <a16:creationId xmlns:a16="http://schemas.microsoft.com/office/drawing/2014/main" id="{072E0187-8877-F524-1CEF-D9C3306BE96B}"/>
              </a:ext>
            </a:extLst>
          </p:cNvPr>
          <p:cNvPicPr>
            <a:picLocks noChangeAspect="1"/>
          </p:cNvPicPr>
          <p:nvPr/>
        </p:nvPicPr>
        <p:blipFill>
          <a:blip r:embed="rId2"/>
          <a:stretch>
            <a:fillRect/>
          </a:stretch>
        </p:blipFill>
        <p:spPr>
          <a:xfrm>
            <a:off x="1180496" y="1179133"/>
            <a:ext cx="9564913" cy="5151300"/>
          </a:xfrm>
          <a:prstGeom prst="rect">
            <a:avLst/>
          </a:prstGeom>
        </p:spPr>
      </p:pic>
    </p:spTree>
    <p:extLst>
      <p:ext uri="{BB962C8B-B14F-4D97-AF65-F5344CB8AC3E}">
        <p14:creationId xmlns:p14="http://schemas.microsoft.com/office/powerpoint/2010/main" val="230293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AFD5-8160-4094-8906-E1E38FF962D1}"/>
              </a:ext>
            </a:extLst>
          </p:cNvPr>
          <p:cNvSpPr txBox="1"/>
          <p:nvPr/>
        </p:nvSpPr>
        <p:spPr>
          <a:xfrm>
            <a:off x="1465570" y="494246"/>
            <a:ext cx="56526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Portable in any device</a:t>
            </a:r>
          </a:p>
        </p:txBody>
      </p:sp>
      <p:pic>
        <p:nvPicPr>
          <p:cNvPr id="5" name="Picture 5" descr="Graphical user interface, application&#10;&#10;Description automatically generated">
            <a:extLst>
              <a:ext uri="{FF2B5EF4-FFF2-40B4-BE49-F238E27FC236}">
                <a16:creationId xmlns:a16="http://schemas.microsoft.com/office/drawing/2014/main" id="{97CE0169-086C-2934-E88C-A79D127AF8D4}"/>
              </a:ext>
            </a:extLst>
          </p:cNvPr>
          <p:cNvPicPr>
            <a:picLocks noChangeAspect="1"/>
          </p:cNvPicPr>
          <p:nvPr/>
        </p:nvPicPr>
        <p:blipFill>
          <a:blip r:embed="rId2"/>
          <a:stretch>
            <a:fillRect/>
          </a:stretch>
        </p:blipFill>
        <p:spPr>
          <a:xfrm>
            <a:off x="1464471" y="1269534"/>
            <a:ext cx="3710818" cy="5221867"/>
          </a:xfrm>
          <a:prstGeom prst="rect">
            <a:avLst/>
          </a:prstGeom>
        </p:spPr>
      </p:pic>
    </p:spTree>
    <p:extLst>
      <p:ext uri="{BB962C8B-B14F-4D97-AF65-F5344CB8AC3E}">
        <p14:creationId xmlns:p14="http://schemas.microsoft.com/office/powerpoint/2010/main" val="2385231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AFD5-8160-4094-8906-E1E38FF962D1}"/>
              </a:ext>
            </a:extLst>
          </p:cNvPr>
          <p:cNvSpPr txBox="1"/>
          <p:nvPr/>
        </p:nvSpPr>
        <p:spPr>
          <a:xfrm>
            <a:off x="1399309" y="140855"/>
            <a:ext cx="56526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p:txBody>
      </p:sp>
      <p:pic>
        <p:nvPicPr>
          <p:cNvPr id="2" name="Picture 4" descr="A picture containing graphical user interface&#10;&#10;Description automatically generated">
            <a:extLst>
              <a:ext uri="{FF2B5EF4-FFF2-40B4-BE49-F238E27FC236}">
                <a16:creationId xmlns:a16="http://schemas.microsoft.com/office/drawing/2014/main" id="{FD3AD97F-F598-FF90-C2BA-3109C6F9136E}"/>
              </a:ext>
            </a:extLst>
          </p:cNvPr>
          <p:cNvPicPr>
            <a:picLocks noChangeAspect="1"/>
          </p:cNvPicPr>
          <p:nvPr/>
        </p:nvPicPr>
        <p:blipFill>
          <a:blip r:embed="rId2"/>
          <a:stretch>
            <a:fillRect/>
          </a:stretch>
        </p:blipFill>
        <p:spPr>
          <a:xfrm>
            <a:off x="1238315" y="655352"/>
            <a:ext cx="3266502" cy="5433180"/>
          </a:xfrm>
          <a:prstGeom prst="rect">
            <a:avLst/>
          </a:prstGeom>
        </p:spPr>
      </p:pic>
    </p:spTree>
    <p:extLst>
      <p:ext uri="{BB962C8B-B14F-4D97-AF65-F5344CB8AC3E}">
        <p14:creationId xmlns:p14="http://schemas.microsoft.com/office/powerpoint/2010/main" val="2167371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13FBEDFD-2F47-700B-1D14-C86002152554}"/>
              </a:ext>
            </a:extLst>
          </p:cNvPr>
          <p:cNvPicPr>
            <a:picLocks noChangeAspect="1"/>
          </p:cNvPicPr>
          <p:nvPr/>
        </p:nvPicPr>
        <p:blipFill>
          <a:blip r:embed="rId2"/>
          <a:stretch>
            <a:fillRect/>
          </a:stretch>
        </p:blipFill>
        <p:spPr>
          <a:xfrm>
            <a:off x="1247776" y="1534708"/>
            <a:ext cx="7910512" cy="4050522"/>
          </a:xfrm>
          <a:prstGeom prst="rect">
            <a:avLst/>
          </a:prstGeom>
        </p:spPr>
      </p:pic>
      <p:sp>
        <p:nvSpPr>
          <p:cNvPr id="3" name="TextBox 2">
            <a:extLst>
              <a:ext uri="{FF2B5EF4-FFF2-40B4-BE49-F238E27FC236}">
                <a16:creationId xmlns:a16="http://schemas.microsoft.com/office/drawing/2014/main" id="{EA681124-F508-4DB4-9217-ECD49E071012}"/>
              </a:ext>
            </a:extLst>
          </p:cNvPr>
          <p:cNvSpPr txBox="1"/>
          <p:nvPr/>
        </p:nvSpPr>
        <p:spPr>
          <a:xfrm>
            <a:off x="1188244" y="4976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User Register Page</a:t>
            </a:r>
          </a:p>
        </p:txBody>
      </p:sp>
    </p:spTree>
    <p:extLst>
      <p:ext uri="{BB962C8B-B14F-4D97-AF65-F5344CB8AC3E}">
        <p14:creationId xmlns:p14="http://schemas.microsoft.com/office/powerpoint/2010/main" val="3849319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AFD5-8160-4094-8906-E1E38FF962D1}"/>
              </a:ext>
            </a:extLst>
          </p:cNvPr>
          <p:cNvSpPr txBox="1"/>
          <p:nvPr/>
        </p:nvSpPr>
        <p:spPr>
          <a:xfrm>
            <a:off x="863528" y="712355"/>
            <a:ext cx="56526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User Comment Section</a:t>
            </a:r>
          </a:p>
        </p:txBody>
      </p:sp>
      <p:pic>
        <p:nvPicPr>
          <p:cNvPr id="4" name="Picture 4" descr="Rectangle&#10;&#10;Description automatically generated">
            <a:extLst>
              <a:ext uri="{FF2B5EF4-FFF2-40B4-BE49-F238E27FC236}">
                <a16:creationId xmlns:a16="http://schemas.microsoft.com/office/drawing/2014/main" id="{CB3FA036-5D18-47DE-6557-9F5D4355CAAF}"/>
              </a:ext>
            </a:extLst>
          </p:cNvPr>
          <p:cNvPicPr>
            <a:picLocks noChangeAspect="1"/>
          </p:cNvPicPr>
          <p:nvPr/>
        </p:nvPicPr>
        <p:blipFill>
          <a:blip r:embed="rId2"/>
          <a:stretch>
            <a:fillRect/>
          </a:stretch>
        </p:blipFill>
        <p:spPr>
          <a:xfrm>
            <a:off x="866776" y="1604724"/>
            <a:ext cx="7898605" cy="2172176"/>
          </a:xfrm>
          <a:prstGeom prst="rect">
            <a:avLst/>
          </a:prstGeom>
        </p:spPr>
      </p:pic>
      <p:pic>
        <p:nvPicPr>
          <p:cNvPr id="5" name="Picture 5">
            <a:extLst>
              <a:ext uri="{FF2B5EF4-FFF2-40B4-BE49-F238E27FC236}">
                <a16:creationId xmlns:a16="http://schemas.microsoft.com/office/drawing/2014/main" id="{385BE729-B0D2-C8F6-3EF2-7A83FA6FA9F0}"/>
              </a:ext>
            </a:extLst>
          </p:cNvPr>
          <p:cNvPicPr>
            <a:picLocks noChangeAspect="1"/>
          </p:cNvPicPr>
          <p:nvPr/>
        </p:nvPicPr>
        <p:blipFill>
          <a:blip r:embed="rId3"/>
          <a:stretch>
            <a:fillRect/>
          </a:stretch>
        </p:blipFill>
        <p:spPr>
          <a:xfrm>
            <a:off x="962026" y="4128031"/>
            <a:ext cx="7898605" cy="1780908"/>
          </a:xfrm>
          <a:prstGeom prst="rect">
            <a:avLst/>
          </a:prstGeom>
        </p:spPr>
      </p:pic>
    </p:spTree>
    <p:extLst>
      <p:ext uri="{BB962C8B-B14F-4D97-AF65-F5344CB8AC3E}">
        <p14:creationId xmlns:p14="http://schemas.microsoft.com/office/powerpoint/2010/main" val="148528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4D1451-EC1C-460E-8912-0C4687447587}"/>
              </a:ext>
            </a:extLst>
          </p:cNvPr>
          <p:cNvSpPr txBox="1"/>
          <p:nvPr/>
        </p:nvSpPr>
        <p:spPr>
          <a:xfrm>
            <a:off x="1237171" y="1137279"/>
            <a:ext cx="9705108"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800" b="1" dirty="0">
                <a:ea typeface="+mn-lt"/>
                <a:cs typeface="+mn-lt"/>
              </a:rPr>
              <a:t>ABSTRACT</a:t>
            </a:r>
            <a:endParaRPr lang="en-GB" sz="2800">
              <a:ea typeface="+mn-lt"/>
              <a:cs typeface="+mn-lt"/>
            </a:endParaRPr>
          </a:p>
          <a:p>
            <a:endParaRPr lang="en-GB">
              <a:ea typeface="+mn-lt"/>
              <a:cs typeface="+mn-lt"/>
            </a:endParaRPr>
          </a:p>
          <a:p>
            <a:endParaRPr lang="en-GB">
              <a:ea typeface="+mn-lt"/>
              <a:cs typeface="+mn-lt"/>
            </a:endParaRPr>
          </a:p>
          <a:p>
            <a:pPr algn="just"/>
            <a:r>
              <a:rPr lang="en-IN" sz="2400" dirty="0">
                <a:ea typeface="+mn-lt"/>
                <a:cs typeface="+mn-lt"/>
              </a:rPr>
              <a:t>E-learning is an integral part of smart education. The challenge is to easily integrate the e-learning system into a smart educational environment. The e-learning services rely on a software system that allows access to all the materials for the educational process and makes them electronically available to all the students on the Internet whenever they need and wherever they are. In this work, we tried to develop a e-learning website where the tutors can upload the content to provide free educational access to all those who want to learn and the users can access the tutor content.</a:t>
            </a:r>
            <a:endParaRPr lang="en-GB" sz="2400" dirty="0">
              <a:ea typeface="+mn-lt"/>
              <a:cs typeface="+mn-lt"/>
            </a:endParaRPr>
          </a:p>
          <a:p>
            <a:pPr algn="l"/>
            <a:endParaRPr lang="en-GB">
              <a:cs typeface="Calibri"/>
            </a:endParaRPr>
          </a:p>
        </p:txBody>
      </p:sp>
    </p:spTree>
    <p:extLst>
      <p:ext uri="{BB962C8B-B14F-4D97-AF65-F5344CB8AC3E}">
        <p14:creationId xmlns:p14="http://schemas.microsoft.com/office/powerpoint/2010/main" val="99259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4CF9432A-B596-A066-F0E2-FA80812DA5C0}"/>
              </a:ext>
            </a:extLst>
          </p:cNvPr>
          <p:cNvPicPr>
            <a:picLocks noChangeAspect="1"/>
          </p:cNvPicPr>
          <p:nvPr/>
        </p:nvPicPr>
        <p:blipFill>
          <a:blip r:embed="rId2"/>
          <a:stretch>
            <a:fillRect/>
          </a:stretch>
        </p:blipFill>
        <p:spPr>
          <a:xfrm>
            <a:off x="1223963" y="2010392"/>
            <a:ext cx="8791573" cy="2718154"/>
          </a:xfrm>
          <a:prstGeom prst="rect">
            <a:avLst/>
          </a:prstGeom>
        </p:spPr>
      </p:pic>
      <p:sp>
        <p:nvSpPr>
          <p:cNvPr id="3" name="TextBox 2">
            <a:extLst>
              <a:ext uri="{FF2B5EF4-FFF2-40B4-BE49-F238E27FC236}">
                <a16:creationId xmlns:a16="http://schemas.microsoft.com/office/drawing/2014/main" id="{A49C5521-9DF2-D31C-F4D1-BD5B203EDA72}"/>
              </a:ext>
            </a:extLst>
          </p:cNvPr>
          <p:cNvSpPr txBox="1"/>
          <p:nvPr/>
        </p:nvSpPr>
        <p:spPr>
          <a:xfrm>
            <a:off x="1223962" y="8786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Like feature at the user end</a:t>
            </a:r>
          </a:p>
        </p:txBody>
      </p:sp>
    </p:spTree>
    <p:extLst>
      <p:ext uri="{BB962C8B-B14F-4D97-AF65-F5344CB8AC3E}">
        <p14:creationId xmlns:p14="http://schemas.microsoft.com/office/powerpoint/2010/main" val="1687967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id="{1632BF72-F42C-1ABF-DEA2-1642ED58C4CC}"/>
              </a:ext>
            </a:extLst>
          </p:cNvPr>
          <p:cNvPicPr>
            <a:picLocks noChangeAspect="1"/>
          </p:cNvPicPr>
          <p:nvPr/>
        </p:nvPicPr>
        <p:blipFill>
          <a:blip r:embed="rId2"/>
          <a:stretch>
            <a:fillRect/>
          </a:stretch>
        </p:blipFill>
        <p:spPr>
          <a:xfrm>
            <a:off x="1057275" y="1546622"/>
            <a:ext cx="8863012" cy="4467223"/>
          </a:xfrm>
          <a:prstGeom prst="rect">
            <a:avLst/>
          </a:prstGeom>
        </p:spPr>
      </p:pic>
      <p:sp>
        <p:nvSpPr>
          <p:cNvPr id="3" name="TextBox 2">
            <a:extLst>
              <a:ext uri="{FF2B5EF4-FFF2-40B4-BE49-F238E27FC236}">
                <a16:creationId xmlns:a16="http://schemas.microsoft.com/office/drawing/2014/main" id="{E5D72EC0-057D-DB6C-60C7-3800A776D7A2}"/>
              </a:ext>
            </a:extLst>
          </p:cNvPr>
          <p:cNvSpPr txBox="1"/>
          <p:nvPr/>
        </p:nvSpPr>
        <p:spPr>
          <a:xfrm>
            <a:off x="1104900" y="7477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Tutor Comments Page</a:t>
            </a:r>
          </a:p>
        </p:txBody>
      </p:sp>
    </p:spTree>
    <p:extLst>
      <p:ext uri="{BB962C8B-B14F-4D97-AF65-F5344CB8AC3E}">
        <p14:creationId xmlns:p14="http://schemas.microsoft.com/office/powerpoint/2010/main" val="1523594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AFD5-8160-4094-8906-E1E38FF962D1}"/>
              </a:ext>
            </a:extLst>
          </p:cNvPr>
          <p:cNvSpPr txBox="1"/>
          <p:nvPr/>
        </p:nvSpPr>
        <p:spPr>
          <a:xfrm>
            <a:off x="1518372" y="402792"/>
            <a:ext cx="56526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Theme change</a:t>
            </a:r>
          </a:p>
        </p:txBody>
      </p:sp>
      <p:pic>
        <p:nvPicPr>
          <p:cNvPr id="2" name="Picture 4" descr="Graphical user interface, application, website&#10;&#10;Description automatically generated">
            <a:extLst>
              <a:ext uri="{FF2B5EF4-FFF2-40B4-BE49-F238E27FC236}">
                <a16:creationId xmlns:a16="http://schemas.microsoft.com/office/drawing/2014/main" id="{76972074-AB9B-9253-A911-5F4BA9524E84}"/>
              </a:ext>
            </a:extLst>
          </p:cNvPr>
          <p:cNvPicPr>
            <a:picLocks noChangeAspect="1"/>
          </p:cNvPicPr>
          <p:nvPr/>
        </p:nvPicPr>
        <p:blipFill>
          <a:blip r:embed="rId2"/>
          <a:stretch>
            <a:fillRect/>
          </a:stretch>
        </p:blipFill>
        <p:spPr>
          <a:xfrm>
            <a:off x="1519162" y="1395686"/>
            <a:ext cx="8875485" cy="4030342"/>
          </a:xfrm>
          <a:prstGeom prst="rect">
            <a:avLst/>
          </a:prstGeom>
        </p:spPr>
      </p:pic>
    </p:spTree>
    <p:extLst>
      <p:ext uri="{BB962C8B-B14F-4D97-AF65-F5344CB8AC3E}">
        <p14:creationId xmlns:p14="http://schemas.microsoft.com/office/powerpoint/2010/main" val="427966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5D72D-9BC5-4A18-9233-96918E1A8D60}"/>
              </a:ext>
            </a:extLst>
          </p:cNvPr>
          <p:cNvSpPr txBox="1"/>
          <p:nvPr/>
        </p:nvSpPr>
        <p:spPr>
          <a:xfrm>
            <a:off x="1682897" y="1545254"/>
            <a:ext cx="882605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ea typeface="+mn-lt"/>
                <a:cs typeface="+mn-lt"/>
              </a:rPr>
              <a:t>This project helped</a:t>
            </a:r>
            <a:r>
              <a:rPr lang="en-GB" sz="2400" dirty="0">
                <a:ea typeface="Calibri"/>
                <a:cs typeface="Calibri"/>
              </a:rPr>
              <a:t> me to learn web development from scratch.  It gave me a great insight on working on projects related to web development. Connecting to the backend server and working simultaneously on both front-end and back-end was a great experience.</a:t>
            </a:r>
            <a:endParaRPr lang="en-US" dirty="0">
              <a:ea typeface="Calibri"/>
              <a:cs typeface="Calibri"/>
            </a:endParaRPr>
          </a:p>
        </p:txBody>
      </p:sp>
    </p:spTree>
    <p:extLst>
      <p:ext uri="{BB962C8B-B14F-4D97-AF65-F5344CB8AC3E}">
        <p14:creationId xmlns:p14="http://schemas.microsoft.com/office/powerpoint/2010/main" val="2345788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71AA0E-5839-4566-A18B-18277E770D38}"/>
              </a:ext>
            </a:extLst>
          </p:cNvPr>
          <p:cNvSpPr txBox="1"/>
          <p:nvPr/>
        </p:nvSpPr>
        <p:spPr>
          <a:xfrm>
            <a:off x="822037" y="394855"/>
            <a:ext cx="10871199"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latin typeface="Times New Roman"/>
                <a:cs typeface="Times New Roman"/>
              </a:rPr>
              <a:t>Technology used:</a:t>
            </a:r>
            <a:endParaRPr lang="en-GB">
              <a:cs typeface="Calibri"/>
            </a:endParaRPr>
          </a:p>
          <a:p>
            <a:endParaRPr lang="en-GB">
              <a:cs typeface="Calibri"/>
            </a:endParaRPr>
          </a:p>
          <a:p>
            <a:endParaRPr lang="en-GB">
              <a:latin typeface="Calibri" panose="020F0502020204030204"/>
              <a:ea typeface="+mn-lt"/>
              <a:cs typeface="Calibri"/>
            </a:endParaRPr>
          </a:p>
          <a:p>
            <a:r>
              <a:rPr lang="en-IN" sz="2400" b="1" u="sng">
                <a:latin typeface="Times New Roman"/>
                <a:ea typeface="+mn-lt"/>
                <a:cs typeface="Times New Roman"/>
              </a:rPr>
              <a:t>Software requirements: </a:t>
            </a:r>
            <a:endParaRPr lang="en-GB" sz="2400" u="sng"/>
          </a:p>
          <a:p>
            <a:r>
              <a:rPr lang="en-IN" sz="2400" b="1">
                <a:ea typeface="+mn-lt"/>
                <a:cs typeface="+mn-lt"/>
              </a:rPr>
              <a:t>→ Visual Studio code: </a:t>
            </a:r>
            <a:r>
              <a:rPr lang="en-IN" sz="2400">
                <a:ea typeface="+mn-lt"/>
                <a:cs typeface="+mn-lt"/>
              </a:rPr>
              <a:t>Visual Studio Code, also commonly referred to as VS Code, is a source-code editor made by Microsoft with the Electron Framework, for Windows, Linux and macOS. </a:t>
            </a:r>
            <a:endParaRPr lang="en-GB">
              <a:ea typeface="+mn-lt"/>
              <a:cs typeface="+mn-lt"/>
            </a:endParaRPr>
          </a:p>
          <a:p>
            <a:r>
              <a:rPr lang="en-IN" sz="2400" b="1">
                <a:ea typeface="+mn-lt"/>
                <a:cs typeface="+mn-lt"/>
              </a:rPr>
              <a:t>→ XAMPP:</a:t>
            </a:r>
            <a:r>
              <a:rPr lang="en-IN" sz="2400">
                <a:ea typeface="+mn-lt"/>
                <a:cs typeface="+mn-lt"/>
              </a:rPr>
              <a:t> XAMPP is a free and open-source cross-platform web server solution stack package developed by Apache Friends, consisting mainly of the Apache HTTP Server, MariaDB database, and interpreters for scripts written in the PHP and Perl programming languages</a:t>
            </a:r>
            <a:endParaRPr lang="en-GB">
              <a:cs typeface="Calibri"/>
            </a:endParaRPr>
          </a:p>
          <a:p>
            <a:endParaRPr lang="en-IN" sz="2400">
              <a:latin typeface="Times New Roman"/>
              <a:ea typeface="+mn-lt"/>
              <a:cs typeface="+mn-lt"/>
            </a:endParaRPr>
          </a:p>
          <a:p>
            <a:r>
              <a:rPr lang="en-IN" sz="2400" b="1" u="sng">
                <a:latin typeface="Times New Roman"/>
                <a:cs typeface="Times New Roman"/>
              </a:rPr>
              <a:t>Hardware requirements:</a:t>
            </a:r>
            <a:endParaRPr lang="en-IN" sz="2400" u="sng">
              <a:cs typeface="Calibri" panose="020F0502020204030204"/>
            </a:endParaRPr>
          </a:p>
          <a:p>
            <a:r>
              <a:rPr lang="en-IN" sz="2400" b="1">
                <a:ea typeface="+mn-lt"/>
                <a:cs typeface="+mn-lt"/>
              </a:rPr>
              <a:t>→ Processor: </a:t>
            </a:r>
            <a:r>
              <a:rPr lang="en-IN" sz="2400">
                <a:ea typeface="+mn-lt"/>
                <a:cs typeface="+mn-lt"/>
              </a:rPr>
              <a:t>Intel Core i5 and above</a:t>
            </a:r>
            <a:endParaRPr lang="en-GB">
              <a:ea typeface="+mn-lt"/>
              <a:cs typeface="+mn-lt"/>
            </a:endParaRPr>
          </a:p>
          <a:p>
            <a:r>
              <a:rPr lang="en-IN" sz="2400" b="1">
                <a:ea typeface="+mn-lt"/>
                <a:cs typeface="+mn-lt"/>
              </a:rPr>
              <a:t>→ Memory:</a:t>
            </a:r>
            <a:r>
              <a:rPr lang="en-IN" sz="2400">
                <a:ea typeface="+mn-lt"/>
                <a:cs typeface="+mn-lt"/>
              </a:rPr>
              <a:t> 8 GB</a:t>
            </a:r>
            <a:endParaRPr lang="en-GB">
              <a:ea typeface="+mn-lt"/>
              <a:cs typeface="+mn-lt"/>
            </a:endParaRPr>
          </a:p>
          <a:p>
            <a:endParaRPr lang="en-GB">
              <a:cs typeface="Calibri"/>
            </a:endParaRPr>
          </a:p>
          <a:p>
            <a:endParaRPr lang="en-GB">
              <a:cs typeface="Calibri"/>
            </a:endParaRPr>
          </a:p>
        </p:txBody>
      </p:sp>
    </p:spTree>
    <p:extLst>
      <p:ext uri="{BB962C8B-B14F-4D97-AF65-F5344CB8AC3E}">
        <p14:creationId xmlns:p14="http://schemas.microsoft.com/office/powerpoint/2010/main" val="2194918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0B691-91C5-16BA-C36E-BE430502BB15}"/>
              </a:ext>
            </a:extLst>
          </p:cNvPr>
          <p:cNvSpPr txBox="1"/>
          <p:nvPr/>
        </p:nvSpPr>
        <p:spPr>
          <a:xfrm>
            <a:off x="1080655" y="443346"/>
            <a:ext cx="8991599"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latin typeface="Times New Roman"/>
                <a:cs typeface="Segoe UI"/>
              </a:rPr>
              <a:t>FEATURES</a:t>
            </a:r>
            <a:r>
              <a:rPr lang="en-GB" sz="2800" dirty="0">
                <a:latin typeface="Times New Roman"/>
                <a:cs typeface="Times New Roman"/>
              </a:rPr>
              <a:t> </a:t>
            </a:r>
          </a:p>
          <a:p>
            <a:endParaRPr lang="en-GB" sz="2400" dirty="0">
              <a:latin typeface="Calibri"/>
              <a:cs typeface="Times New Roman"/>
            </a:endParaRPr>
          </a:p>
          <a:p>
            <a:r>
              <a:rPr lang="en-IN" sz="2400" dirty="0">
                <a:latin typeface="Calibri"/>
                <a:cs typeface="Segoe UI"/>
              </a:rPr>
              <a:t>→ </a:t>
            </a:r>
            <a:r>
              <a:rPr lang="en-IN" sz="2400" b="1" dirty="0">
                <a:latin typeface="Calibri"/>
                <a:cs typeface="Segoe UI"/>
              </a:rPr>
              <a:t>Login: </a:t>
            </a:r>
            <a:r>
              <a:rPr lang="en-IN" sz="2400" dirty="0">
                <a:latin typeface="Calibri"/>
                <a:cs typeface="Segoe UI"/>
              </a:rPr>
              <a:t>A proper login, register system is provided for both users and tutors so that every tutor can share his/her content independently and users can access it.</a:t>
            </a:r>
            <a:r>
              <a:rPr lang="en-GB" sz="2400" dirty="0">
                <a:latin typeface="Calibri"/>
                <a:cs typeface="Times New Roman"/>
              </a:rPr>
              <a:t> </a:t>
            </a:r>
          </a:p>
          <a:p>
            <a:endParaRPr lang="en-GB" sz="2400" dirty="0">
              <a:latin typeface="Calibri"/>
              <a:cs typeface="Times New Roman"/>
            </a:endParaRPr>
          </a:p>
          <a:p>
            <a:r>
              <a:rPr lang="en-IN" sz="2400" dirty="0">
                <a:latin typeface="Calibri"/>
                <a:cs typeface="Segoe UI"/>
              </a:rPr>
              <a:t>→ </a:t>
            </a:r>
            <a:r>
              <a:rPr lang="en-IN" sz="2400" b="1" dirty="0">
                <a:latin typeface="Calibri"/>
                <a:cs typeface="Segoe UI"/>
              </a:rPr>
              <a:t>Playlists/Content: </a:t>
            </a:r>
            <a:r>
              <a:rPr lang="en-IN" sz="2400" dirty="0">
                <a:latin typeface="Calibri"/>
                <a:cs typeface="Segoe UI"/>
              </a:rPr>
              <a:t>Tutor can easily create playlists, upload the content and the users will be able to access the active content.</a:t>
            </a:r>
            <a:r>
              <a:rPr lang="en-GB" sz="2400" dirty="0">
                <a:latin typeface="Calibri"/>
                <a:cs typeface="Times New Roman"/>
              </a:rPr>
              <a:t> </a:t>
            </a:r>
          </a:p>
          <a:p>
            <a:endParaRPr lang="en-GB" sz="2400" dirty="0">
              <a:ea typeface="+mn-lt"/>
              <a:cs typeface="Times New Roman"/>
            </a:endParaRPr>
          </a:p>
          <a:p>
            <a:r>
              <a:rPr lang="en-IN" sz="2400" dirty="0">
                <a:ea typeface="+mn-lt"/>
                <a:cs typeface="+mn-lt"/>
              </a:rPr>
              <a:t>→</a:t>
            </a:r>
            <a:r>
              <a:rPr lang="en-IN" sz="2400" b="1" dirty="0">
                <a:ea typeface="+mn-lt"/>
                <a:cs typeface="+mn-lt"/>
              </a:rPr>
              <a:t>Update: </a:t>
            </a:r>
            <a:r>
              <a:rPr lang="en-IN" sz="2400" dirty="0">
                <a:ea typeface="+mn-lt"/>
                <a:cs typeface="+mn-lt"/>
              </a:rPr>
              <a:t>In case the tutor wants to change his profile, playlists information or content information he/she can easily do it and same goes with the user profile.</a:t>
            </a:r>
          </a:p>
          <a:p>
            <a:endParaRPr lang="en-IN" sz="2400" dirty="0">
              <a:ea typeface="+mn-lt"/>
              <a:cs typeface="+mn-lt"/>
            </a:endParaRPr>
          </a:p>
          <a:p>
            <a:endParaRPr lang="en-IN" sz="2400" dirty="0">
              <a:ea typeface="+mn-lt"/>
              <a:cs typeface="+mn-lt"/>
            </a:endParaRPr>
          </a:p>
          <a:p>
            <a:endParaRPr lang="en-GB" sz="1200" dirty="0">
              <a:latin typeface="Times New Roman"/>
              <a:cs typeface="Times New Roman"/>
            </a:endParaRPr>
          </a:p>
        </p:txBody>
      </p:sp>
    </p:spTree>
    <p:extLst>
      <p:ext uri="{BB962C8B-B14F-4D97-AF65-F5344CB8AC3E}">
        <p14:creationId xmlns:p14="http://schemas.microsoft.com/office/powerpoint/2010/main" val="397216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0DEC96-DC52-0982-AC1C-E872A6A86B12}"/>
              </a:ext>
            </a:extLst>
          </p:cNvPr>
          <p:cNvSpPr txBox="1"/>
          <p:nvPr/>
        </p:nvSpPr>
        <p:spPr>
          <a:xfrm>
            <a:off x="1009651" y="1021556"/>
            <a:ext cx="1047035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 </a:t>
            </a:r>
            <a:r>
              <a:rPr lang="en-IN" sz="2400" b="1" dirty="0">
                <a:cs typeface="Segoe UI"/>
              </a:rPr>
              <a:t>Likes: </a:t>
            </a:r>
            <a:r>
              <a:rPr lang="en-IN" sz="2400" dirty="0">
                <a:cs typeface="Segoe UI"/>
              </a:rPr>
              <a:t>Users can like the video about which the tutors will be updated.</a:t>
            </a:r>
            <a:endParaRPr lang="en-US" sz="2400" dirty="0">
              <a:cs typeface="Segoe UI"/>
            </a:endParaRPr>
          </a:p>
          <a:p>
            <a:endParaRPr lang="en-GB" sz="2400" dirty="0">
              <a:cs typeface="Segoe UI"/>
            </a:endParaRPr>
          </a:p>
          <a:p>
            <a:r>
              <a:rPr lang="en-IN" sz="2400" dirty="0">
                <a:cs typeface="Segoe UI"/>
              </a:rPr>
              <a:t>→</a:t>
            </a:r>
            <a:r>
              <a:rPr lang="en-IN" sz="2400" b="1" dirty="0">
                <a:cs typeface="Segoe UI"/>
              </a:rPr>
              <a:t>Comments: </a:t>
            </a:r>
            <a:r>
              <a:rPr lang="en-IN" sz="2400" dirty="0">
                <a:cs typeface="Segoe UI"/>
              </a:rPr>
              <a:t>To make the website more responsive we included the feature of commenting where the users can comment about the tutor video.</a:t>
            </a:r>
          </a:p>
          <a:p>
            <a:r>
              <a:rPr lang="en-IN" sz="2400" dirty="0">
                <a:cs typeface="Segoe UI"/>
              </a:rPr>
              <a:t>​</a:t>
            </a:r>
          </a:p>
          <a:p>
            <a:r>
              <a:rPr lang="en-IN" sz="2400" dirty="0">
                <a:cs typeface="Calibri"/>
              </a:rPr>
              <a:t>→</a:t>
            </a:r>
            <a:r>
              <a:rPr lang="en-IN" sz="2400" b="1" dirty="0">
                <a:cs typeface="Calibri"/>
              </a:rPr>
              <a:t>Portability: </a:t>
            </a:r>
            <a:r>
              <a:rPr lang="en-IN" sz="2400" dirty="0">
                <a:cs typeface="Calibri"/>
              </a:rPr>
              <a:t>The display and working of website in taken care so that it can be accessible through any device like desktop, mobile etc.</a:t>
            </a:r>
            <a:endParaRPr lang="en-IN" dirty="0"/>
          </a:p>
          <a:p>
            <a:endParaRPr lang="en-IN" sz="2400" dirty="0">
              <a:cs typeface="Segoe UI"/>
            </a:endParaRPr>
          </a:p>
        </p:txBody>
      </p:sp>
    </p:spTree>
    <p:extLst>
      <p:ext uri="{BB962C8B-B14F-4D97-AF65-F5344CB8AC3E}">
        <p14:creationId xmlns:p14="http://schemas.microsoft.com/office/powerpoint/2010/main" val="3507172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AFD5-8160-4094-8906-E1E38FF962D1}"/>
              </a:ext>
            </a:extLst>
          </p:cNvPr>
          <p:cNvSpPr txBox="1"/>
          <p:nvPr/>
        </p:nvSpPr>
        <p:spPr>
          <a:xfrm>
            <a:off x="1399309" y="295464"/>
            <a:ext cx="56526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Register Page</a:t>
            </a:r>
          </a:p>
        </p:txBody>
      </p:sp>
      <p:pic>
        <p:nvPicPr>
          <p:cNvPr id="4" name="Picture 4" descr="Graphical user interface&#10;&#10;Description automatically generated">
            <a:extLst>
              <a:ext uri="{FF2B5EF4-FFF2-40B4-BE49-F238E27FC236}">
                <a16:creationId xmlns:a16="http://schemas.microsoft.com/office/drawing/2014/main" id="{B0B81D08-70BF-72BB-D2B3-052A7F0D5B72}"/>
              </a:ext>
            </a:extLst>
          </p:cNvPr>
          <p:cNvPicPr>
            <a:picLocks noChangeAspect="1"/>
          </p:cNvPicPr>
          <p:nvPr/>
        </p:nvPicPr>
        <p:blipFill>
          <a:blip r:embed="rId2"/>
          <a:stretch>
            <a:fillRect/>
          </a:stretch>
        </p:blipFill>
        <p:spPr>
          <a:xfrm>
            <a:off x="1398211" y="871494"/>
            <a:ext cx="9141579" cy="5453680"/>
          </a:xfrm>
          <a:prstGeom prst="rect">
            <a:avLst/>
          </a:prstGeom>
        </p:spPr>
      </p:pic>
    </p:spTree>
    <p:extLst>
      <p:ext uri="{BB962C8B-B14F-4D97-AF65-F5344CB8AC3E}">
        <p14:creationId xmlns:p14="http://schemas.microsoft.com/office/powerpoint/2010/main" val="31559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AFD5-8160-4094-8906-E1E38FF962D1}"/>
              </a:ext>
            </a:extLst>
          </p:cNvPr>
          <p:cNvSpPr txBox="1"/>
          <p:nvPr/>
        </p:nvSpPr>
        <p:spPr>
          <a:xfrm>
            <a:off x="1465570" y="405899"/>
            <a:ext cx="56526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Login Page</a:t>
            </a:r>
          </a:p>
        </p:txBody>
      </p:sp>
      <p:pic>
        <p:nvPicPr>
          <p:cNvPr id="2" name="Picture 4" descr="Graphical user interface, application&#10;&#10;Description automatically generated">
            <a:extLst>
              <a:ext uri="{FF2B5EF4-FFF2-40B4-BE49-F238E27FC236}">
                <a16:creationId xmlns:a16="http://schemas.microsoft.com/office/drawing/2014/main" id="{5BBCAABB-5423-82BA-0E22-BED5158D1DB7}"/>
              </a:ext>
            </a:extLst>
          </p:cNvPr>
          <p:cNvPicPr>
            <a:picLocks noChangeAspect="1"/>
          </p:cNvPicPr>
          <p:nvPr/>
        </p:nvPicPr>
        <p:blipFill>
          <a:blip r:embed="rId2"/>
          <a:stretch>
            <a:fillRect/>
          </a:stretch>
        </p:blipFill>
        <p:spPr>
          <a:xfrm>
            <a:off x="1470782" y="1047403"/>
            <a:ext cx="8851293" cy="5360592"/>
          </a:xfrm>
          <a:prstGeom prst="rect">
            <a:avLst/>
          </a:prstGeom>
        </p:spPr>
      </p:pic>
    </p:spTree>
    <p:extLst>
      <p:ext uri="{BB962C8B-B14F-4D97-AF65-F5344CB8AC3E}">
        <p14:creationId xmlns:p14="http://schemas.microsoft.com/office/powerpoint/2010/main" val="363546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AFD5-8160-4094-8906-E1E38FF962D1}"/>
              </a:ext>
            </a:extLst>
          </p:cNvPr>
          <p:cNvSpPr txBox="1"/>
          <p:nvPr/>
        </p:nvSpPr>
        <p:spPr>
          <a:xfrm>
            <a:off x="998063" y="493195"/>
            <a:ext cx="5821987" cy="381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Add Playlists</a:t>
            </a:r>
          </a:p>
        </p:txBody>
      </p:sp>
      <p:pic>
        <p:nvPicPr>
          <p:cNvPr id="2" name="Picture 4" descr="Graphical user interface, text, application&#10;&#10;Description automatically generated">
            <a:extLst>
              <a:ext uri="{FF2B5EF4-FFF2-40B4-BE49-F238E27FC236}">
                <a16:creationId xmlns:a16="http://schemas.microsoft.com/office/drawing/2014/main" id="{6F73AB55-D33F-E63D-734E-12A80021B527}"/>
              </a:ext>
            </a:extLst>
          </p:cNvPr>
          <p:cNvPicPr>
            <a:picLocks noChangeAspect="1"/>
          </p:cNvPicPr>
          <p:nvPr/>
        </p:nvPicPr>
        <p:blipFill>
          <a:blip r:embed="rId2"/>
          <a:stretch>
            <a:fillRect/>
          </a:stretch>
        </p:blipFill>
        <p:spPr>
          <a:xfrm>
            <a:off x="996964" y="1219856"/>
            <a:ext cx="10097103" cy="5208160"/>
          </a:xfrm>
          <a:prstGeom prst="rect">
            <a:avLst/>
          </a:prstGeom>
        </p:spPr>
      </p:pic>
    </p:spTree>
    <p:extLst>
      <p:ext uri="{BB962C8B-B14F-4D97-AF65-F5344CB8AC3E}">
        <p14:creationId xmlns:p14="http://schemas.microsoft.com/office/powerpoint/2010/main" val="375372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AFD5-8160-4094-8906-E1E38FF962D1}"/>
              </a:ext>
            </a:extLst>
          </p:cNvPr>
          <p:cNvSpPr txBox="1"/>
          <p:nvPr/>
        </p:nvSpPr>
        <p:spPr>
          <a:xfrm>
            <a:off x="927595" y="152950"/>
            <a:ext cx="61243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View Playlists</a:t>
            </a:r>
          </a:p>
        </p:txBody>
      </p:sp>
      <p:pic>
        <p:nvPicPr>
          <p:cNvPr id="2" name="Picture 4" descr="Graphical user interface&#10;&#10;Description automatically generated">
            <a:extLst>
              <a:ext uri="{FF2B5EF4-FFF2-40B4-BE49-F238E27FC236}">
                <a16:creationId xmlns:a16="http://schemas.microsoft.com/office/drawing/2014/main" id="{85E559A7-A005-C1EE-2414-4E32CE9639C7}"/>
              </a:ext>
            </a:extLst>
          </p:cNvPr>
          <p:cNvPicPr>
            <a:picLocks noChangeAspect="1"/>
          </p:cNvPicPr>
          <p:nvPr/>
        </p:nvPicPr>
        <p:blipFill>
          <a:blip r:embed="rId2"/>
          <a:stretch>
            <a:fillRect/>
          </a:stretch>
        </p:blipFill>
        <p:spPr>
          <a:xfrm>
            <a:off x="926496" y="805873"/>
            <a:ext cx="10847008" cy="5524445"/>
          </a:xfrm>
          <a:prstGeom prst="rect">
            <a:avLst/>
          </a:prstGeom>
        </p:spPr>
      </p:pic>
    </p:spTree>
    <p:extLst>
      <p:ext uri="{BB962C8B-B14F-4D97-AF65-F5344CB8AC3E}">
        <p14:creationId xmlns:p14="http://schemas.microsoft.com/office/powerpoint/2010/main" val="2437940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Office Theme</vt:lpstr>
      <vt:lpstr>       E  -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95</cp:revision>
  <dcterms:created xsi:type="dcterms:W3CDTF">2023-10-03T04:32:00Z</dcterms:created>
  <dcterms:modified xsi:type="dcterms:W3CDTF">2023-10-03T05:34:37Z</dcterms:modified>
</cp:coreProperties>
</file>