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9" r:id="rId13"/>
    <p:sldId id="274" r:id="rId14"/>
    <p:sldId id="268" r:id="rId15"/>
    <p:sldId id="270" r:id="rId16"/>
    <p:sldId id="271" r:id="rId17"/>
    <p:sldId id="272" r:id="rId18"/>
    <p:sldId id="273" r:id="rId19"/>
    <p:sldId id="26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4/30/2017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4/30/2017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4/30/2017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4/30/2017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4/30/2017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4/30/2017</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osmi/mental-health-in-tech-surve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MENTAL HEALTH IN TECH SURVEY </a:t>
            </a:r>
          </a:p>
        </p:txBody>
      </p:sp>
      <p:sp>
        <p:nvSpPr>
          <p:cNvPr id="3" name="Subtitle 2"/>
          <p:cNvSpPr>
            <a:spLocks noGrp="1"/>
          </p:cNvSpPr>
          <p:nvPr>
            <p:ph type="subTitle" idx="1"/>
          </p:nvPr>
        </p:nvSpPr>
        <p:spPr/>
        <p:txBody>
          <a:bodyPr/>
          <a:lstStyle/>
          <a:p>
            <a:r>
              <a:rPr lang="en-US" dirty="0"/>
              <a:t>A DATA MINING APPROACH</a:t>
            </a:r>
          </a:p>
        </p:txBody>
      </p:sp>
      <p:sp>
        <p:nvSpPr>
          <p:cNvPr id="4" name="TextBox 3"/>
          <p:cNvSpPr txBox="1"/>
          <p:nvPr/>
        </p:nvSpPr>
        <p:spPr>
          <a:xfrm>
            <a:off x="1046375" y="4873658"/>
            <a:ext cx="6176947" cy="923330"/>
          </a:xfrm>
          <a:prstGeom prst="rect">
            <a:avLst/>
          </a:prstGeom>
          <a:noFill/>
        </p:spPr>
        <p:txBody>
          <a:bodyPr wrap="none" rtlCol="0">
            <a:spAutoFit/>
          </a:bodyPr>
          <a:lstStyle/>
          <a:p>
            <a:r>
              <a:rPr lang="en-US" dirty="0"/>
              <a:t>EM-623-DATA SCIENCE AND KNOWLEDGE DISCOVERY</a:t>
            </a:r>
          </a:p>
          <a:p>
            <a:r>
              <a:rPr lang="en-US" dirty="0"/>
              <a:t>AARTHI SHUNMUGAM</a:t>
            </a:r>
          </a:p>
          <a:p>
            <a:endParaRPr lang="en-US" dirty="0"/>
          </a:p>
        </p:txBody>
      </p:sp>
    </p:spTree>
    <p:extLst>
      <p:ext uri="{BB962C8B-B14F-4D97-AF65-F5344CB8AC3E}">
        <p14:creationId xmlns:p14="http://schemas.microsoft.com/office/powerpoint/2010/main" val="350856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820" y="-106837"/>
            <a:ext cx="10353761" cy="1326321"/>
          </a:xfrm>
        </p:spPr>
        <p:txBody>
          <a:bodyPr/>
          <a:lstStyle/>
          <a:p>
            <a:r>
              <a:rPr lang="en-US" dirty="0"/>
              <a:t>Data preparation</a:t>
            </a:r>
          </a:p>
        </p:txBody>
      </p:sp>
      <p:sp>
        <p:nvSpPr>
          <p:cNvPr id="3" name="Content Placeholder 2"/>
          <p:cNvSpPr>
            <a:spLocks noGrp="1"/>
          </p:cNvSpPr>
          <p:nvPr>
            <p:ph idx="1"/>
          </p:nvPr>
        </p:nvSpPr>
        <p:spPr>
          <a:xfrm>
            <a:off x="781820" y="993128"/>
            <a:ext cx="10353762" cy="5567928"/>
          </a:xfrm>
        </p:spPr>
        <p:txBody>
          <a:bodyPr>
            <a:normAutofit/>
          </a:bodyPr>
          <a:lstStyle/>
          <a:p>
            <a:r>
              <a:rPr lang="en-US" dirty="0"/>
              <a:t>Removing highly correlated variables is not going to affect the result or conclusion, since they have the same impact on prediction.</a:t>
            </a:r>
          </a:p>
          <a:p>
            <a:pPr marL="0" indent="0" fontAlgn="base">
              <a:buNone/>
            </a:pPr>
            <a:r>
              <a:rPr lang="en-US" dirty="0"/>
              <a:t>	</a:t>
            </a:r>
            <a:r>
              <a:rPr lang="en-US" dirty="0">
                <a:sym typeface="Wingdings" panose="05000000000000000000" pitchFamily="2" charset="2"/>
              </a:rPr>
              <a:t> For example </a:t>
            </a:r>
            <a:r>
              <a:rPr lang="en-US" dirty="0">
                <a:effectLst/>
                <a:sym typeface="Wingdings" panose="05000000000000000000" pitchFamily="2" charset="2"/>
              </a:rPr>
              <a:t>W</a:t>
            </a:r>
            <a:r>
              <a:rPr lang="en-US" dirty="0">
                <a:effectLst/>
              </a:rPr>
              <a:t>ellness-program: Has your employer ever discussed mental health as part of an employee wellness program?</a:t>
            </a:r>
          </a:p>
          <a:p>
            <a:pPr marL="0" indent="0" fontAlgn="base">
              <a:buNone/>
            </a:pPr>
            <a:r>
              <a:rPr lang="en-US" dirty="0">
                <a:effectLst/>
              </a:rPr>
              <a:t>	</a:t>
            </a:r>
            <a:r>
              <a:rPr lang="en-US" dirty="0">
                <a:effectLst/>
                <a:sym typeface="Wingdings" panose="05000000000000000000" pitchFamily="2" charset="2"/>
              </a:rPr>
              <a:t> S</a:t>
            </a:r>
            <a:r>
              <a:rPr lang="en-US" dirty="0">
                <a:effectLst/>
              </a:rPr>
              <a:t>eek-help: Does your employer provide resources to learn more about mental health issues and how to seek help? </a:t>
            </a:r>
            <a:r>
              <a:rPr lang="en-US" b="1" dirty="0">
                <a:effectLst/>
              </a:rPr>
              <a:t>Both are more or less same!!</a:t>
            </a:r>
          </a:p>
          <a:p>
            <a:pPr marL="0" indent="0">
              <a:buNone/>
            </a:pPr>
            <a:r>
              <a:rPr lang="en-US" dirty="0"/>
              <a:t>• Run correlation analysis </a:t>
            </a:r>
          </a:p>
          <a:p>
            <a:pPr marL="0" indent="0">
              <a:buNone/>
            </a:pPr>
            <a:r>
              <a:rPr lang="en-US" dirty="0"/>
              <a:t>• Analyze correlation matrix </a:t>
            </a:r>
          </a:p>
          <a:p>
            <a:pPr marL="0" indent="0">
              <a:buNone/>
            </a:pPr>
            <a:r>
              <a:rPr lang="en-US" dirty="0"/>
              <a:t>• Remove variables with identical or highly similar correlations with the rest of the dataset </a:t>
            </a:r>
          </a:p>
          <a:p>
            <a:pPr marL="0" indent="0">
              <a:buNone/>
            </a:pPr>
            <a:r>
              <a:rPr lang="en-US" dirty="0"/>
              <a:t>	</a:t>
            </a:r>
            <a:r>
              <a:rPr lang="en-US" dirty="0">
                <a:sym typeface="Wingdings" panose="05000000000000000000" pitchFamily="2" charset="2"/>
              </a:rPr>
              <a:t></a:t>
            </a:r>
            <a:r>
              <a:rPr lang="en-US" dirty="0"/>
              <a:t> 23 variables → 18 variables</a:t>
            </a:r>
          </a:p>
        </p:txBody>
      </p:sp>
    </p:spTree>
    <p:extLst>
      <p:ext uri="{BB962C8B-B14F-4D97-AF65-F5344CB8AC3E}">
        <p14:creationId xmlns:p14="http://schemas.microsoft.com/office/powerpoint/2010/main" val="3335082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832" y="-69130"/>
            <a:ext cx="10353761" cy="1326321"/>
          </a:xfrm>
        </p:spPr>
        <p:txBody>
          <a:bodyPr/>
          <a:lstStyle/>
          <a:p>
            <a:r>
              <a:rPr lang="en-US" dirty="0"/>
              <a:t>DATA PREPARATION</a:t>
            </a:r>
          </a:p>
        </p:txBody>
      </p:sp>
      <p:sp>
        <p:nvSpPr>
          <p:cNvPr id="3" name="Content Placeholder 2"/>
          <p:cNvSpPr>
            <a:spLocks noGrp="1"/>
          </p:cNvSpPr>
          <p:nvPr>
            <p:ph idx="1"/>
          </p:nvPr>
        </p:nvSpPr>
        <p:spPr>
          <a:xfrm>
            <a:off x="715831" y="1049690"/>
            <a:ext cx="10353762" cy="5426524"/>
          </a:xfrm>
        </p:spPr>
        <p:txBody>
          <a:bodyPr>
            <a:normAutofit lnSpcReduction="10000"/>
          </a:bodyPr>
          <a:lstStyle/>
          <a:p>
            <a:r>
              <a:rPr lang="en-US" dirty="0"/>
              <a:t>TARGET VARIABLE:</a:t>
            </a:r>
          </a:p>
          <a:p>
            <a:pPr marL="0" indent="0">
              <a:buNone/>
            </a:pPr>
            <a:r>
              <a:rPr lang="en-US" dirty="0"/>
              <a:t>	</a:t>
            </a:r>
            <a:r>
              <a:rPr lang="en-US" dirty="0">
                <a:sym typeface="Wingdings" panose="05000000000000000000" pitchFamily="2" charset="2"/>
              </a:rPr>
              <a:t> Whether an employee has sought </a:t>
            </a:r>
            <a:r>
              <a:rPr lang="en-US" b="1" dirty="0">
                <a:sym typeface="Wingdings" panose="05000000000000000000" pitchFamily="2" charset="2"/>
              </a:rPr>
              <a:t>Treatment</a:t>
            </a:r>
            <a:r>
              <a:rPr lang="en-US" dirty="0">
                <a:sym typeface="Wingdings" panose="05000000000000000000" pitchFamily="2" charset="2"/>
              </a:rPr>
              <a:t> for a </a:t>
            </a:r>
            <a:r>
              <a:rPr lang="en-US" b="1" dirty="0">
                <a:sym typeface="Wingdings" panose="05000000000000000000" pitchFamily="2" charset="2"/>
              </a:rPr>
              <a:t>Mental condition</a:t>
            </a:r>
          </a:p>
          <a:p>
            <a:r>
              <a:rPr lang="en-US" dirty="0">
                <a:sym typeface="Wingdings" panose="05000000000000000000" pitchFamily="2" charset="2"/>
              </a:rPr>
              <a:t>Possible values</a:t>
            </a:r>
          </a:p>
          <a:p>
            <a:pPr marL="0" indent="0">
              <a:buNone/>
            </a:pPr>
            <a:r>
              <a:rPr lang="en-US" dirty="0">
                <a:sym typeface="Wingdings" panose="05000000000000000000" pitchFamily="2" charset="2"/>
              </a:rPr>
              <a:t>	2 IF &lt;1.5  YES (has undergone treatment, hence the probability of having            mental illness is HIGH)</a:t>
            </a:r>
          </a:p>
          <a:p>
            <a:pPr lvl="2">
              <a:buFont typeface="Wingdings" panose="05000000000000000000" pitchFamily="2" charset="2"/>
              <a:buChar char="à"/>
            </a:pPr>
            <a:r>
              <a:rPr lang="en-US" sz="2000" dirty="0">
                <a:sym typeface="Wingdings" panose="05000000000000000000" pitchFamily="2" charset="2"/>
              </a:rPr>
              <a:t>1 IF &gt;1.5  NO (not sought treatment before, hence the chances of having mental illness is LOW)</a:t>
            </a:r>
          </a:p>
          <a:p>
            <a:pPr marL="457200" lvl="1" indent="0">
              <a:buNone/>
            </a:pPr>
            <a:endParaRPr lang="en-US" sz="2000" dirty="0">
              <a:sym typeface="Wingdings" panose="05000000000000000000" pitchFamily="2" charset="2"/>
            </a:endParaRPr>
          </a:p>
          <a:p>
            <a:pPr marL="457200" lvl="1" indent="0">
              <a:buNone/>
            </a:pPr>
            <a:r>
              <a:rPr lang="en-US" sz="2000" dirty="0">
                <a:sym typeface="Wingdings" panose="05000000000000000000" pitchFamily="2" charset="2"/>
              </a:rPr>
              <a:t>However the probability of having mental illness also depends on the factor like Family history, Age and Gender etc..</a:t>
            </a:r>
          </a:p>
          <a:p>
            <a:pPr marL="457200" lvl="1" indent="0">
              <a:buNone/>
            </a:pPr>
            <a:r>
              <a:rPr lang="en-US" sz="2000" dirty="0">
                <a:sym typeface="Wingdings" panose="05000000000000000000" pitchFamily="2" charset="2"/>
              </a:rPr>
              <a:t>	 if Family history has values like </a:t>
            </a:r>
          </a:p>
          <a:p>
            <a:pPr lvl="3"/>
            <a:r>
              <a:rPr lang="en-US" sz="2000" dirty="0">
                <a:sym typeface="Wingdings" panose="05000000000000000000" pitchFamily="2" charset="2"/>
              </a:rPr>
              <a:t>1 (No, probability of having mental illness is low) and 2 (Yes, chances of having mental illness is high)</a:t>
            </a:r>
          </a:p>
          <a:p>
            <a:pPr marL="914400" lvl="2" indent="0">
              <a:buNone/>
            </a:pPr>
            <a:endParaRPr lang="en-US" dirty="0">
              <a:sym typeface="Wingdings" panose="05000000000000000000" pitchFamily="2" charset="2"/>
            </a:endParaRPr>
          </a:p>
          <a:p>
            <a:pPr marL="457200" lvl="1" indent="0">
              <a:buNone/>
            </a:pPr>
            <a:endParaRPr lang="en-US" dirty="0">
              <a:sym typeface="Wingdings" panose="05000000000000000000" pitchFamily="2" charset="2"/>
            </a:endParaRPr>
          </a:p>
        </p:txBody>
      </p:sp>
    </p:spTree>
    <p:extLst>
      <p:ext uri="{BB962C8B-B14F-4D97-AF65-F5344CB8AC3E}">
        <p14:creationId xmlns:p14="http://schemas.microsoft.com/office/powerpoint/2010/main" val="4220908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MATRIX</a:t>
            </a:r>
          </a:p>
        </p:txBody>
      </p:sp>
      <p:pic>
        <p:nvPicPr>
          <p:cNvPr id="5" name="Content Placeholder 4"/>
          <p:cNvPicPr>
            <a:picLocks noGrp="1" noChangeAspect="1"/>
          </p:cNvPicPr>
          <p:nvPr>
            <p:ph idx="1"/>
          </p:nvPr>
        </p:nvPicPr>
        <p:blipFill>
          <a:blip r:embed="rId2"/>
          <a:stretch>
            <a:fillRect/>
          </a:stretch>
        </p:blipFill>
        <p:spPr>
          <a:xfrm>
            <a:off x="3251201" y="2095500"/>
            <a:ext cx="6370320" cy="4417060"/>
          </a:xfrm>
        </p:spPr>
      </p:pic>
    </p:spTree>
    <p:extLst>
      <p:ext uri="{BB962C8B-B14F-4D97-AF65-F5344CB8AC3E}">
        <p14:creationId xmlns:p14="http://schemas.microsoft.com/office/powerpoint/2010/main" val="1523742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235" y="121920"/>
            <a:ext cx="10353761" cy="1326321"/>
          </a:xfrm>
        </p:spPr>
        <p:txBody>
          <a:bodyPr/>
          <a:lstStyle/>
          <a:p>
            <a:r>
              <a:rPr lang="en-US" dirty="0"/>
              <a:t>K – MEANS CLUSTERING</a:t>
            </a:r>
          </a:p>
        </p:txBody>
      </p:sp>
      <p:pic>
        <p:nvPicPr>
          <p:cNvPr id="5" name="Content Placeholder 4"/>
          <p:cNvPicPr>
            <a:picLocks noGrp="1" noChangeAspect="1"/>
          </p:cNvPicPr>
          <p:nvPr>
            <p:ph idx="1"/>
          </p:nvPr>
        </p:nvPicPr>
        <p:blipFill>
          <a:blip r:embed="rId2"/>
          <a:stretch>
            <a:fillRect/>
          </a:stretch>
        </p:blipFill>
        <p:spPr>
          <a:xfrm>
            <a:off x="2194560" y="1544320"/>
            <a:ext cx="8260080" cy="4663440"/>
          </a:xfrm>
        </p:spPr>
      </p:pic>
    </p:spTree>
    <p:extLst>
      <p:ext uri="{BB962C8B-B14F-4D97-AF65-F5344CB8AC3E}">
        <p14:creationId xmlns:p14="http://schemas.microsoft.com/office/powerpoint/2010/main" val="2768962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a:t>
            </a:r>
          </a:p>
        </p:txBody>
      </p:sp>
      <p:sp>
        <p:nvSpPr>
          <p:cNvPr id="3" name="Content Placeholder 2"/>
          <p:cNvSpPr>
            <a:spLocks noGrp="1"/>
          </p:cNvSpPr>
          <p:nvPr>
            <p:ph idx="1"/>
          </p:nvPr>
        </p:nvSpPr>
        <p:spPr/>
        <p:txBody>
          <a:bodyPr>
            <a:normAutofit lnSpcReduction="10000"/>
          </a:bodyPr>
          <a:lstStyle/>
          <a:p>
            <a:r>
              <a:rPr lang="en-US" dirty="0"/>
              <a:t>DECISION TREE MODEL</a:t>
            </a:r>
          </a:p>
          <a:p>
            <a:pPr marL="0" indent="0">
              <a:buNone/>
            </a:pPr>
            <a:r>
              <a:rPr lang="en-US" dirty="0"/>
              <a:t>	</a:t>
            </a:r>
            <a:r>
              <a:rPr lang="en-US" dirty="0">
                <a:sym typeface="Wingdings" panose="05000000000000000000" pitchFamily="2" charset="2"/>
              </a:rPr>
              <a:t> Identified objective, target variable – sought treatment or not for mental illness.</a:t>
            </a:r>
          </a:p>
          <a:p>
            <a:pPr marL="0" indent="0">
              <a:buNone/>
            </a:pPr>
            <a:r>
              <a:rPr lang="en-US" dirty="0"/>
              <a:t>Model Parameters </a:t>
            </a:r>
          </a:p>
          <a:p>
            <a:pPr marL="0" indent="0">
              <a:buNone/>
            </a:pPr>
            <a:r>
              <a:rPr lang="en-US" dirty="0"/>
              <a:t>	• Min Split = 20</a:t>
            </a:r>
          </a:p>
          <a:p>
            <a:pPr marL="0" indent="0">
              <a:buNone/>
            </a:pPr>
            <a:r>
              <a:rPr lang="en-US" dirty="0"/>
              <a:t>	• Min Bucket = 7 </a:t>
            </a:r>
          </a:p>
          <a:p>
            <a:pPr marL="0" indent="0">
              <a:buNone/>
            </a:pPr>
            <a:r>
              <a:rPr lang="en-US" dirty="0"/>
              <a:t>	• Max Depth = 30 </a:t>
            </a:r>
          </a:p>
          <a:p>
            <a:pPr marL="0" indent="0">
              <a:buNone/>
            </a:pPr>
            <a:r>
              <a:rPr lang="en-US" dirty="0"/>
              <a:t>	• Complexity = 0.010</a:t>
            </a:r>
          </a:p>
        </p:txBody>
      </p:sp>
    </p:spTree>
    <p:extLst>
      <p:ext uri="{BB962C8B-B14F-4D97-AF65-F5344CB8AC3E}">
        <p14:creationId xmlns:p14="http://schemas.microsoft.com/office/powerpoint/2010/main" val="3393998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119" y="182880"/>
            <a:ext cx="10353761" cy="1326321"/>
          </a:xfrm>
        </p:spPr>
        <p:txBody>
          <a:bodyPr/>
          <a:lstStyle/>
          <a:p>
            <a:r>
              <a:rPr lang="en-US" dirty="0"/>
              <a:t>Modeling – decision tree</a:t>
            </a:r>
          </a:p>
        </p:txBody>
      </p:sp>
      <p:pic>
        <p:nvPicPr>
          <p:cNvPr id="5" name="Content Placeholder 4"/>
          <p:cNvPicPr>
            <a:picLocks noGrp="1" noChangeAspect="1"/>
          </p:cNvPicPr>
          <p:nvPr>
            <p:ph idx="1"/>
          </p:nvPr>
        </p:nvPicPr>
        <p:blipFill>
          <a:blip r:embed="rId2"/>
          <a:stretch>
            <a:fillRect/>
          </a:stretch>
        </p:blipFill>
        <p:spPr>
          <a:xfrm>
            <a:off x="1798320" y="1737360"/>
            <a:ext cx="8341360" cy="4947920"/>
          </a:xfrm>
        </p:spPr>
      </p:pic>
    </p:spTree>
    <p:extLst>
      <p:ext uri="{BB962C8B-B14F-4D97-AF65-F5344CB8AC3E}">
        <p14:creationId xmlns:p14="http://schemas.microsoft.com/office/powerpoint/2010/main" val="2872339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476" y="146879"/>
            <a:ext cx="10353761" cy="1326321"/>
          </a:xfrm>
        </p:spPr>
        <p:txBody>
          <a:bodyPr/>
          <a:lstStyle/>
          <a:p>
            <a:r>
              <a:rPr lang="en-US" dirty="0"/>
              <a:t>evaluation</a:t>
            </a:r>
          </a:p>
        </p:txBody>
      </p:sp>
      <p:sp>
        <p:nvSpPr>
          <p:cNvPr id="3" name="Content Placeholder 2"/>
          <p:cNvSpPr>
            <a:spLocks noGrp="1"/>
          </p:cNvSpPr>
          <p:nvPr>
            <p:ph idx="1"/>
          </p:nvPr>
        </p:nvSpPr>
        <p:spPr>
          <a:xfrm>
            <a:off x="913795" y="1473200"/>
            <a:ext cx="10353762" cy="4318000"/>
          </a:xfrm>
        </p:spPr>
        <p:txBody>
          <a:bodyPr>
            <a:normAutofit fontScale="25000" lnSpcReduction="20000"/>
          </a:bodyPr>
          <a:lstStyle/>
          <a:p>
            <a:r>
              <a:rPr lang="en-US" sz="8000" dirty="0"/>
              <a:t>So we have the model…</a:t>
            </a:r>
          </a:p>
          <a:p>
            <a:pPr marL="0" indent="0">
              <a:buNone/>
            </a:pPr>
            <a:r>
              <a:rPr lang="en-US" sz="8000" dirty="0"/>
              <a:t>          • Does it mean anything?</a:t>
            </a:r>
          </a:p>
          <a:p>
            <a:pPr marL="0" indent="0">
              <a:buNone/>
            </a:pPr>
            <a:r>
              <a:rPr lang="en-US" sz="8000" dirty="0"/>
              <a:t>          • Is it accurate and reliable?</a:t>
            </a:r>
          </a:p>
          <a:p>
            <a:r>
              <a:rPr lang="en-US" sz="8000" dirty="0"/>
              <a:t>Error Matrix</a:t>
            </a:r>
          </a:p>
          <a:p>
            <a:pPr marL="0" indent="0">
              <a:buNone/>
            </a:pPr>
            <a:r>
              <a:rPr lang="en-US" sz="8000" dirty="0"/>
              <a:t>        • Relatively decent at predicting </a:t>
            </a:r>
          </a:p>
          <a:p>
            <a:pPr marL="0" indent="0">
              <a:buNone/>
            </a:pPr>
            <a:r>
              <a:rPr lang="en-US" sz="8000" dirty="0"/>
              <a:t>          whether the employee sought Treatment </a:t>
            </a:r>
          </a:p>
          <a:p>
            <a:pPr marL="0" indent="0">
              <a:buNone/>
            </a:pPr>
            <a:r>
              <a:rPr lang="en-US" sz="8000" dirty="0"/>
              <a:t>          for mental illness.</a:t>
            </a:r>
          </a:p>
          <a:p>
            <a:pPr lvl="1"/>
            <a:r>
              <a:rPr lang="en-US" sz="8000" dirty="0"/>
              <a:t>Overall error is 29% and it can be improved.</a:t>
            </a:r>
          </a:p>
          <a:p>
            <a:pPr lvl="1"/>
            <a:endParaRPr lang="en-US" sz="5000" dirty="0"/>
          </a:p>
          <a:p>
            <a:endParaRPr lang="en-US" dirty="0"/>
          </a:p>
          <a:p>
            <a:endParaRPr lang="en-US" dirty="0"/>
          </a:p>
          <a:p>
            <a:pPr marL="0" indent="0">
              <a:buNone/>
            </a:pPr>
            <a:r>
              <a:rPr lang="en-US" dirty="0"/>
              <a:t>            </a:t>
            </a:r>
          </a:p>
          <a:p>
            <a:pPr marL="0" indent="0">
              <a:buNone/>
            </a:pPr>
            <a:r>
              <a:rPr lang="en-US" dirty="0"/>
              <a:t>           </a:t>
            </a:r>
          </a:p>
          <a:p>
            <a:endParaRPr lang="en-US" dirty="0"/>
          </a:p>
        </p:txBody>
      </p:sp>
      <p:pic>
        <p:nvPicPr>
          <p:cNvPr id="4" name="Content Placeholder 4"/>
          <p:cNvPicPr>
            <a:picLocks noChangeAspect="1"/>
          </p:cNvPicPr>
          <p:nvPr/>
        </p:nvPicPr>
        <p:blipFill>
          <a:blip r:embed="rId2"/>
          <a:stretch>
            <a:fillRect/>
          </a:stretch>
        </p:blipFill>
        <p:spPr>
          <a:xfrm>
            <a:off x="7000240" y="1493520"/>
            <a:ext cx="4978400" cy="4968240"/>
          </a:xfrm>
          <a:prstGeom prst="rect">
            <a:avLst/>
          </a:prstGeom>
        </p:spPr>
      </p:pic>
    </p:spTree>
    <p:extLst>
      <p:ext uri="{BB962C8B-B14F-4D97-AF65-F5344CB8AC3E}">
        <p14:creationId xmlns:p14="http://schemas.microsoft.com/office/powerpoint/2010/main" val="2493144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a:t>
            </a:r>
          </a:p>
        </p:txBody>
      </p:sp>
      <p:sp>
        <p:nvSpPr>
          <p:cNvPr id="6" name="Content Placeholder 5"/>
          <p:cNvSpPr>
            <a:spLocks noGrp="1"/>
          </p:cNvSpPr>
          <p:nvPr>
            <p:ph idx="1"/>
          </p:nvPr>
        </p:nvSpPr>
        <p:spPr/>
        <p:txBody>
          <a:bodyPr/>
          <a:lstStyle/>
          <a:p>
            <a:r>
              <a:rPr lang="en-US" dirty="0"/>
              <a:t>Receiver Operating Characteristic (ROC) Curve Plot </a:t>
            </a:r>
          </a:p>
          <a:p>
            <a:r>
              <a:rPr lang="en-US" dirty="0"/>
              <a:t> Visualize the model’s accuracy </a:t>
            </a:r>
          </a:p>
          <a:p>
            <a:r>
              <a:rPr lang="en-US" dirty="0"/>
              <a:t> Plots the model’s performance along true and false positives </a:t>
            </a:r>
          </a:p>
          <a:p>
            <a:r>
              <a:rPr lang="en-US" dirty="0"/>
              <a:t> Greater area under the curve (AUC) = better model performance </a:t>
            </a:r>
          </a:p>
          <a:p>
            <a:r>
              <a:rPr lang="en-US" dirty="0"/>
              <a:t> AUC = 0.71 which says the dataset is 71% accurate. (greater value of AUC more accurate the dataset is.)</a:t>
            </a:r>
          </a:p>
        </p:txBody>
      </p:sp>
    </p:spTree>
    <p:extLst>
      <p:ext uri="{BB962C8B-B14F-4D97-AF65-F5344CB8AC3E}">
        <p14:creationId xmlns:p14="http://schemas.microsoft.com/office/powerpoint/2010/main" val="3410661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635" y="101600"/>
            <a:ext cx="10353761" cy="1326321"/>
          </a:xfrm>
        </p:spPr>
        <p:txBody>
          <a:bodyPr/>
          <a:lstStyle/>
          <a:p>
            <a:r>
              <a:rPr lang="en-US" dirty="0"/>
              <a:t>Evaluation – roc curve</a:t>
            </a:r>
          </a:p>
        </p:txBody>
      </p:sp>
      <p:pic>
        <p:nvPicPr>
          <p:cNvPr id="5" name="Content Placeholder 4"/>
          <p:cNvPicPr>
            <a:picLocks noGrp="1" noChangeAspect="1"/>
          </p:cNvPicPr>
          <p:nvPr>
            <p:ph idx="1"/>
          </p:nvPr>
        </p:nvPicPr>
        <p:blipFill>
          <a:blip r:embed="rId2"/>
          <a:stretch>
            <a:fillRect/>
          </a:stretch>
        </p:blipFill>
        <p:spPr>
          <a:xfrm>
            <a:off x="2062480" y="1696720"/>
            <a:ext cx="7355840" cy="4775200"/>
          </a:xfrm>
        </p:spPr>
      </p:pic>
    </p:spTree>
    <p:extLst>
      <p:ext uri="{BB962C8B-B14F-4D97-AF65-F5344CB8AC3E}">
        <p14:creationId xmlns:p14="http://schemas.microsoft.com/office/powerpoint/2010/main" val="4189702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698" y="0"/>
            <a:ext cx="10353761" cy="1326321"/>
          </a:xfrm>
        </p:spPr>
        <p:txBody>
          <a:bodyPr/>
          <a:lstStyle/>
          <a:p>
            <a:r>
              <a:rPr lang="en-US" dirty="0"/>
              <a:t>CONCLUSION</a:t>
            </a:r>
          </a:p>
        </p:txBody>
      </p:sp>
      <p:sp>
        <p:nvSpPr>
          <p:cNvPr id="3" name="Content Placeholder 2"/>
          <p:cNvSpPr>
            <a:spLocks noGrp="1"/>
          </p:cNvSpPr>
          <p:nvPr>
            <p:ph idx="1"/>
          </p:nvPr>
        </p:nvSpPr>
        <p:spPr>
          <a:xfrm>
            <a:off x="838380" y="1326321"/>
            <a:ext cx="10353762" cy="4257489"/>
          </a:xfrm>
        </p:spPr>
        <p:txBody>
          <a:bodyPr/>
          <a:lstStyle/>
          <a:p>
            <a:r>
              <a:rPr lang="en-US" dirty="0"/>
              <a:t>According to the Model,</a:t>
            </a:r>
          </a:p>
          <a:p>
            <a:pPr lvl="1"/>
            <a:r>
              <a:rPr lang="en-US" dirty="0"/>
              <a:t>The employees who have family history of mental illness has high chances of getting mental illness.</a:t>
            </a:r>
          </a:p>
          <a:p>
            <a:pPr lvl="1"/>
            <a:r>
              <a:rPr lang="en-US" dirty="0"/>
              <a:t>The employees whose gender is male has high probability of having mental illness.</a:t>
            </a:r>
          </a:p>
          <a:p>
            <a:pPr lvl="1"/>
            <a:r>
              <a:rPr lang="en-US" dirty="0"/>
              <a:t>The employees who has the knowledge about the mental health care options that his/ her employer provides, is likely to have less mental issues.</a:t>
            </a:r>
          </a:p>
          <a:p>
            <a:pPr marL="457200" lvl="1" indent="0">
              <a:buNone/>
            </a:pPr>
            <a:r>
              <a:rPr lang="en-US" dirty="0">
                <a:sym typeface="Wingdings" panose="05000000000000000000" pitchFamily="2" charset="2"/>
              </a:rPr>
              <a:t>	</a:t>
            </a:r>
            <a:r>
              <a:rPr lang="en-US" dirty="0"/>
              <a:t>Overall many relevant variables are required to do the correct predictions and to increase the accuracy of the result.  </a:t>
            </a:r>
          </a:p>
          <a:p>
            <a:pPr marL="457200" lvl="1" indent="0">
              <a:buNone/>
            </a:pPr>
            <a:r>
              <a:rPr lang="en-US">
                <a:sym typeface="Wingdings" panose="05000000000000000000" pitchFamily="2" charset="2"/>
              </a:rPr>
              <a:t>	</a:t>
            </a:r>
            <a:r>
              <a:rPr lang="en-US" dirty="0"/>
              <a:t>Also, some important variables such as work interfere is having many number of missing values, so we are in the situation to ignore that variable and was not considered for prediction, which decreases the accuracy of prediction.</a:t>
            </a:r>
          </a:p>
        </p:txBody>
      </p:sp>
    </p:spTree>
    <p:extLst>
      <p:ext uri="{BB962C8B-B14F-4D97-AF65-F5344CB8AC3E}">
        <p14:creationId xmlns:p14="http://schemas.microsoft.com/office/powerpoint/2010/main" val="154695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b="1" dirty="0">
                <a:effectLst/>
              </a:rPr>
              <a:t>Mental health</a:t>
            </a:r>
            <a:r>
              <a:rPr lang="en-US" dirty="0">
                <a:effectLst/>
              </a:rPr>
              <a:t> includes our emotional, psychological, and social well-being. </a:t>
            </a:r>
          </a:p>
          <a:p>
            <a:r>
              <a:rPr lang="en-US" dirty="0">
                <a:effectLst/>
              </a:rPr>
              <a:t>It affects how we think, feel, and act. It also helps determine how we handle stress, relate to others, and make choices. </a:t>
            </a:r>
          </a:p>
          <a:p>
            <a:r>
              <a:rPr lang="en-US" b="1" dirty="0">
                <a:effectLst/>
              </a:rPr>
              <a:t>Mental health</a:t>
            </a:r>
            <a:r>
              <a:rPr lang="en-US" dirty="0">
                <a:effectLst/>
              </a:rPr>
              <a:t> is </a:t>
            </a:r>
            <a:r>
              <a:rPr lang="en-US" b="1" dirty="0">
                <a:effectLst/>
              </a:rPr>
              <a:t>important</a:t>
            </a:r>
            <a:r>
              <a:rPr lang="en-US" dirty="0">
                <a:effectLst/>
              </a:rPr>
              <a:t> at every stage of life, from childhood and adolescence through adulthood.</a:t>
            </a:r>
          </a:p>
          <a:p>
            <a:endParaRPr lang="en-US" dirty="0"/>
          </a:p>
        </p:txBody>
      </p:sp>
    </p:spTree>
    <p:extLst>
      <p:ext uri="{BB962C8B-B14F-4D97-AF65-F5344CB8AC3E}">
        <p14:creationId xmlns:p14="http://schemas.microsoft.com/office/powerpoint/2010/main" val="2692489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mental health important?</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effectLst/>
              </a:rPr>
              <a:t>Mental health strengthens and supports our ability to:</a:t>
            </a:r>
            <a:br>
              <a:rPr lang="en-US" dirty="0">
                <a:effectLst/>
              </a:rPr>
            </a:br>
            <a:endParaRPr lang="en-US" dirty="0">
              <a:effectLst/>
            </a:endParaRPr>
          </a:p>
          <a:p>
            <a:pPr lvl="1"/>
            <a:r>
              <a:rPr lang="en-US" dirty="0">
                <a:effectLst/>
              </a:rPr>
              <a:t>have healthy relationships</a:t>
            </a:r>
            <a:br>
              <a:rPr lang="en-US" dirty="0">
                <a:effectLst/>
              </a:rPr>
            </a:br>
            <a:endParaRPr lang="en-US" dirty="0">
              <a:effectLst/>
            </a:endParaRPr>
          </a:p>
          <a:p>
            <a:pPr lvl="1"/>
            <a:r>
              <a:rPr lang="en-US" dirty="0">
                <a:effectLst/>
              </a:rPr>
              <a:t>make good life choices</a:t>
            </a:r>
            <a:br>
              <a:rPr lang="en-US" dirty="0">
                <a:effectLst/>
              </a:rPr>
            </a:br>
            <a:endParaRPr lang="en-US" dirty="0">
              <a:effectLst/>
            </a:endParaRPr>
          </a:p>
          <a:p>
            <a:pPr lvl="1"/>
            <a:r>
              <a:rPr lang="en-US" dirty="0">
                <a:effectLst/>
              </a:rPr>
              <a:t>maintain physical health and well-being</a:t>
            </a:r>
            <a:br>
              <a:rPr lang="en-US" dirty="0">
                <a:effectLst/>
              </a:rPr>
            </a:br>
            <a:endParaRPr lang="en-US" dirty="0">
              <a:effectLst/>
            </a:endParaRPr>
          </a:p>
          <a:p>
            <a:pPr lvl="1"/>
            <a:r>
              <a:rPr lang="en-US" dirty="0">
                <a:effectLst/>
              </a:rPr>
              <a:t>handle the natural ups and downs of life</a:t>
            </a:r>
            <a:br>
              <a:rPr lang="en-US" dirty="0">
                <a:effectLst/>
              </a:rPr>
            </a:br>
            <a:endParaRPr lang="en-US" dirty="0">
              <a:effectLst/>
            </a:endParaRPr>
          </a:p>
          <a:p>
            <a:pPr lvl="1"/>
            <a:r>
              <a:rPr lang="en-US" dirty="0">
                <a:effectLst/>
              </a:rPr>
              <a:t>discover and grow toward our potential</a:t>
            </a:r>
          </a:p>
          <a:p>
            <a:endParaRPr lang="en-US" dirty="0"/>
          </a:p>
        </p:txBody>
      </p:sp>
    </p:spTree>
    <p:extLst>
      <p:ext uri="{BB962C8B-B14F-4D97-AF65-F5344CB8AC3E}">
        <p14:creationId xmlns:p14="http://schemas.microsoft.com/office/powerpoint/2010/main" val="3702455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understanding</a:t>
            </a:r>
          </a:p>
        </p:txBody>
      </p:sp>
      <p:sp>
        <p:nvSpPr>
          <p:cNvPr id="3" name="Content Placeholder 2"/>
          <p:cNvSpPr>
            <a:spLocks noGrp="1"/>
          </p:cNvSpPr>
          <p:nvPr>
            <p:ph idx="1"/>
          </p:nvPr>
        </p:nvSpPr>
        <p:spPr/>
        <p:txBody>
          <a:bodyPr>
            <a:normAutofit/>
          </a:bodyPr>
          <a:lstStyle/>
          <a:p>
            <a:pPr marL="0" indent="0">
              <a:buNone/>
            </a:pPr>
            <a:r>
              <a:rPr lang="en-US" dirty="0">
                <a:effectLst/>
              </a:rPr>
              <a:t>Mental Health is Good for Businesses</a:t>
            </a:r>
          </a:p>
          <a:p>
            <a:pPr lvl="1"/>
            <a:r>
              <a:rPr lang="en-US" dirty="0">
                <a:effectLst/>
              </a:rPr>
              <a:t>Businesses benefit when employees have good mental health.</a:t>
            </a:r>
          </a:p>
          <a:p>
            <a:pPr marL="0" indent="0">
              <a:buNone/>
            </a:pPr>
            <a:r>
              <a:rPr lang="en-US" dirty="0">
                <a:effectLst/>
              </a:rPr>
              <a:t>Why? </a:t>
            </a:r>
          </a:p>
          <a:p>
            <a:pPr lvl="1"/>
            <a:r>
              <a:rPr lang="en-US" dirty="0">
                <a:effectLst/>
              </a:rPr>
              <a:t>Mental health is associated with higher productivity, better performance, more consistent work attendance, and fewer workplace accidents.</a:t>
            </a:r>
          </a:p>
          <a:p>
            <a:pPr lvl="1"/>
            <a:r>
              <a:rPr lang="en-US" dirty="0">
                <a:effectLst/>
              </a:rPr>
              <a:t>By eliminating the causes of productivity loss, absenteeism, and worker accidents, mental health of employees increase a company's efficiency, productive capacity, and quality of goods and services.</a:t>
            </a:r>
          </a:p>
          <a:p>
            <a:pPr marL="0" indent="0">
              <a:buNone/>
            </a:pPr>
            <a:r>
              <a:rPr lang="en-US" dirty="0"/>
              <a:t>How do we determine the mental health of an employee?</a:t>
            </a:r>
          </a:p>
        </p:txBody>
      </p:sp>
    </p:spTree>
    <p:extLst>
      <p:ext uri="{BB962C8B-B14F-4D97-AF65-F5344CB8AC3E}">
        <p14:creationId xmlns:p14="http://schemas.microsoft.com/office/powerpoint/2010/main" val="2975345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understanding</a:t>
            </a:r>
          </a:p>
        </p:txBody>
      </p:sp>
      <p:sp>
        <p:nvSpPr>
          <p:cNvPr id="3" name="Content Placeholder 2"/>
          <p:cNvSpPr>
            <a:spLocks noGrp="1"/>
          </p:cNvSpPr>
          <p:nvPr>
            <p:ph idx="1"/>
          </p:nvPr>
        </p:nvSpPr>
        <p:spPr/>
        <p:txBody>
          <a:bodyPr>
            <a:normAutofit lnSpcReduction="10000"/>
          </a:bodyPr>
          <a:lstStyle/>
          <a:p>
            <a:r>
              <a:rPr lang="en-US" b="1" dirty="0"/>
              <a:t>Dataset information: </a:t>
            </a:r>
            <a:r>
              <a:rPr lang="en-US" dirty="0">
                <a:effectLst/>
              </a:rPr>
              <a:t>This dataset is from a 2014 survey that measures attitudes towards mental health and frequency of mental health disorders in the tech workplace. </a:t>
            </a:r>
            <a:endParaRPr lang="en-US" dirty="0"/>
          </a:p>
          <a:p>
            <a:r>
              <a:rPr lang="en-US" b="1" dirty="0"/>
              <a:t>Source:  </a:t>
            </a:r>
            <a:r>
              <a:rPr lang="en-US" dirty="0">
                <a:hlinkClick r:id="rId2"/>
              </a:rPr>
              <a:t>https://www.kaggle.com/osmi/mental-health-in-tech-survey</a:t>
            </a:r>
            <a:endParaRPr lang="en-US" dirty="0"/>
          </a:p>
          <a:p>
            <a:r>
              <a:rPr lang="en-US" b="1" dirty="0"/>
              <a:t>Purpose: </a:t>
            </a:r>
            <a:r>
              <a:rPr lang="en-US" dirty="0"/>
              <a:t>By analyzing this data the </a:t>
            </a:r>
            <a:r>
              <a:rPr lang="en-US" dirty="0">
                <a:effectLst/>
              </a:rPr>
              <a:t>Employers can strengthen and safeguard their businesses by choosing employee health plans with strong mental health benefits.</a:t>
            </a:r>
          </a:p>
          <a:p>
            <a:r>
              <a:rPr lang="en-US" b="1" dirty="0">
                <a:effectLst/>
              </a:rPr>
              <a:t>Dataset Specifications:</a:t>
            </a:r>
          </a:p>
          <a:p>
            <a:pPr lvl="1"/>
            <a:r>
              <a:rPr lang="en-US" dirty="0">
                <a:effectLst/>
              </a:rPr>
              <a:t>1260 observations representing the employees.</a:t>
            </a:r>
          </a:p>
          <a:p>
            <a:pPr lvl="1"/>
            <a:r>
              <a:rPr lang="en-US" dirty="0">
                <a:effectLst/>
              </a:rPr>
              <a:t>27 variables or statistics information regarding each employee.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24183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understanding</a:t>
            </a:r>
          </a:p>
        </p:txBody>
      </p:sp>
      <p:sp>
        <p:nvSpPr>
          <p:cNvPr id="3" name="Content Placeholder 2"/>
          <p:cNvSpPr>
            <a:spLocks noGrp="1"/>
          </p:cNvSpPr>
          <p:nvPr>
            <p:ph idx="1"/>
          </p:nvPr>
        </p:nvSpPr>
        <p:spPr/>
        <p:txBody>
          <a:bodyPr>
            <a:normAutofit/>
          </a:bodyPr>
          <a:lstStyle/>
          <a:p>
            <a:r>
              <a:rPr lang="en-US" dirty="0"/>
              <a:t>Out of 27 variables, not all variables contain relevant information. Also, some variables contain NA values or NULL values, which is of no use and should be cleaned.</a:t>
            </a:r>
          </a:p>
          <a:p>
            <a:r>
              <a:rPr lang="en-US" dirty="0"/>
              <a:t>Some values are misplaced, For example: the values of date and time are seen in the column which represent the number of employee. In this case, both the information is not important for prediction.</a:t>
            </a:r>
          </a:p>
          <a:p>
            <a:r>
              <a:rPr lang="en-US" dirty="0"/>
              <a:t>To find the important attributes of the dataset </a:t>
            </a:r>
          </a:p>
          <a:p>
            <a:pPr lvl="1"/>
            <a:r>
              <a:rPr lang="en-US" dirty="0"/>
              <a:t>Analyze the quality of data.</a:t>
            </a:r>
          </a:p>
          <a:p>
            <a:pPr lvl="1"/>
            <a:r>
              <a:rPr lang="en-US" dirty="0"/>
              <a:t>Skim the data and find out necessary columns/rows and important context of the data.</a:t>
            </a:r>
          </a:p>
          <a:p>
            <a:pPr marL="0" indent="0">
              <a:buNone/>
            </a:pPr>
            <a:endParaRPr lang="en-US" dirty="0"/>
          </a:p>
        </p:txBody>
      </p:sp>
    </p:spTree>
    <p:extLst>
      <p:ext uri="{BB962C8B-B14F-4D97-AF65-F5344CB8AC3E}">
        <p14:creationId xmlns:p14="http://schemas.microsoft.com/office/powerpoint/2010/main" val="728294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430" y="0"/>
            <a:ext cx="10353761" cy="1326321"/>
          </a:xfrm>
        </p:spPr>
        <p:txBody>
          <a:bodyPr/>
          <a:lstStyle/>
          <a:p>
            <a:r>
              <a:rPr lang="en-US" dirty="0"/>
              <a:t>Data understanding</a:t>
            </a:r>
          </a:p>
        </p:txBody>
      </p:sp>
      <p:sp>
        <p:nvSpPr>
          <p:cNvPr id="3" name="Content Placeholder 2"/>
          <p:cNvSpPr>
            <a:spLocks noGrp="1"/>
          </p:cNvSpPr>
          <p:nvPr>
            <p:ph idx="1"/>
          </p:nvPr>
        </p:nvSpPr>
        <p:spPr>
          <a:xfrm>
            <a:off x="913795" y="1326321"/>
            <a:ext cx="10353762" cy="5376137"/>
          </a:xfrm>
        </p:spPr>
        <p:txBody>
          <a:bodyPr/>
          <a:lstStyle/>
          <a:p>
            <a:pPr marL="0" indent="0">
              <a:buNone/>
            </a:pPr>
            <a:r>
              <a:rPr lang="en-US" b="1" dirty="0"/>
              <a:t>			Variables that are important</a:t>
            </a:r>
            <a:r>
              <a:rPr lang="en-US" dirty="0"/>
              <a:t>:</a:t>
            </a:r>
          </a:p>
          <a:p>
            <a:pPr lvl="1"/>
            <a:r>
              <a:rPr lang="en-US" dirty="0"/>
              <a:t>Family history (inherited mental illness )</a:t>
            </a:r>
          </a:p>
          <a:p>
            <a:pPr lvl="1"/>
            <a:r>
              <a:rPr lang="en-US" dirty="0"/>
              <a:t>Personal profile (such as AGE, GENDER)</a:t>
            </a:r>
          </a:p>
          <a:p>
            <a:pPr lvl="1"/>
            <a:r>
              <a:rPr lang="en-US" dirty="0"/>
              <a:t>Medical benefits and leave (provided by the employer)</a:t>
            </a:r>
          </a:p>
          <a:p>
            <a:pPr lvl="1"/>
            <a:r>
              <a:rPr lang="en-US" dirty="0"/>
              <a:t>Knowledge about the care options that the employer provides to employees.</a:t>
            </a:r>
          </a:p>
          <a:p>
            <a:pPr marL="457200" lvl="1" indent="0">
              <a:buNone/>
            </a:pPr>
            <a:endParaRPr lang="en-US" dirty="0"/>
          </a:p>
          <a:p>
            <a:pPr marL="457200" lvl="1" indent="0">
              <a:buNone/>
            </a:pPr>
            <a:r>
              <a:rPr lang="en-US" b="1" dirty="0"/>
              <a:t>			Variables that are NOT important:</a:t>
            </a:r>
          </a:p>
          <a:p>
            <a:pPr lvl="1"/>
            <a:r>
              <a:rPr lang="en-US" dirty="0"/>
              <a:t>Attributes that contain missing values and NA values</a:t>
            </a:r>
          </a:p>
          <a:p>
            <a:pPr lvl="1"/>
            <a:r>
              <a:rPr lang="en-US" dirty="0"/>
              <a:t>Comments, interview about physical or mental consequence (these variables is not going to help in predicting whether he/she has sought treatment for mental illness before).</a:t>
            </a:r>
          </a:p>
          <a:p>
            <a:pPr lvl="1"/>
            <a:r>
              <a:rPr lang="en-US" dirty="0"/>
              <a:t>Co-workers mental health consequence and discussions is unrelated to the prediction.</a:t>
            </a:r>
          </a:p>
          <a:p>
            <a:pPr lvl="1"/>
            <a:endParaRPr lang="en-US" dirty="0"/>
          </a:p>
        </p:txBody>
      </p:sp>
    </p:spTree>
    <p:extLst>
      <p:ext uri="{BB962C8B-B14F-4D97-AF65-F5344CB8AC3E}">
        <p14:creationId xmlns:p14="http://schemas.microsoft.com/office/powerpoint/2010/main" val="3606680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112" y="0"/>
            <a:ext cx="10353761" cy="1326321"/>
          </a:xfrm>
        </p:spPr>
        <p:txBody>
          <a:bodyPr/>
          <a:lstStyle/>
          <a:p>
            <a:r>
              <a:rPr lang="en-US" dirty="0"/>
              <a:t>Data preparation</a:t>
            </a:r>
          </a:p>
        </p:txBody>
      </p:sp>
      <p:sp>
        <p:nvSpPr>
          <p:cNvPr id="3" name="Content Placeholder 2"/>
          <p:cNvSpPr>
            <a:spLocks noGrp="1"/>
          </p:cNvSpPr>
          <p:nvPr>
            <p:ph idx="1"/>
          </p:nvPr>
        </p:nvSpPr>
        <p:spPr>
          <a:xfrm>
            <a:off x="913795" y="1046375"/>
            <a:ext cx="10353762" cy="4744825"/>
          </a:xfrm>
        </p:spPr>
        <p:txBody>
          <a:bodyPr>
            <a:normAutofit fontScale="92500" lnSpcReduction="10000"/>
          </a:bodyPr>
          <a:lstStyle/>
          <a:p>
            <a:r>
              <a:rPr lang="en-US" dirty="0"/>
              <a:t>Remove data that does not give any information that helps prediction.</a:t>
            </a:r>
          </a:p>
          <a:p>
            <a:pPr lvl="1"/>
            <a:r>
              <a:rPr lang="en-US" dirty="0"/>
              <a:t>Using Rattle remove the missing values and ignore the irrelevant attributes</a:t>
            </a:r>
          </a:p>
          <a:p>
            <a:r>
              <a:rPr lang="en-US" dirty="0"/>
              <a:t>Remove data that does not meet acceptable quality standards</a:t>
            </a:r>
          </a:p>
          <a:p>
            <a:pPr marL="0" indent="0">
              <a:buNone/>
            </a:pPr>
            <a:r>
              <a:rPr lang="en-US" dirty="0"/>
              <a:t>	 • Over ~30%+ values are NULL, NA, Classified or blank </a:t>
            </a:r>
          </a:p>
          <a:p>
            <a:pPr marL="0" indent="0">
              <a:buNone/>
            </a:pPr>
            <a:r>
              <a:rPr lang="en-US" dirty="0"/>
              <a:t>	• Using Excel, replace filler cells with blank cells</a:t>
            </a:r>
          </a:p>
          <a:p>
            <a:pPr marL="0" indent="0">
              <a:buNone/>
            </a:pPr>
            <a:r>
              <a:rPr lang="en-US" dirty="0"/>
              <a:t>	 • Using Rattle, identify variables that have many missing observations and remove them from the dataset</a:t>
            </a:r>
          </a:p>
          <a:p>
            <a:pPr marL="0" indent="0">
              <a:buNone/>
            </a:pPr>
            <a:endParaRPr lang="en-US" dirty="0"/>
          </a:p>
          <a:p>
            <a:pPr marL="0" indent="0">
              <a:buNone/>
            </a:pPr>
            <a:r>
              <a:rPr lang="en-US" dirty="0"/>
              <a:t>As the result of Data preparation by following the above steps we get</a:t>
            </a:r>
          </a:p>
          <a:p>
            <a:pPr marL="0" indent="0">
              <a:buNone/>
            </a:pPr>
            <a:r>
              <a:rPr lang="en-US" dirty="0"/>
              <a:t>	</a:t>
            </a:r>
            <a:r>
              <a:rPr lang="en-US" dirty="0">
                <a:sym typeface="Wingdings" panose="05000000000000000000" pitchFamily="2" charset="2"/>
              </a:rPr>
              <a:t> 1260 observations gets reduced to 616 observations after cleaning.</a:t>
            </a:r>
          </a:p>
          <a:p>
            <a:pPr marL="0" indent="0">
              <a:buNone/>
            </a:pPr>
            <a:r>
              <a:rPr lang="en-US" dirty="0">
                <a:sym typeface="Wingdings" panose="05000000000000000000" pitchFamily="2" charset="2"/>
              </a:rPr>
              <a:t>	</a:t>
            </a:r>
            <a:endParaRPr lang="en-US" dirty="0"/>
          </a:p>
        </p:txBody>
      </p:sp>
    </p:spTree>
    <p:extLst>
      <p:ext uri="{BB962C8B-B14F-4D97-AF65-F5344CB8AC3E}">
        <p14:creationId xmlns:p14="http://schemas.microsoft.com/office/powerpoint/2010/main" val="895694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23101"/>
            <a:ext cx="10353761" cy="1326321"/>
          </a:xfrm>
        </p:spPr>
        <p:txBody>
          <a:bodyPr/>
          <a:lstStyle/>
          <a:p>
            <a:r>
              <a:rPr lang="en-US" dirty="0"/>
              <a:t>Data preparation</a:t>
            </a:r>
          </a:p>
        </p:txBody>
      </p:sp>
      <p:sp>
        <p:nvSpPr>
          <p:cNvPr id="3" name="Content Placeholder 2"/>
          <p:cNvSpPr>
            <a:spLocks noGrp="1"/>
          </p:cNvSpPr>
          <p:nvPr>
            <p:ph idx="1"/>
          </p:nvPr>
        </p:nvSpPr>
        <p:spPr>
          <a:xfrm>
            <a:off x="913795" y="1395167"/>
            <a:ext cx="10353762" cy="4779390"/>
          </a:xfrm>
        </p:spPr>
        <p:txBody>
          <a:bodyPr>
            <a:normAutofit/>
          </a:bodyPr>
          <a:lstStyle/>
          <a:p>
            <a:r>
              <a:rPr lang="en-US" dirty="0"/>
              <a:t>Remove the data that is unrelated to the prediction- For example</a:t>
            </a:r>
          </a:p>
          <a:p>
            <a:pPr lvl="1"/>
            <a:r>
              <a:rPr lang="en-US" dirty="0"/>
              <a:t>Comments stated by the employee which is too personal.</a:t>
            </a:r>
          </a:p>
          <a:p>
            <a:pPr lvl="1"/>
            <a:r>
              <a:rPr lang="en-US" dirty="0">
                <a:effectLst/>
              </a:rPr>
              <a:t>coworkers: Would you be willing to discuss a mental health issue with your coworkers?</a:t>
            </a:r>
          </a:p>
          <a:p>
            <a:pPr lvl="1"/>
            <a:r>
              <a:rPr lang="en-US" dirty="0">
                <a:effectLst/>
              </a:rPr>
              <a:t>Number of employees: How many employees does your company or organization have?</a:t>
            </a:r>
          </a:p>
          <a:p>
            <a:pPr lvl="1"/>
            <a:r>
              <a:rPr lang="en-US" dirty="0">
                <a:effectLst/>
              </a:rPr>
              <a:t>Observed-consequence: Have you heard of or observed negative consequences for coworkers with mental health conditions in your workplace?</a:t>
            </a:r>
          </a:p>
          <a:p>
            <a:pPr marL="457200" lvl="1" indent="0">
              <a:buNone/>
            </a:pPr>
            <a:endParaRPr lang="en-US" dirty="0">
              <a:effectLst/>
            </a:endParaRPr>
          </a:p>
          <a:p>
            <a:pPr marL="457200" lvl="1" indent="0">
              <a:buNone/>
            </a:pPr>
            <a:r>
              <a:rPr lang="en-US" dirty="0">
                <a:effectLst/>
              </a:rPr>
              <a:t>After deleting the least important variables using Rattle</a:t>
            </a:r>
          </a:p>
          <a:p>
            <a:pPr marL="457200" lvl="1" indent="0">
              <a:buNone/>
            </a:pPr>
            <a:r>
              <a:rPr lang="en-US" dirty="0">
                <a:effectLst/>
                <a:sym typeface="Wingdings" panose="05000000000000000000" pitchFamily="2" charset="2"/>
              </a:rPr>
              <a:t>	  27 variables got reduced to 23 variables.</a:t>
            </a:r>
            <a:endParaRPr lang="en-US" dirty="0">
              <a:effectLst/>
            </a:endParaRPr>
          </a:p>
        </p:txBody>
      </p:sp>
    </p:spTree>
    <p:extLst>
      <p:ext uri="{BB962C8B-B14F-4D97-AF65-F5344CB8AC3E}">
        <p14:creationId xmlns:p14="http://schemas.microsoft.com/office/powerpoint/2010/main" val="17549242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684</TotalTime>
  <Words>595</Words>
  <Application>Microsoft Office PowerPoint</Application>
  <PresentationFormat>Widescreen</PresentationFormat>
  <Paragraphs>123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Bookman Old Style</vt:lpstr>
      <vt:lpstr>Rockwell</vt:lpstr>
      <vt:lpstr>Wingdings</vt:lpstr>
      <vt:lpstr>Damask</vt:lpstr>
      <vt:lpstr>MENTAL HEALTH IN TECH SURVEY </vt:lpstr>
      <vt:lpstr>introduction</vt:lpstr>
      <vt:lpstr>Why mental health important?</vt:lpstr>
      <vt:lpstr>Business understanding</vt:lpstr>
      <vt:lpstr>Data understanding</vt:lpstr>
      <vt:lpstr>Data understanding</vt:lpstr>
      <vt:lpstr>Data understanding</vt:lpstr>
      <vt:lpstr>Data preparation</vt:lpstr>
      <vt:lpstr>Data preparation</vt:lpstr>
      <vt:lpstr>Data preparation</vt:lpstr>
      <vt:lpstr>DATA PREPARATION</vt:lpstr>
      <vt:lpstr>CORRELATION MATRIX</vt:lpstr>
      <vt:lpstr>K – MEANS CLUSTERING</vt:lpstr>
      <vt:lpstr>MODELLING</vt:lpstr>
      <vt:lpstr>Modeling – decision tree</vt:lpstr>
      <vt:lpstr>evaluation</vt:lpstr>
      <vt:lpstr>evaluation</vt:lpstr>
      <vt:lpstr>Evaluation – roc curve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MENTAL HEALTH IN TECH SURVEY</dc:title>
  <dc:creator>aarthisv@outlook.com</dc:creator>
  <cp:lastModifiedBy>aarthisv@outlook.com</cp:lastModifiedBy>
  <cp:revision>30</cp:revision>
  <dcterms:created xsi:type="dcterms:W3CDTF">2017-04-30T16:15:11Z</dcterms:created>
  <dcterms:modified xsi:type="dcterms:W3CDTF">2017-05-01T03:39:35Z</dcterms:modified>
</cp:coreProperties>
</file>