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1" r:id="rId1"/>
  </p:sldMasterIdLst>
  <p:sldIdLst>
    <p:sldId id="258" r:id="rId2"/>
    <p:sldId id="257" r:id="rId3"/>
    <p:sldId id="259" r:id="rId4"/>
    <p:sldId id="263" r:id="rId5"/>
    <p:sldId id="261" r:id="rId6"/>
    <p:sldId id="262" r:id="rId7"/>
    <p:sldId id="260" r:id="rId8"/>
    <p:sldId id="265" r:id="rId9"/>
    <p:sldId id="266" r:id="rId10"/>
    <p:sldId id="267" r:id="rId11"/>
    <p:sldId id="264"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64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716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45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303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741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3209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3483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5593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745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510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949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676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6991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69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606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3441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83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4/19/2017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642899"/>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Identifying Tweets Under the Influence of Alcohol</a:t>
            </a:r>
            <a:br>
              <a:rPr lang="en-US" b="1" dirty="0"/>
            </a:br>
            <a:endParaRPr lang="en-US" dirty="0"/>
          </a:p>
        </p:txBody>
      </p:sp>
      <p:sp>
        <p:nvSpPr>
          <p:cNvPr id="3" name="Subtitle 2"/>
          <p:cNvSpPr>
            <a:spLocks noGrp="1"/>
          </p:cNvSpPr>
          <p:nvPr>
            <p:ph type="subTitle" idx="1"/>
          </p:nvPr>
        </p:nvSpPr>
        <p:spPr/>
        <p:txBody>
          <a:bodyPr/>
          <a:lstStyle/>
          <a:p>
            <a:r>
              <a:rPr lang="en-US" dirty="0"/>
              <a:t>Aarthi Shunmugam</a:t>
            </a:r>
          </a:p>
        </p:txBody>
      </p:sp>
    </p:spTree>
    <p:extLst>
      <p:ext uri="{BB962C8B-B14F-4D97-AF65-F5344CB8AC3E}">
        <p14:creationId xmlns:p14="http://schemas.microsoft.com/office/powerpoint/2010/main" val="157771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of distances from home for tweets</a:t>
            </a:r>
          </a:p>
        </p:txBody>
      </p:sp>
      <p:pic>
        <p:nvPicPr>
          <p:cNvPr id="5" name="Content Placeholder 4"/>
          <p:cNvPicPr>
            <a:picLocks noGrp="1" noChangeAspect="1"/>
          </p:cNvPicPr>
          <p:nvPr>
            <p:ph idx="1"/>
          </p:nvPr>
        </p:nvPicPr>
        <p:blipFill>
          <a:blip r:embed="rId2"/>
          <a:stretch>
            <a:fillRect/>
          </a:stretch>
        </p:blipFill>
        <p:spPr>
          <a:xfrm>
            <a:off x="1103313" y="2362644"/>
            <a:ext cx="8947150" cy="3575750"/>
          </a:xfrm>
        </p:spPr>
      </p:pic>
    </p:spTree>
    <p:extLst>
      <p:ext uri="{BB962C8B-B14F-4D97-AF65-F5344CB8AC3E}">
        <p14:creationId xmlns:p14="http://schemas.microsoft.com/office/powerpoint/2010/main" val="3822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SVM method for home location prediction</a:t>
            </a:r>
          </a:p>
        </p:txBody>
      </p:sp>
      <p:pic>
        <p:nvPicPr>
          <p:cNvPr id="5" name="Content Placeholder 4"/>
          <p:cNvPicPr>
            <a:picLocks noGrp="1" noChangeAspect="1"/>
          </p:cNvPicPr>
          <p:nvPr>
            <p:ph idx="1"/>
          </p:nvPr>
        </p:nvPicPr>
        <p:blipFill>
          <a:blip r:embed="rId2"/>
          <a:stretch>
            <a:fillRect/>
          </a:stretch>
        </p:blipFill>
        <p:spPr>
          <a:xfrm>
            <a:off x="820132" y="2222320"/>
            <a:ext cx="5910606" cy="4195762"/>
          </a:xfrm>
        </p:spPr>
      </p:pic>
      <p:sp>
        <p:nvSpPr>
          <p:cNvPr id="3" name="TextBox 2"/>
          <p:cNvSpPr txBox="1"/>
          <p:nvPr/>
        </p:nvSpPr>
        <p:spPr>
          <a:xfrm>
            <a:off x="7352907" y="2394407"/>
            <a:ext cx="4374037" cy="2246769"/>
          </a:xfrm>
          <a:prstGeom prst="rect">
            <a:avLst/>
          </a:prstGeom>
          <a:noFill/>
        </p:spPr>
        <p:txBody>
          <a:bodyPr wrap="square" rtlCol="0">
            <a:spAutoFit/>
          </a:bodyPr>
          <a:lstStyle/>
          <a:p>
            <a:r>
              <a:rPr lang="en-US" sz="2800" dirty="0"/>
              <a:t>Tweet was assigned to a cell in 100x100 meter grid. Tweet from a location (grid cell) was called a “check-in”</a:t>
            </a:r>
          </a:p>
        </p:txBody>
      </p:sp>
    </p:spTree>
    <p:extLst>
      <p:ext uri="{BB962C8B-B14F-4D97-AF65-F5344CB8AC3E}">
        <p14:creationId xmlns:p14="http://schemas.microsoft.com/office/powerpoint/2010/main" val="277898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A higher proportion of tweets in New York City are associated with alcohol than in Monroe County. “One possible explanation is that a crowded city such as NYC with highly dense alcohol outlets and many people socializing is likely to have a higher rate of drinking,”</a:t>
            </a:r>
          </a:p>
          <a:p>
            <a:r>
              <a:rPr lang="en-US" dirty="0"/>
              <a:t>The geolocation data reveals that a higher proportion of people drink at home (or within 100 meters of home) in New York City than in Monroe County, where a high proportion of people drink further than a kilometer from home.</a:t>
            </a:r>
          </a:p>
        </p:txBody>
      </p:sp>
    </p:spTree>
    <p:extLst>
      <p:ext uri="{BB962C8B-B14F-4D97-AF65-F5344CB8AC3E}">
        <p14:creationId xmlns:p14="http://schemas.microsoft.com/office/powerpoint/2010/main" val="316759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We can use home location identification methods for a range of applications, e.g., analyzing human mobility patterns or studying the relationship between demographics, neighborhood structure, and health conditions. Traditional research on such problems is based on surveys, which are more costly and potentially less timely</a:t>
            </a:r>
          </a:p>
        </p:txBody>
      </p:sp>
    </p:spTree>
    <p:extLst>
      <p:ext uri="{BB962C8B-B14F-4D97-AF65-F5344CB8AC3E}">
        <p14:creationId xmlns:p14="http://schemas.microsoft.com/office/powerpoint/2010/main" val="406439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6639" y="2404066"/>
            <a:ext cx="9404723" cy="1400530"/>
          </a:xfrm>
        </p:spPr>
        <p:txBody>
          <a:bodyPr/>
          <a:lstStyle/>
          <a:p>
            <a:r>
              <a:rPr lang="en-US" sz="6000" dirty="0">
                <a:effectLst>
                  <a:outerShdw blurRad="38100" dist="38100" dir="2700000" algn="tl">
                    <a:srgbClr val="000000">
                      <a:alpha val="43137"/>
                    </a:srgbClr>
                  </a:outerShdw>
                </a:effectLst>
                <a:latin typeface="Georgia" panose="02040502050405020303" pitchFamily="18" charset="0"/>
              </a:rPr>
              <a:t>Thank You</a:t>
            </a:r>
          </a:p>
        </p:txBody>
      </p:sp>
    </p:spTree>
    <p:extLst>
      <p:ext uri="{BB962C8B-B14F-4D97-AF65-F5344CB8AC3E}">
        <p14:creationId xmlns:p14="http://schemas.microsoft.com/office/powerpoint/2010/main" val="120869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92259" y="1364480"/>
            <a:ext cx="8947150" cy="4195762"/>
          </a:xfrm>
        </p:spPr>
        <p:txBody>
          <a:bodyPr>
            <a:normAutofit/>
          </a:bodyPr>
          <a:lstStyle/>
          <a:p>
            <a:pPr marL="0" indent="0" algn="just">
              <a:buNone/>
            </a:pPr>
            <a:r>
              <a:rPr lang="en-US" sz="2000" dirty="0">
                <a:latin typeface="+mn-lt"/>
              </a:rPr>
              <a:t>Sending your ex-partner a teary-eyed tweet at 1 a.m. after a bottle of chardonnay isn’t necessarily the best of way of achieving reconciliation. We all know that alcohol and tweeting is not always a good combination.</a:t>
            </a:r>
          </a:p>
          <a:p>
            <a:pPr marL="0" indent="0">
              <a:buNone/>
            </a:pPr>
            <a:endParaRPr lang="en-US" sz="2000" dirty="0">
              <a:latin typeface="+mn-lt"/>
            </a:endParaRPr>
          </a:p>
        </p:txBody>
      </p:sp>
      <p:pic>
        <p:nvPicPr>
          <p:cNvPr id="5" name="Picture 4"/>
          <p:cNvPicPr>
            <a:picLocks noChangeAspect="1"/>
          </p:cNvPicPr>
          <p:nvPr/>
        </p:nvPicPr>
        <p:blipFill>
          <a:blip r:embed="rId2"/>
          <a:stretch>
            <a:fillRect/>
          </a:stretch>
        </p:blipFill>
        <p:spPr>
          <a:xfrm>
            <a:off x="2490216" y="2910049"/>
            <a:ext cx="4800842" cy="3377692"/>
          </a:xfrm>
          <a:prstGeom prst="rect">
            <a:avLst/>
          </a:prstGeom>
        </p:spPr>
      </p:pic>
      <p:pic>
        <p:nvPicPr>
          <p:cNvPr id="7" name="Picture 6"/>
          <p:cNvPicPr>
            <a:picLocks noChangeAspect="1"/>
          </p:cNvPicPr>
          <p:nvPr/>
        </p:nvPicPr>
        <p:blipFill>
          <a:blip r:embed="rId3"/>
          <a:stretch>
            <a:fillRect/>
          </a:stretch>
        </p:blipFill>
        <p:spPr>
          <a:xfrm>
            <a:off x="7588615" y="2919479"/>
            <a:ext cx="3250794" cy="3250794"/>
          </a:xfrm>
          <a:prstGeom prst="rect">
            <a:avLst/>
          </a:prstGeom>
        </p:spPr>
      </p:pic>
    </p:spTree>
    <p:extLst>
      <p:ext uri="{BB962C8B-B14F-4D97-AF65-F5344CB8AC3E}">
        <p14:creationId xmlns:p14="http://schemas.microsoft.com/office/powerpoint/2010/main" val="120846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lstStyle/>
          <a:p>
            <a:r>
              <a:rPr lang="en-US" dirty="0"/>
              <a:t>Nabil Hossain and pals at the University of Rochester created a model which uses machine learning algorithm to identify tweets posted under the influence of alcohol.</a:t>
            </a:r>
            <a:endParaRPr lang="en-US" dirty="0">
              <a:latin typeface="+mn-lt"/>
            </a:endParaRPr>
          </a:p>
          <a:p>
            <a:r>
              <a:rPr lang="en-US" dirty="0">
                <a:latin typeface="+mn-lt"/>
              </a:rPr>
              <a:t>The team began by collecting geotagged tweets sent during the year up to July 2014 from New York City and from Monroe County on the northern border of the state, which includes the city of Rochester. </a:t>
            </a:r>
          </a:p>
        </p:txBody>
      </p:sp>
    </p:spTree>
    <p:extLst>
      <p:ext uri="{BB962C8B-B14F-4D97-AF65-F5344CB8AC3E}">
        <p14:creationId xmlns:p14="http://schemas.microsoft.com/office/powerpoint/2010/main" val="345978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1216434" y="1336481"/>
            <a:ext cx="8946541" cy="4195481"/>
          </a:xfrm>
        </p:spPr>
        <p:txBody>
          <a:bodyPr/>
          <a:lstStyle/>
          <a:p>
            <a:r>
              <a:rPr lang="en-US" dirty="0"/>
              <a:t> Amazon’s Mechanical Turk crowdsourcing service was used to analyze the tweets in more detail. </a:t>
            </a:r>
          </a:p>
          <a:p>
            <a:r>
              <a:rPr lang="en-US" dirty="0"/>
              <a:t>The process involves some 11,000 geolocated tweets associated with alcohol to train the model.</a:t>
            </a:r>
          </a:p>
        </p:txBody>
      </p:sp>
      <p:pic>
        <p:nvPicPr>
          <p:cNvPr id="5" name="Picture 4"/>
          <p:cNvPicPr>
            <a:picLocks noChangeAspect="1"/>
          </p:cNvPicPr>
          <p:nvPr/>
        </p:nvPicPr>
        <p:blipFill>
          <a:blip r:embed="rId2"/>
          <a:stretch>
            <a:fillRect/>
          </a:stretch>
        </p:blipFill>
        <p:spPr>
          <a:xfrm>
            <a:off x="1371801" y="3210561"/>
            <a:ext cx="5069639" cy="2733040"/>
          </a:xfrm>
          <a:prstGeom prst="rect">
            <a:avLst/>
          </a:prstGeom>
        </p:spPr>
      </p:pic>
      <p:pic>
        <p:nvPicPr>
          <p:cNvPr id="7" name="Picture 6"/>
          <p:cNvPicPr>
            <a:picLocks noChangeAspect="1"/>
          </p:cNvPicPr>
          <p:nvPr/>
        </p:nvPicPr>
        <p:blipFill>
          <a:blip r:embed="rId3"/>
          <a:stretch>
            <a:fillRect/>
          </a:stretch>
        </p:blipFill>
        <p:spPr>
          <a:xfrm>
            <a:off x="7112000" y="3210562"/>
            <a:ext cx="4124959" cy="2733040"/>
          </a:xfrm>
          <a:prstGeom prst="rect">
            <a:avLst/>
          </a:prstGeom>
        </p:spPr>
      </p:pic>
    </p:spTree>
    <p:extLst>
      <p:ext uri="{BB962C8B-B14F-4D97-AF65-F5344CB8AC3E}">
        <p14:creationId xmlns:p14="http://schemas.microsoft.com/office/powerpoint/2010/main" val="277798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ALCOHOL USAGE DETECTION</a:t>
            </a:r>
          </a:p>
        </p:txBody>
      </p:sp>
      <p:sp>
        <p:nvSpPr>
          <p:cNvPr id="7" name="Content Placeholder 6"/>
          <p:cNvSpPr>
            <a:spLocks noGrp="1"/>
          </p:cNvSpPr>
          <p:nvPr>
            <p:ph idx="1"/>
          </p:nvPr>
        </p:nvSpPr>
        <p:spPr/>
        <p:txBody>
          <a:bodyPr/>
          <a:lstStyle/>
          <a:p>
            <a:r>
              <a:rPr lang="en-US" dirty="0"/>
              <a:t>From the dataset, they filter all the tweets that mention alcohol or alcohol-related words, such as drunk, beer, party, and so on.</a:t>
            </a:r>
          </a:p>
          <a:p>
            <a:r>
              <a:rPr lang="en-US" dirty="0"/>
              <a:t>Hierarchical classifiers are used as they are easier to optimize because they have a restricted feature set, are less prone to overfitting.</a:t>
            </a:r>
          </a:p>
          <a:p>
            <a:r>
              <a:rPr lang="en-US" dirty="0"/>
              <a:t> For each SVM, they used 80% of the labeled data for training and the remaining 20% for testing.</a:t>
            </a:r>
          </a:p>
        </p:txBody>
      </p:sp>
    </p:spTree>
    <p:extLst>
      <p:ext uri="{BB962C8B-B14F-4D97-AF65-F5344CB8AC3E}">
        <p14:creationId xmlns:p14="http://schemas.microsoft.com/office/powerpoint/2010/main" val="399866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weighted features for alcohol classifiers</a:t>
            </a:r>
          </a:p>
        </p:txBody>
      </p:sp>
      <p:pic>
        <p:nvPicPr>
          <p:cNvPr id="5" name="Content Placeholder 4"/>
          <p:cNvPicPr>
            <a:picLocks noGrp="1" noChangeAspect="1"/>
          </p:cNvPicPr>
          <p:nvPr>
            <p:ph idx="1"/>
          </p:nvPr>
        </p:nvPicPr>
        <p:blipFill>
          <a:blip r:embed="rId2"/>
          <a:stretch>
            <a:fillRect/>
          </a:stretch>
        </p:blipFill>
        <p:spPr>
          <a:xfrm>
            <a:off x="1103313" y="2375555"/>
            <a:ext cx="8947150" cy="3572757"/>
          </a:xfrm>
        </p:spPr>
      </p:pic>
    </p:spTree>
    <p:extLst>
      <p:ext uri="{BB962C8B-B14F-4D97-AF65-F5344CB8AC3E}">
        <p14:creationId xmlns:p14="http://schemas.microsoft.com/office/powerpoint/2010/main" val="37696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 FOR LATENT ACTIVITY DETECTION</a:t>
            </a:r>
          </a:p>
        </p:txBody>
      </p:sp>
      <p:pic>
        <p:nvPicPr>
          <p:cNvPr id="5" name="Content Placeholder 4"/>
          <p:cNvPicPr>
            <a:picLocks noGrp="1" noChangeAspect="1"/>
          </p:cNvPicPr>
          <p:nvPr>
            <p:ph idx="1"/>
          </p:nvPr>
        </p:nvPicPr>
        <p:blipFill>
          <a:blip r:embed="rId2"/>
          <a:stretch>
            <a:fillRect/>
          </a:stretch>
        </p:blipFill>
        <p:spPr>
          <a:xfrm>
            <a:off x="3695130" y="2052638"/>
            <a:ext cx="3763516" cy="4195762"/>
          </a:xfrm>
        </p:spPr>
      </p:pic>
    </p:spTree>
    <p:extLst>
      <p:ext uri="{BB962C8B-B14F-4D97-AF65-F5344CB8AC3E}">
        <p14:creationId xmlns:p14="http://schemas.microsoft.com/office/powerpoint/2010/main" val="334662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Location Prediction</a:t>
            </a:r>
          </a:p>
        </p:txBody>
      </p:sp>
      <p:sp>
        <p:nvSpPr>
          <p:cNvPr id="3" name="Content Placeholder 2"/>
          <p:cNvSpPr>
            <a:spLocks noGrp="1"/>
          </p:cNvSpPr>
          <p:nvPr>
            <p:ph idx="1"/>
          </p:nvPr>
        </p:nvSpPr>
        <p:spPr>
          <a:xfrm>
            <a:off x="1104292" y="1355335"/>
            <a:ext cx="8946541" cy="4195481"/>
          </a:xfrm>
        </p:spPr>
        <p:txBody>
          <a:bodyPr/>
          <a:lstStyle/>
          <a:p>
            <a:r>
              <a:rPr lang="en-US" dirty="0"/>
              <a:t>Location of the drunk tweeter can be identified filtering a list of words and phrases people are likely to use in tweets sent from their homes, such as “Finally home!” or bath, sofa, TV, and so on. </a:t>
            </a:r>
          </a:p>
          <a:p>
            <a:endParaRPr lang="en-US" dirty="0"/>
          </a:p>
        </p:txBody>
      </p:sp>
      <p:pic>
        <p:nvPicPr>
          <p:cNvPr id="5" name="Picture 4"/>
          <p:cNvPicPr>
            <a:picLocks noChangeAspect="1"/>
          </p:cNvPicPr>
          <p:nvPr/>
        </p:nvPicPr>
        <p:blipFill>
          <a:blip r:embed="rId2"/>
          <a:stretch>
            <a:fillRect/>
          </a:stretch>
        </p:blipFill>
        <p:spPr>
          <a:xfrm>
            <a:off x="2305269" y="2563654"/>
            <a:ext cx="6544588" cy="4143953"/>
          </a:xfrm>
          <a:prstGeom prst="rect">
            <a:avLst/>
          </a:prstGeom>
        </p:spPr>
      </p:pic>
    </p:spTree>
    <p:extLst>
      <p:ext uri="{BB962C8B-B14F-4D97-AF65-F5344CB8AC3E}">
        <p14:creationId xmlns:p14="http://schemas.microsoft.com/office/powerpoint/2010/main" val="252181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drinking-related tweets on NYC &amp; Monroe </a:t>
            </a:r>
          </a:p>
        </p:txBody>
      </p:sp>
      <p:pic>
        <p:nvPicPr>
          <p:cNvPr id="5" name="Content Placeholder 4"/>
          <p:cNvPicPr>
            <a:picLocks noGrp="1" noChangeAspect="1"/>
          </p:cNvPicPr>
          <p:nvPr>
            <p:ph idx="1"/>
          </p:nvPr>
        </p:nvPicPr>
        <p:blipFill>
          <a:blip r:embed="rId2"/>
          <a:stretch>
            <a:fillRect/>
          </a:stretch>
        </p:blipFill>
        <p:spPr>
          <a:xfrm>
            <a:off x="2457450" y="2526384"/>
            <a:ext cx="6238875" cy="2894027"/>
          </a:xfrm>
        </p:spPr>
      </p:pic>
    </p:spTree>
    <p:extLst>
      <p:ext uri="{BB962C8B-B14F-4D97-AF65-F5344CB8AC3E}">
        <p14:creationId xmlns:p14="http://schemas.microsoft.com/office/powerpoint/2010/main" val="3169582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9129</TotalTime>
  <Words>410</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Georgia</vt:lpstr>
      <vt:lpstr>Wingdings 3</vt:lpstr>
      <vt:lpstr>Ion</vt:lpstr>
      <vt:lpstr>Identifying Tweets Under the Influence of Alcohol </vt:lpstr>
      <vt:lpstr>PowerPoint Presentation</vt:lpstr>
      <vt:lpstr>DATASET</vt:lpstr>
      <vt:lpstr>APPROACH</vt:lpstr>
      <vt:lpstr>ALCOHOL USAGE DETECTION</vt:lpstr>
      <vt:lpstr>Top weighted features for alcohol classifiers</vt:lpstr>
      <vt:lpstr>FLOWCHART FOR LATENT ACTIVITY DETECTION</vt:lpstr>
      <vt:lpstr>Home Location Prediction</vt:lpstr>
      <vt:lpstr>Classification of drinking-related tweets on NYC &amp; Monroe </vt:lpstr>
      <vt:lpstr>Histogram of distances from home for tweets</vt:lpstr>
      <vt:lpstr>Comparison of SVM method for home location prediction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aarthisv@outlook.com</dc:creator>
  <cp:lastModifiedBy>aarthisv@outlook.com</cp:lastModifiedBy>
  <cp:revision>19</cp:revision>
  <dcterms:created xsi:type="dcterms:W3CDTF">2017-04-12T22:11:03Z</dcterms:created>
  <dcterms:modified xsi:type="dcterms:W3CDTF">2017-04-20T00:24:21Z</dcterms:modified>
</cp:coreProperties>
</file>