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701" r:id="rId4"/>
    <p:sldMasterId id="2147483714" r:id="rId5"/>
  </p:sldMasterIdLst>
  <p:notesMasterIdLst>
    <p:notesMasterId r:id="rId30"/>
  </p:notesMasterIdLst>
  <p:handoutMasterIdLst>
    <p:handoutMasterId r:id="rId31"/>
  </p:handoutMasterIdLst>
  <p:sldIdLst>
    <p:sldId id="25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neshkumar K" initials="AK" lastIdx="1" clrIdx="0">
    <p:extLst>
      <p:ext uri="{19B8F6BF-5375-455C-9EA6-DF929625EA0E}">
        <p15:presenceInfo xmlns:p15="http://schemas.microsoft.com/office/powerpoint/2012/main" userId="6ceeee84c2b7da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CF639-50B9-4432-BA41-BCFBED80C74B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B9E2-FFD9-4243-816F-72BC45B97D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282B1-6435-4F87-BAFC-E553B5E12BAB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0305C-565D-4D04-A22E-8880058860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98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1F35F-81AC-482B-93EE-F2E1DE8329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48" y="51530"/>
            <a:ext cx="8440052" cy="630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85" y="1822537"/>
            <a:ext cx="8894885" cy="135120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A326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27" y="3448146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3263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95958"/>
            <a:ext cx="12212515" cy="641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6" y="224878"/>
            <a:ext cx="28575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0"/>
            <a:ext cx="12218377" cy="10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16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78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75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B94-942D-4AE8-B028-C38E338B491A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3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ev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8691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6979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5267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03555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251" y="-489"/>
            <a:ext cx="12194251" cy="1069110"/>
            <a:chOff x="-2251" y="-489"/>
            <a:chExt cx="12194251" cy="1069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0"/>
              <a:ext cx="10058400" cy="10686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67" b="82563"/>
            <a:stretch/>
          </p:blipFill>
          <p:spPr>
            <a:xfrm>
              <a:off x="-2251" y="-489"/>
              <a:ext cx="4237893" cy="1863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1" y="6207456"/>
            <a:ext cx="12188388" cy="64117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4DAF-CC5A-4599-A5F7-C7D823B26A12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2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E1F1-BCFA-4560-8C82-0C5B2992A20E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70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5A16-BCE8-43F6-B089-3A52FB7ED929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65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3853-1DB4-47B2-8348-6F18F3369A26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80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E7D8-EA62-42F0-A844-A36317EBC1F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88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>
            <a:normAutofit/>
          </a:bodyPr>
          <a:lstStyle>
            <a:lvl1pPr>
              <a:defRPr sz="4000">
                <a:solidFill>
                  <a:srgbClr val="B208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37"/>
            <a:ext cx="10515600" cy="4351338"/>
          </a:xfrm>
        </p:spPr>
        <p:txBody>
          <a:bodyPr/>
          <a:lstStyle>
            <a:lvl1pPr>
              <a:buClr>
                <a:srgbClr val="990033"/>
              </a:buClr>
              <a:defRPr/>
            </a:lvl1pPr>
            <a:lvl2pPr>
              <a:buClr>
                <a:srgbClr val="990033"/>
              </a:buClr>
              <a:defRPr/>
            </a:lvl2pPr>
            <a:lvl3pPr>
              <a:buClr>
                <a:srgbClr val="990033"/>
              </a:buClr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0"/>
            <a:ext cx="12218377" cy="1068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95958"/>
            <a:ext cx="12212515" cy="641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708" y="-17584"/>
            <a:ext cx="1042554" cy="1512276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11221276" y="6492875"/>
            <a:ext cx="707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8F51FE-283B-434E-BE9F-503372D90CA4}" type="slidenum">
              <a:rPr lang="en-IN" sz="1200" smtClean="0">
                <a:solidFill>
                  <a:schemeClr val="tx1"/>
                </a:solidFill>
              </a:rPr>
              <a:pPr/>
              <a:t>‹#›</a:t>
            </a:fld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E87C-BC0E-4602-A733-139223AEBD2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649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22B65C-5EB6-4444-BE80-44641EA383F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851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E704-17ED-46C5-A183-5510D5757CD0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80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99FA-4941-45F4-B077-202B320D0C06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855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C9D9-201E-4296-8A3E-F958DA45C619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78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61" y="1831146"/>
            <a:ext cx="11257241" cy="4357003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</a:defRPr>
            </a:lvl1pPr>
            <a:lvl2pPr marL="457200" indent="-22860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marL="685800" indent="-228600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456656" y="300859"/>
            <a:ext cx="11248513" cy="91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09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48" y="51530"/>
            <a:ext cx="8440052" cy="6304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85" y="1822537"/>
            <a:ext cx="8894885" cy="135120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A326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27" y="3448146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3263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95958"/>
            <a:ext cx="12212515" cy="641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6" y="224878"/>
            <a:ext cx="28575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0"/>
            <a:ext cx="12218377" cy="10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>
            <a:normAutofit/>
          </a:bodyPr>
          <a:lstStyle>
            <a:lvl1pPr>
              <a:defRPr sz="4000">
                <a:solidFill>
                  <a:srgbClr val="B208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37"/>
            <a:ext cx="10515600" cy="4351338"/>
          </a:xfrm>
        </p:spPr>
        <p:txBody>
          <a:bodyPr/>
          <a:lstStyle>
            <a:lvl1pPr>
              <a:buClr>
                <a:srgbClr val="990033"/>
              </a:buClr>
              <a:defRPr/>
            </a:lvl1pPr>
            <a:lvl2pPr>
              <a:buClr>
                <a:srgbClr val="990033"/>
              </a:buClr>
              <a:defRPr/>
            </a:lvl2pPr>
            <a:lvl3pPr>
              <a:buClr>
                <a:srgbClr val="990033"/>
              </a:buCl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7" y="0"/>
            <a:ext cx="12218377" cy="1068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95958"/>
            <a:ext cx="12212515" cy="641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708" y="-17584"/>
            <a:ext cx="1042554" cy="1512276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11221276" y="6492875"/>
            <a:ext cx="707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8F51FE-283B-434E-BE9F-503372D90CA4}" type="slidenum">
              <a:rPr lang="en-IN" sz="1200" smtClean="0">
                <a:solidFill>
                  <a:schemeClr val="tx1"/>
                </a:solidFill>
              </a:rPr>
              <a:pPr/>
              <a:t>‹#›</a:t>
            </a:fld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11221276" y="6492875"/>
            <a:ext cx="707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8F51FE-283B-434E-BE9F-503372D90CA4}" type="slidenum">
              <a:rPr lang="en-IN" sz="1200" smtClean="0">
                <a:solidFill>
                  <a:schemeClr val="tx1"/>
                </a:solidFill>
              </a:rPr>
              <a:pPr/>
              <a:t>‹#›</a:t>
            </a:fld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027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72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2693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157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743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176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6555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214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805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22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421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B94-942D-4AE8-B028-C38E338B491A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063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ev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8691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6979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5267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03555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251" y="-489"/>
            <a:ext cx="12194251" cy="1069110"/>
            <a:chOff x="-2251" y="-489"/>
            <a:chExt cx="12194251" cy="1069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0"/>
              <a:ext cx="10058400" cy="10686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67" b="82563"/>
            <a:stretch/>
          </p:blipFill>
          <p:spPr>
            <a:xfrm>
              <a:off x="-2251" y="-489"/>
              <a:ext cx="4237893" cy="1863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1" y="6207456"/>
            <a:ext cx="12188388" cy="64117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4DAF-CC5A-4599-A5F7-C7D823B26A12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106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E1F1-BCFA-4560-8C82-0C5B2992A20E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49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5A16-BCE8-43F6-B089-3A52FB7ED929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740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3853-1DB4-47B2-8348-6F18F3369A26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999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E7D8-EA62-42F0-A844-A36317EBC1F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6280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E87C-BC0E-4602-A733-139223AEBD2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2680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22B65C-5EB6-4444-BE80-44641EA383F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098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E704-17ED-46C5-A183-5510D5757CD0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5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99FA-4941-45F4-B077-202B320D0C06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3472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C9D9-201E-4296-8A3E-F958DA45C619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02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683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61" y="1831146"/>
            <a:ext cx="11257241" cy="4357003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</a:defRPr>
            </a:lvl1pPr>
            <a:lvl2pPr marL="457200" indent="-22860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marL="685800" indent="-228600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456656" y="300859"/>
            <a:ext cx="11248513" cy="91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904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B94-942D-4AE8-B028-C38E338B491A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045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ev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8691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6979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5267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035558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251" y="-489"/>
            <a:ext cx="12194251" cy="1069110"/>
            <a:chOff x="-2251" y="-489"/>
            <a:chExt cx="12194251" cy="1069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0"/>
              <a:ext cx="10058400" cy="10686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67" b="82563"/>
            <a:stretch/>
          </p:blipFill>
          <p:spPr>
            <a:xfrm>
              <a:off x="-2251" y="-489"/>
              <a:ext cx="4237893" cy="1863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1" y="6207456"/>
            <a:ext cx="12188388" cy="64117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4DAF-CC5A-4599-A5F7-C7D823B26A12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8593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E1F1-BCFA-4560-8C82-0C5B2992A20E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16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5A16-BCE8-43F6-B089-3A52FB7ED929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0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3853-1DB4-47B2-8348-6F18F3369A26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0843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E7D8-EA62-42F0-A844-A36317EBC1F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1760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E87C-BC0E-4602-A733-139223AEBD2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6315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22B65C-5EB6-4444-BE80-44641EA383F5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5679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E704-17ED-46C5-A183-5510D5757CD0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18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358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99FA-4941-45F4-B077-202B320D0C06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8417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C9D9-201E-4296-8A3E-F958DA45C619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9804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61" y="1831146"/>
            <a:ext cx="11257241" cy="4357003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</a:defRPr>
            </a:lvl1pPr>
            <a:lvl2pPr marL="457200" indent="-228600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marL="685800" indent="-228600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456656" y="300859"/>
            <a:ext cx="11248513" cy="91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9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1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2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9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4DB2B1-52CA-4A39-903F-7C7426F3DC52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42BA-B366-46E4-B8E1-F2F5F1D508C7}" type="datetimeFigureOut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D730-D321-4F65-AA25-8336A46BE4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4DB2B1-52CA-4A39-903F-7C7426F3DC52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4DB2B1-52CA-4A39-903F-7C7426F3DC52}" type="datetime1">
              <a:rPr lang="en-IN" smtClean="0"/>
              <a:t>09-05-2017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F51FE-283B-434E-BE9F-503372D90CA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106384" y="3803410"/>
            <a:ext cx="3201669" cy="1899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B20838"/>
                </a:solidFill>
              </a:rPr>
              <a:t>Presented By </a:t>
            </a:r>
          </a:p>
          <a:p>
            <a:pPr algn="l"/>
            <a:r>
              <a:rPr lang="en-US" sz="1800" b="1" dirty="0">
                <a:solidFill>
                  <a:srgbClr val="B20838"/>
                </a:solidFill>
              </a:rPr>
              <a:t>Abineshkumar Kumaravel</a:t>
            </a:r>
          </a:p>
          <a:p>
            <a:pPr algn="l"/>
            <a:r>
              <a:rPr lang="en-US" sz="1800" b="1" dirty="0">
                <a:solidFill>
                  <a:srgbClr val="B20838"/>
                </a:solidFill>
              </a:rPr>
              <a:t>Aarthi Shunmugam</a:t>
            </a:r>
          </a:p>
          <a:p>
            <a:pPr algn="l"/>
            <a:r>
              <a:rPr lang="en-US" sz="1800" b="1" dirty="0">
                <a:solidFill>
                  <a:srgbClr val="B20838"/>
                </a:solidFill>
              </a:rPr>
              <a:t>Anubhav Deep</a:t>
            </a:r>
          </a:p>
          <a:p>
            <a:pPr algn="l"/>
            <a:r>
              <a:rPr lang="en-US" sz="1800" b="1" dirty="0">
                <a:solidFill>
                  <a:srgbClr val="B20838"/>
                </a:solidFill>
              </a:rPr>
              <a:t>Priyal Visaria</a:t>
            </a:r>
          </a:p>
          <a:p>
            <a:pPr algn="l"/>
            <a:r>
              <a:rPr lang="en-US" sz="1800" b="1" dirty="0">
                <a:solidFill>
                  <a:srgbClr val="B20838"/>
                </a:solidFill>
              </a:rPr>
              <a:t>Mukul Thakker</a:t>
            </a:r>
          </a:p>
          <a:p>
            <a:pPr algn="l"/>
            <a:endParaRPr lang="en-US" sz="1800" b="1" dirty="0">
              <a:solidFill>
                <a:srgbClr val="B20838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849056" y="3605355"/>
            <a:ext cx="0" cy="2186609"/>
          </a:xfrm>
          <a:prstGeom prst="line">
            <a:avLst/>
          </a:prstGeom>
          <a:ln w="28575">
            <a:solidFill>
              <a:srgbClr val="B3083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1360904" y="3966386"/>
            <a:ext cx="2886268" cy="1653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B20838"/>
                </a:solidFill>
              </a:rPr>
              <a:t>Submitted To</a:t>
            </a:r>
          </a:p>
          <a:p>
            <a:pPr algn="l"/>
            <a:r>
              <a:rPr lang="en-US" sz="1600" dirty="0"/>
              <a:t>Prof.  Joseph Morabito</a:t>
            </a:r>
          </a:p>
          <a:p>
            <a:pPr algn="l"/>
            <a:r>
              <a:rPr lang="en-US" sz="1600" dirty="0"/>
              <a:t>For Spring 2017 semester </a:t>
            </a:r>
          </a:p>
          <a:p>
            <a:pPr algn="l"/>
            <a:r>
              <a:rPr lang="en-US" sz="1600" dirty="0"/>
              <a:t>Final Project </a:t>
            </a:r>
          </a:p>
          <a:p>
            <a:pPr algn="r"/>
            <a:endParaRPr lang="en-IN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AEB34-3639-4996-9A8F-438FA2D26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80" y="1345459"/>
            <a:ext cx="8894885" cy="13844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DW-BI design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ShopRite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3B337-6982-4AB0-B145-B4A0B413FC7D}"/>
              </a:ext>
            </a:extLst>
          </p:cNvPr>
          <p:cNvSpPr txBox="1"/>
          <p:nvPr/>
        </p:nvSpPr>
        <p:spPr>
          <a:xfrm>
            <a:off x="2282520" y="2716331"/>
            <a:ext cx="513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 636 Data Warehousing and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1177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A0ED4-AFB7-48DB-BB05-5B148231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7" y="1292470"/>
            <a:ext cx="84010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103013"/>
            <a:ext cx="10515600" cy="927344"/>
          </a:xfrm>
        </p:spPr>
        <p:txBody>
          <a:bodyPr/>
          <a:lstStyle/>
          <a:p>
            <a:r>
              <a:rPr lang="en-US" dirty="0"/>
              <a:t>Physical Star Schema</a:t>
            </a:r>
          </a:p>
        </p:txBody>
      </p:sp>
      <p:pic>
        <p:nvPicPr>
          <p:cNvPr id="2050" name="Picture 2" descr="C:\MIS 710-B\Sa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380" y="858079"/>
            <a:ext cx="8401050" cy="5038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90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Table – Original Table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054431"/>
              </p:ext>
            </p:extLst>
          </p:nvPr>
        </p:nvGraphicFramePr>
        <p:xfrm>
          <a:off x="1027045" y="1080056"/>
          <a:ext cx="8839199" cy="518159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5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6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3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9564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Sales Transaction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ID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Location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UNITED</a:t>
                      </a:r>
                      <a:r>
                        <a:rPr lang="en-US" altLang="zh-CN" sz="1000" kern="100" baseline="0" dirty="0">
                          <a:effectLst/>
                        </a:rPr>
                        <a:t> STATES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Year1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Year2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ID</a:t>
                      </a:r>
                      <a:r>
                        <a:rPr lang="en-US" sz="1000" kern="100" baseline="0" dirty="0">
                          <a:effectLst/>
                        </a:rPr>
                        <a:t>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Name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ID</a:t>
                      </a:r>
                      <a:r>
                        <a:rPr lang="en-US" sz="1000" kern="100" baseline="0" dirty="0">
                          <a:effectLst/>
                        </a:rPr>
                        <a:t> 2</a:t>
                      </a:r>
                      <a:endParaRPr lang="zh-CN" altLang="en-US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Name 2</a:t>
                      </a:r>
                      <a:endParaRPr lang="zh-CN" altLang="en-US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State</a:t>
                      </a:r>
                      <a:r>
                        <a:rPr lang="en-US" altLang="zh-CN" sz="1000" kern="100" baseline="0" dirty="0">
                          <a:effectLst/>
                        </a:rPr>
                        <a:t>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State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Quarter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Quarter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Q1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Q2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County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County</a:t>
                      </a:r>
                      <a:r>
                        <a:rPr lang="en-US" sz="1000" kern="100" baseline="0" dirty="0">
                          <a:effectLst/>
                        </a:rPr>
                        <a:t> 2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County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County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Month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Month 2 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Product</a:t>
                      </a:r>
                      <a:r>
                        <a:rPr lang="en-US" altLang="zh-CN" sz="1000" kern="100" baseline="0" dirty="0">
                          <a:effectLst/>
                        </a:rPr>
                        <a:t> No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5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Warehouse</a:t>
                      </a:r>
                      <a:r>
                        <a:rPr lang="en-US" altLang="zh-CN" sz="1000" kern="100" baseline="0" dirty="0">
                          <a:effectLst/>
                        </a:rPr>
                        <a:t> 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Promotion</a:t>
                      </a:r>
                      <a:r>
                        <a:rPr lang="en-US" altLang="zh-CN" sz="1000" kern="100" baseline="0" dirty="0">
                          <a:effectLst/>
                        </a:rPr>
                        <a:t> 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5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Date</a:t>
                      </a:r>
                      <a:r>
                        <a:rPr lang="en-US" sz="1000" kern="100" baseline="0" dirty="0">
                          <a:effectLst/>
                        </a:rPr>
                        <a:t> Key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Total</a:t>
                      </a:r>
                      <a:r>
                        <a:rPr lang="en-US" altLang="zh-CN" sz="1000" kern="100" baseline="0" dirty="0">
                          <a:effectLst/>
                        </a:rPr>
                        <a:t> Price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65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Total </a:t>
                      </a:r>
                      <a:r>
                        <a:rPr lang="en-US" altLang="zh-CN" sz="1000" kern="100" baseline="0" dirty="0">
                          <a:effectLst/>
                        </a:rPr>
                        <a:t>Amount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30" y="139839"/>
            <a:ext cx="10515600" cy="927344"/>
          </a:xfrm>
        </p:spPr>
        <p:txBody>
          <a:bodyPr/>
          <a:lstStyle/>
          <a:p>
            <a:r>
              <a:rPr lang="en-US" dirty="0"/>
              <a:t>Aggregate Table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274955"/>
              </p:ext>
            </p:extLst>
          </p:nvPr>
        </p:nvGraphicFramePr>
        <p:xfrm>
          <a:off x="907775" y="934282"/>
          <a:ext cx="8839199" cy="52559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5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6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3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43944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Sales Transaction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ID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Location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UNITED</a:t>
                      </a:r>
                      <a:r>
                        <a:rPr lang="en-US" altLang="zh-CN" sz="1000" kern="100" baseline="0" dirty="0">
                          <a:effectLst/>
                        </a:rPr>
                        <a:t> STATES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Year1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Year2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State</a:t>
                      </a:r>
                      <a:r>
                        <a:rPr lang="en-US" altLang="zh-CN" sz="1000" kern="100" baseline="0" dirty="0">
                          <a:effectLst/>
                        </a:rPr>
                        <a:t>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State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Quarter 1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Quarter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Q1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Q2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M1</a:t>
                      </a:r>
                      <a:r>
                        <a:rPr lang="en-US" sz="1000" kern="100" baseline="0" dirty="0">
                          <a:effectLst/>
                        </a:rPr>
                        <a:t> M2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M1</a:t>
                      </a:r>
                      <a:r>
                        <a:rPr lang="en-US" sz="1000" kern="100" baseline="0" dirty="0">
                          <a:effectLst/>
                        </a:rPr>
                        <a:t> M2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…..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…..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Product</a:t>
                      </a:r>
                      <a:r>
                        <a:rPr lang="en-US" altLang="zh-CN" sz="1000" kern="100" baseline="0" dirty="0">
                          <a:effectLst/>
                        </a:rPr>
                        <a:t> No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5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Warehouse 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Promotion 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5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Date Key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Total</a:t>
                      </a:r>
                      <a:r>
                        <a:rPr lang="en-US" altLang="zh-CN" sz="1000" kern="100" baseline="0" dirty="0">
                          <a:effectLst/>
                        </a:rPr>
                        <a:t> Price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65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</a:rPr>
                        <a:t>Total Amount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9595"/>
            <a:ext cx="10515600" cy="602283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Table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783204"/>
              </p:ext>
            </p:extLst>
          </p:nvPr>
        </p:nvGraphicFramePr>
        <p:xfrm>
          <a:off x="921027" y="781878"/>
          <a:ext cx="8839199" cy="5105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6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3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14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4129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Sales Transaction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Product ID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Location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Time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Product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Product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UNITED</a:t>
                      </a:r>
                      <a:r>
                        <a:rPr lang="en-US" altLang="zh-CN" sz="1000" kern="100" baseline="0" dirty="0"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STATES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Year1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Year2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State</a:t>
                      </a:r>
                      <a:r>
                        <a:rPr lang="en-US" altLang="zh-CN" sz="1000" kern="100" baseline="0" dirty="0"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State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Quarter 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Quarter 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Q1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Q2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altLang="zh-CN" sz="1000" kern="100" baseline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key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宋体"/>
                          <a:cs typeface="Times New Roman"/>
                        </a:rPr>
                        <a:t>Warehouse 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Promotion</a:t>
                      </a:r>
                      <a:r>
                        <a:rPr lang="en-US" altLang="zh-CN" sz="1000" kern="100" baseline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7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Date</a:t>
                      </a:r>
                      <a:r>
                        <a:rPr lang="en-US" sz="1000" kern="100" baseline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Key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9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宋体"/>
                          <a:cs typeface="Times New Roman"/>
                        </a:rPr>
                        <a:t>Total</a:t>
                      </a:r>
                      <a:r>
                        <a:rPr lang="en-US" altLang="zh-CN" sz="1000" kern="100" baseline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宋体"/>
                          <a:cs typeface="Times New Roman"/>
                        </a:rPr>
                        <a:t> Price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7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Total Amount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Bookman Old Style" panose="02050604050505020204" pitchFamily="18" charset="0"/>
                        <a:ea typeface="宋体"/>
                        <a:cs typeface="Times New Roman"/>
                      </a:endParaRPr>
                    </a:p>
                  </a:txBody>
                  <a:tcPr marL="51435" marR="5143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Rules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40678"/>
              </p:ext>
            </p:extLst>
          </p:nvPr>
        </p:nvGraphicFramePr>
        <p:xfrm>
          <a:off x="1285461" y="1292470"/>
          <a:ext cx="9329531" cy="430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1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Rule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Currency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Used latest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</a:rPr>
                        <a:t> rate to pay in other currency 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Sales 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Transform data format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</a:rPr>
                        <a:t> from DDMMYYYY to MMDDYYYY and reverse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baseline="0" dirty="0">
                          <a:solidFill>
                            <a:schemeClr val="dk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This transformation will find sum of all sales</a:t>
                      </a:r>
                      <a:endParaRPr lang="zh-CN" alt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Total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</a:rPr>
                        <a:t> Price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Summation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</a:rPr>
                        <a:t> of cost of all products purchased and Sales tax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Promotion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</a:rPr>
                        <a:t> Sales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Derive amount by reducing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</a:rPr>
                        <a:t> promoted sale discount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1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Sales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</a:rPr>
                        <a:t> Tax</a:t>
                      </a:r>
                      <a:endParaRPr lang="en-US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Tax of  X% added to total price to derive final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OLAP Cube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5801" y="3200400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Product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5801" y="3505200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Product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05801" y="3810000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Product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5999" y="5370984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State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90793" y="5384236"/>
            <a:ext cx="5501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State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5682" y="5307496"/>
            <a:ext cx="5501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State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4187" y="5056785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Quarter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1177" y="5399179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Quarter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6166" y="574157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Quarter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52E49-4B31-47CE-B767-3A91D2E0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66" y="2441025"/>
            <a:ext cx="4159667" cy="28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Cube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F9A98-9D27-45BA-80BD-B3F56C10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51" y="1199705"/>
            <a:ext cx="9360384" cy="48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Users and Tasks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056861"/>
            <a:ext cx="9882809" cy="5181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Financial/Management 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 visualizations/reports to view region-wise activities regarding sales, revenue 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Monitor customer satisfaction, customer loyalty, quarterly profits/ losses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Business Analyst 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 dashboards to monitor product details and recommend for new product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Analyze trends and purchase patterns and make recommendations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Risk Analyst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Monitor for below par product sales using visualization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Recommend solution to a avert risks and increase profitability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Analyst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View standardized reports for daily store activity, purchases, new customers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Operational Analyst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View visualizations to manage inventory count and predict future sales </a:t>
            </a:r>
          </a:p>
        </p:txBody>
      </p:sp>
    </p:spTree>
    <p:extLst>
      <p:ext uri="{BB962C8B-B14F-4D97-AF65-F5344CB8AC3E}">
        <p14:creationId xmlns:p14="http://schemas.microsoft.com/office/powerpoint/2010/main" val="268283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Views for different users</a:t>
            </a:r>
          </a:p>
        </p:txBody>
      </p:sp>
      <p:pic>
        <p:nvPicPr>
          <p:cNvPr id="1026" name="Picture 2" descr="C:\Users\Onkar0803\Downloads\view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33600"/>
            <a:ext cx="683514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05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9083" y="1136374"/>
            <a:ext cx="8153400" cy="5105400"/>
          </a:xfrm>
        </p:spPr>
        <p:txBody>
          <a:bodyPr>
            <a:normAutofit/>
          </a:bodyPr>
          <a:lstStyle/>
          <a:p>
            <a:r>
              <a:rPr lang="en-US" sz="2600">
                <a:latin typeface="Times New Roman" pitchFamily="18" charset="0"/>
                <a:cs typeface="Times New Roman" pitchFamily="18" charset="0"/>
              </a:rPr>
              <a:t>About ShopRite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Why DW-BI System?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Bus Matrix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Star Schema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Conformed Dimensions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Transformation Rules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Cube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Users and Tasks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Dashboards/Visualizations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DW-BI System – Access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6775" y="1600200"/>
          <a:ext cx="8153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of Access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Finance/Management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Full OLAP cube and customized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dashboard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Business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Analyst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Full OLAP cube and customized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Risk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Full OLAP cube and customized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dashboard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Daily standardized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reports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Operational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Custom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reports and customized dashboard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s-6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848139"/>
            <a:ext cx="11476382" cy="53207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04730" y="202095"/>
            <a:ext cx="8153400" cy="861392"/>
          </a:xfrm>
        </p:spPr>
        <p:txBody>
          <a:bodyPr/>
          <a:lstStyle/>
          <a:p>
            <a:r>
              <a:rPr lang="en-IN" dirty="0"/>
              <a:t>Financial Analyst Dashboard</a:t>
            </a:r>
          </a:p>
        </p:txBody>
      </p:sp>
    </p:spTree>
    <p:extLst>
      <p:ext uri="{BB962C8B-B14F-4D97-AF65-F5344CB8AC3E}">
        <p14:creationId xmlns:p14="http://schemas.microsoft.com/office/powerpoint/2010/main" val="90353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1" y="113334"/>
            <a:ext cx="10515600" cy="761309"/>
          </a:xfrm>
        </p:spPr>
        <p:txBody>
          <a:bodyPr/>
          <a:lstStyle/>
          <a:p>
            <a:r>
              <a:rPr lang="en-IN" dirty="0"/>
              <a:t>Business Analyst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1" y="874643"/>
            <a:ext cx="11145078" cy="5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10515600" cy="416449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BI &amp; DW system will help ShopRite analyze their day to day business and proceedings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statistics will add value to the organization and help the top management in making better decisions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dashboard tools integrated with OLAP queries will give a different dimension in viewing data thus aiding decision making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0" y="3581400"/>
            <a:ext cx="8153400" cy="762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56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About ShopRite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9626"/>
            <a:ext cx="10134600" cy="460181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ShopRite is a chain of supermarkets doing business in various states of the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Eastern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part of USA (Connecticut, Delaware, NJ, NY, Maryland, Pennsylvania)</a:t>
            </a:r>
          </a:p>
          <a:p>
            <a:pPr algn="just"/>
            <a:r>
              <a:rPr lang="en-US" sz="2400" dirty="0"/>
              <a:t>From a small, struggling cooperative with eight Members – all owners of their own grocery stores – Wakefern Food Corp., the merchandising and distribution arm for ShopRite, has grown into the largest retailer-owned cooperative in the United States and the largest employer in New Jersey. </a:t>
            </a:r>
          </a:p>
          <a:p>
            <a:pPr algn="just"/>
            <a:r>
              <a:rPr lang="en-US" sz="2400" dirty="0"/>
              <a:t>Headquartered in Keasbey, New Jersey, Wakefern operates over 2.5 million square feet of grocery and non-food warehousing. Its transportation fleet, one of the largest private fleets on the east coast, consists of 400 tractors and 2,000 trailers, and travels more than 35 million miles annually.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DW &amp; BI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ShopRite competes with bigger brands by manufacturing substitute products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DW &amp; BI system will help:-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Analyze their business and maximizing profits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Managing inventory of products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Make better decision making at all levels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Cleverly decide on product substitutes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Manage promotions and sales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Dashboards/Visualizations to better monitor daily activities </a:t>
            </a:r>
          </a:p>
        </p:txBody>
      </p:sp>
    </p:spTree>
    <p:extLst>
      <p:ext uri="{BB962C8B-B14F-4D97-AF65-F5344CB8AC3E}">
        <p14:creationId xmlns:p14="http://schemas.microsoft.com/office/powerpoint/2010/main" val="19201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Business Process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0556922"/>
              </p:ext>
            </p:extLst>
          </p:nvPr>
        </p:nvGraphicFramePr>
        <p:xfrm>
          <a:off x="838200" y="1046921"/>
          <a:ext cx="10515600" cy="5088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0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5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1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9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200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Date &amp; Time</a:t>
                      </a:r>
                      <a:endParaRPr lang="en-IN" sz="16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Vendor</a:t>
                      </a:r>
                      <a:endParaRPr lang="en-IN" sz="16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Product</a:t>
                      </a:r>
                      <a:endParaRPr lang="en-IN" sz="16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Logistics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Transaction 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Media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Policy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Status &amp; Type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Transport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 vert="vert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Procurement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Manufacturing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Sales 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Inventory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HR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Accounts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Payroll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Marketing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70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Customer Servives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0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Infrastructure and Operations 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X</a:t>
                      </a:r>
                      <a:endParaRPr lang="en-IN" sz="16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IN" sz="16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X</a:t>
                      </a:r>
                      <a:endParaRPr lang="en-IN" sz="16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25" marR="674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6404260"/>
              </p:ext>
            </p:extLst>
          </p:nvPr>
        </p:nvGraphicFramePr>
        <p:xfrm>
          <a:off x="959552" y="1292470"/>
          <a:ext cx="9960239" cy="4697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5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Business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Processes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Customer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algn="ctr"/>
                      <a:r>
                        <a:rPr lang="en-US" sz="1600" baseline="0" dirty="0"/>
                        <a:t>Service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Financial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Operations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Human</a:t>
                      </a:r>
                    </a:p>
                    <a:p>
                      <a:pPr algn="ctr"/>
                      <a:r>
                        <a:rPr lang="en-US" sz="1600" dirty="0"/>
                        <a:t>Resource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Marketing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Strategy</a:t>
                      </a:r>
                    </a:p>
                    <a:p>
                      <a:pPr algn="ctr"/>
                      <a:r>
                        <a:rPr lang="en-US" sz="1600" dirty="0"/>
                        <a:t>Management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05">
                <a:tc>
                  <a:txBody>
                    <a:bodyPr/>
                    <a:lstStyle/>
                    <a:p>
                      <a:r>
                        <a:rPr lang="en-US" sz="1600" dirty="0"/>
                        <a:t>In</a:t>
                      </a:r>
                      <a:r>
                        <a:rPr lang="en-US" sz="1600" baseline="0" dirty="0"/>
                        <a:t> S</a:t>
                      </a:r>
                      <a:r>
                        <a:rPr lang="en-US" sz="1600" dirty="0"/>
                        <a:t>tore Sales Transaction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305">
                <a:tc>
                  <a:txBody>
                    <a:bodyPr/>
                    <a:lstStyle/>
                    <a:p>
                      <a:r>
                        <a:rPr lang="en-US" sz="1600" dirty="0"/>
                        <a:t>Online</a:t>
                      </a:r>
                      <a:r>
                        <a:rPr lang="en-US" sz="1600" baseline="0" dirty="0"/>
                        <a:t> Sale Transaction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05">
                <a:tc>
                  <a:txBody>
                    <a:bodyPr/>
                    <a:lstStyle/>
                    <a:p>
                      <a:r>
                        <a:rPr lang="en-US" sz="1600" dirty="0"/>
                        <a:t>Vendor</a:t>
                      </a:r>
                      <a:r>
                        <a:rPr lang="en-US" sz="1600" baseline="0" dirty="0"/>
                        <a:t> Sales Transaction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34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  <a:r>
                        <a:rPr lang="en-US" sz="1600" baseline="0" dirty="0"/>
                        <a:t> Processing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34">
                <a:tc>
                  <a:txBody>
                    <a:bodyPr/>
                    <a:lstStyle/>
                    <a:p>
                      <a:r>
                        <a:rPr lang="en-US" sz="1600" dirty="0"/>
                        <a:t>Delivery</a:t>
                      </a:r>
                      <a:r>
                        <a:rPr lang="en-US" sz="1600" baseline="0" dirty="0"/>
                        <a:t> Process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34">
                <a:tc>
                  <a:txBody>
                    <a:bodyPr/>
                    <a:lstStyle/>
                    <a:p>
                      <a:r>
                        <a:rPr lang="en-US" sz="1600" dirty="0"/>
                        <a:t>Return</a:t>
                      </a:r>
                      <a:r>
                        <a:rPr lang="en-US" sz="1600" baseline="0" dirty="0"/>
                        <a:t> Policy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</a:endParaRPr>
                    </a:p>
                  </a:txBody>
                  <a:tcPr marL="91431" marR="91431" marT="45718" marB="4571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25" idx="3"/>
            <a:endCxn id="24" idx="1"/>
          </p:cNvCxnSpPr>
          <p:nvPr/>
        </p:nvCxnSpPr>
        <p:spPr>
          <a:xfrm flipV="1">
            <a:off x="4267200" y="6034089"/>
            <a:ext cx="4457700" cy="31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0"/>
            <a:endCxn id="27" idx="2"/>
          </p:cNvCxnSpPr>
          <p:nvPr/>
        </p:nvCxnSpPr>
        <p:spPr>
          <a:xfrm rot="5400000" flipH="1" flipV="1">
            <a:off x="1647032" y="3742532"/>
            <a:ext cx="3627437" cy="12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5943600" y="6107114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Feasibility</a:t>
            </a:r>
          </a:p>
        </p:txBody>
      </p:sp>
      <p:sp>
        <p:nvSpPr>
          <p:cNvPr id="24" name="TextBox 18"/>
          <p:cNvSpPr txBox="1">
            <a:spLocks noChangeArrowheads="1"/>
          </p:cNvSpPr>
          <p:nvPr/>
        </p:nvSpPr>
        <p:spPr bwMode="auto">
          <a:xfrm>
            <a:off x="8724900" y="5864225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High</a:t>
            </a: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3657600" y="5867400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Low</a:t>
            </a: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124200" y="5562600"/>
            <a:ext cx="660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Low</a:t>
            </a:r>
          </a:p>
        </p:txBody>
      </p:sp>
      <p:sp>
        <p:nvSpPr>
          <p:cNvPr id="27" name="TextBox 22"/>
          <p:cNvSpPr txBox="1">
            <a:spLocks noChangeArrowheads="1"/>
          </p:cNvSpPr>
          <p:nvPr/>
        </p:nvSpPr>
        <p:spPr bwMode="auto">
          <a:xfrm>
            <a:off x="3048000" y="1597025"/>
            <a:ext cx="838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High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733800" y="1752600"/>
          <a:ext cx="5410200" cy="4013200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947215" y="3190674"/>
            <a:ext cx="685800" cy="609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290115" y="1935163"/>
            <a:ext cx="685800" cy="609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BP1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918515" y="2560537"/>
            <a:ext cx="685800" cy="609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3656214"/>
            <a:ext cx="685800" cy="609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419600" y="4540351"/>
            <a:ext cx="685800" cy="609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BP5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604315" y="4494314"/>
            <a:ext cx="685800" cy="609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9400" y="240558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75F55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Prioritization Grid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2169D-3ABD-4F26-895D-E6A6BBE6B180}"/>
              </a:ext>
            </a:extLst>
          </p:cNvPr>
          <p:cNvSpPr txBox="1"/>
          <p:nvPr/>
        </p:nvSpPr>
        <p:spPr>
          <a:xfrm rot="16200000">
            <a:off x="2536155" y="3628316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value</a:t>
            </a:r>
          </a:p>
        </p:txBody>
      </p:sp>
    </p:spTree>
    <p:extLst>
      <p:ext uri="{BB962C8B-B14F-4D97-AF65-F5344CB8AC3E}">
        <p14:creationId xmlns:p14="http://schemas.microsoft.com/office/powerpoint/2010/main" val="6161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55414"/>
            <a:ext cx="10515600" cy="92734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High Level Bus Matrix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9621670"/>
              </p:ext>
            </p:extLst>
          </p:nvPr>
        </p:nvGraphicFramePr>
        <p:xfrm>
          <a:off x="1192960" y="1182758"/>
          <a:ext cx="8766049" cy="4926103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1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3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3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10772">
                <a:tc>
                  <a:txBody>
                    <a:bodyPr/>
                    <a:lstStyle/>
                    <a:p>
                      <a:r>
                        <a:rPr lang="en-US" sz="1400" dirty="0"/>
                        <a:t>Business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Processes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 and Time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Location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Service Policy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Employees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Vendors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Promotions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55">
                <a:tc>
                  <a:txBody>
                    <a:bodyPr/>
                    <a:lstStyle/>
                    <a:p>
                      <a:r>
                        <a:rPr lang="en-US" sz="1400" dirty="0"/>
                        <a:t>In-store</a:t>
                      </a:r>
                      <a:r>
                        <a:rPr lang="en-US" sz="1400" baseline="0" dirty="0"/>
                        <a:t> Sales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36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Vendor Sales Transaction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30">
                <a:tc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  <a:r>
                        <a:rPr lang="en-US" sz="1400" baseline="0" dirty="0"/>
                        <a:t> Processing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455">
                <a:tc>
                  <a:txBody>
                    <a:bodyPr/>
                    <a:lstStyle/>
                    <a:p>
                      <a:r>
                        <a:rPr lang="en-US" sz="1400" dirty="0"/>
                        <a:t>Delivery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55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  <a:r>
                        <a:rPr lang="en-US" sz="1400" baseline="0" dirty="0"/>
                        <a:t> Policy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145774"/>
            <a:ext cx="8153400" cy="450574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High Level Bus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39666427"/>
              </p:ext>
            </p:extLst>
          </p:nvPr>
        </p:nvGraphicFramePr>
        <p:xfrm>
          <a:off x="265043" y="596348"/>
          <a:ext cx="10893290" cy="57646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3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5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7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Business Process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Fact tables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Granularity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Fact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Date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Customer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Location 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Service policy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Employees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Vendor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Transaction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tc>
                  <a:txBody>
                    <a:bodyPr/>
                    <a:lstStyle/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Promotions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vert="eaVert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In-store Sales Transaction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Sales transaction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line item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purchase date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purchase amount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purchase unit price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transaction number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Location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location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Store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Location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Area key</a:t>
                      </a:r>
                      <a:endParaRPr kumimoji="0" lang="en-US" alt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Hei" pitchFamily="49" charset="-122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Vendors Sales Transaction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Sales transaction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line item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purchase date key</a:t>
                      </a:r>
                      <a:endParaRPr kumimoji="0" lang="zh-CN" altLang="en-US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purchase amount key</a:t>
                      </a:r>
                      <a:endParaRPr kumimoji="0" lang="zh-CN" altLang="en-US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purchase unit price key</a:t>
                      </a:r>
                      <a:endParaRPr kumimoji="0" lang="zh-CN" altLang="en-US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transaction number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Vendor information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Vendor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Vendor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Vendor item key</a:t>
                      </a:r>
                      <a:endParaRPr kumimoji="0" 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Order Processing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warehouse picking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warehouse receipt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ship date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requested date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product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vendor key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Hei" pitchFamily="49" charset="-122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billing and invoicing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order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date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order number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quantity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product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0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Delivery Process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shipping notice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line item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shipping date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shipping cost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tracking number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delivery company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delivery operation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line item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tracking number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shipping date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delivery cost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0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 Policy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store return process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line item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store number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item number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 date key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mail return process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 line item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tracking number</a:t>
                      </a:r>
                      <a:endParaRPr kumimoji="0" lang="zh-CN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 date key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x</a:t>
                      </a: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9046" marR="3904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e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vens" id="{BCC4A2A5-1C28-49BD-BEA5-3378A3E4BAB6}" vid="{220BBADB-EFF5-41D4-BB81-BE71098E307C}"/>
    </a:ext>
  </a:extLst>
</a:theme>
</file>

<file path=ppt/theme/theme2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Ste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vens" id="{76944C8E-5D4F-4B80-8063-A2B3717119A3}" vid="{99FF30BF-6D7E-4EB9-9FF8-B788F8C2533E}"/>
    </a:ext>
  </a:extLst>
</a:theme>
</file>

<file path=ppt/theme/theme4.xml><?xml version="1.0" encoding="utf-8"?>
<a:theme xmlns:a="http://schemas.openxmlformats.org/drawingml/2006/main" name="1_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2_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Stevens</Template>
  <TotalTime>1006</TotalTime>
  <Words>1051</Words>
  <Application>Microsoft Office PowerPoint</Application>
  <PresentationFormat>Widescreen</PresentationFormat>
  <Paragraphs>826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ＭＳ Ｐゴシック</vt:lpstr>
      <vt:lpstr>SimSun</vt:lpstr>
      <vt:lpstr>SimSun</vt:lpstr>
      <vt:lpstr>Arial</vt:lpstr>
      <vt:lpstr>Bookman Old Style</vt:lpstr>
      <vt:lpstr>Calibri</vt:lpstr>
      <vt:lpstr>Calibri Light</vt:lpstr>
      <vt:lpstr>等线</vt:lpstr>
      <vt:lpstr>SimHei</vt:lpstr>
      <vt:lpstr>Times New Roman</vt:lpstr>
      <vt:lpstr>Wingdings</vt:lpstr>
      <vt:lpstr>Stevens</vt:lpstr>
      <vt:lpstr>Retrospect</vt:lpstr>
      <vt:lpstr>1_Stevens</vt:lpstr>
      <vt:lpstr>1_Retrospect</vt:lpstr>
      <vt:lpstr>2_Retrospect</vt:lpstr>
      <vt:lpstr>DW-BI design  ShopRite</vt:lpstr>
      <vt:lpstr>Overview</vt:lpstr>
      <vt:lpstr>About ShopRite</vt:lpstr>
      <vt:lpstr>Why DW &amp; BI system?</vt:lpstr>
      <vt:lpstr>Business Process</vt:lpstr>
      <vt:lpstr>Opportunity Matrix</vt:lpstr>
      <vt:lpstr>PowerPoint Presentation</vt:lpstr>
      <vt:lpstr>High Level Bus Matrix</vt:lpstr>
      <vt:lpstr>Detailed High Level Bus Matrix</vt:lpstr>
      <vt:lpstr>Logical Schema</vt:lpstr>
      <vt:lpstr>Physical Star Schema</vt:lpstr>
      <vt:lpstr>Product Table – Original Table</vt:lpstr>
      <vt:lpstr>Aggregate Table</vt:lpstr>
      <vt:lpstr>Aggregate Table</vt:lpstr>
      <vt:lpstr>Transformation Rules</vt:lpstr>
      <vt:lpstr>OLAP Cube</vt:lpstr>
      <vt:lpstr>OLAP Cube Operations</vt:lpstr>
      <vt:lpstr>Users and Tasks </vt:lpstr>
      <vt:lpstr>Views for different users</vt:lpstr>
      <vt:lpstr>DW-BI System – Access Methods</vt:lpstr>
      <vt:lpstr>Financial Analyst Dashboard</vt:lpstr>
      <vt:lpstr>Business Analyst Dashboard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</dc:creator>
  <cp:lastModifiedBy>Abineshkumar K</cp:lastModifiedBy>
  <cp:revision>51</cp:revision>
  <dcterms:created xsi:type="dcterms:W3CDTF">2016-11-30T18:39:57Z</dcterms:created>
  <dcterms:modified xsi:type="dcterms:W3CDTF">2017-05-09T17:23:14Z</dcterms:modified>
</cp:coreProperties>
</file>