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EC5A-BF7B-AE23-22F3-22EE953B93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7DDEEA-645C-2B5D-8E6F-E743A51A3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C39C23-86FF-A516-89BD-11A0F63EB82F}"/>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5" name="Footer Placeholder 4">
            <a:extLst>
              <a:ext uri="{FF2B5EF4-FFF2-40B4-BE49-F238E27FC236}">
                <a16:creationId xmlns:a16="http://schemas.microsoft.com/office/drawing/2014/main" id="{03159CA0-0E00-378A-9DE1-ECEE1C2DD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552017-6BB6-6F36-6A7A-7B43F9C2D4F1}"/>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61520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3A55-A0A4-17BE-1674-3887C90AE5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DDD2F5-B8BF-635E-3891-55B64CDC12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09EB6-BDE7-7865-35BC-9765C299F284}"/>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5" name="Footer Placeholder 4">
            <a:extLst>
              <a:ext uri="{FF2B5EF4-FFF2-40B4-BE49-F238E27FC236}">
                <a16:creationId xmlns:a16="http://schemas.microsoft.com/office/drawing/2014/main" id="{3DDCA460-E703-36F1-4E6D-B7BE3D383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1D907-7AC4-EAC8-4BEF-3023ED26CECE}"/>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236779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65FB7F-2A26-D6DE-A9E3-72C93019CA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C6548D-ECE8-EAD4-B594-E16A999DD0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0B5ADA-190F-249C-C2A5-67CC887B4C05}"/>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5" name="Footer Placeholder 4">
            <a:extLst>
              <a:ext uri="{FF2B5EF4-FFF2-40B4-BE49-F238E27FC236}">
                <a16:creationId xmlns:a16="http://schemas.microsoft.com/office/drawing/2014/main" id="{0FD47365-0B7C-CB22-0651-5610818E2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4B8CE-AA59-68DD-2D24-84208B52B32A}"/>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323466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89E5-48D1-34F6-A05E-F8C95F5DCD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00997B-9DBA-334C-AB2F-BA62894A00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B5DA54-18DC-5AD5-5140-2187AF506E10}"/>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5" name="Footer Placeholder 4">
            <a:extLst>
              <a:ext uri="{FF2B5EF4-FFF2-40B4-BE49-F238E27FC236}">
                <a16:creationId xmlns:a16="http://schemas.microsoft.com/office/drawing/2014/main" id="{DC7FD5A1-131A-1672-2521-9D8568D54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46845-2C8B-F20E-BEE5-D57A827EE5E0}"/>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164826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3490-1321-245D-8CD1-86F0725D72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0CEC29-1ED3-7787-DB03-923931B05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8016F0-D273-1586-7813-0ECC04D98EB8}"/>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5" name="Footer Placeholder 4">
            <a:extLst>
              <a:ext uri="{FF2B5EF4-FFF2-40B4-BE49-F238E27FC236}">
                <a16:creationId xmlns:a16="http://schemas.microsoft.com/office/drawing/2014/main" id="{0EFF21C7-3B96-FD5C-5570-A3B039649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EBEDA-77E0-2B41-5D57-835C93A9B3F4}"/>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285971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F768-D80B-23B6-3FCB-A697571DCE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1EBA07-D3B4-A5E9-2506-D9A867DB9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0E0AF4-0785-1BA0-1743-1249A9F85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336C5D-D45B-27D7-C175-51B0E80D4796}"/>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6" name="Footer Placeholder 5">
            <a:extLst>
              <a:ext uri="{FF2B5EF4-FFF2-40B4-BE49-F238E27FC236}">
                <a16:creationId xmlns:a16="http://schemas.microsoft.com/office/drawing/2014/main" id="{A469C0CD-9D08-CA4A-CB89-7E0B5DA7A5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DF04E-F89F-8CB9-7BCD-2007FCFA46D1}"/>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221279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4002-5A92-B709-FBF2-9B5CD02DB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DB5C40-3D58-2D6F-2D60-EC87A591A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EA86DB-81DB-2B60-64BD-D51BC8356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169BA9-A113-20F3-2F2E-1EDCADB21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9CD39-5959-FEC7-D910-F0733796F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D54BD8-5A18-2B6F-B0D2-4B50C42A2425}"/>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8" name="Footer Placeholder 7">
            <a:extLst>
              <a:ext uri="{FF2B5EF4-FFF2-40B4-BE49-F238E27FC236}">
                <a16:creationId xmlns:a16="http://schemas.microsoft.com/office/drawing/2014/main" id="{8904C1B5-271B-F686-390F-4622AF2436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E13197-35A5-B235-713D-01A0652B93DB}"/>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148323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D8DA-0628-29EC-18FA-F0B90D323B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7230D2-FB67-7B19-E2C0-4A92FDD2DB14}"/>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4" name="Footer Placeholder 3">
            <a:extLst>
              <a:ext uri="{FF2B5EF4-FFF2-40B4-BE49-F238E27FC236}">
                <a16:creationId xmlns:a16="http://schemas.microsoft.com/office/drawing/2014/main" id="{0DE4C4C4-EDA9-DB86-19CB-E1CF53A250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716425-94CA-E734-5233-B23365753318}"/>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144176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DB828-C1B0-9BE6-34E8-E3F91BF3C279}"/>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3" name="Footer Placeholder 2">
            <a:extLst>
              <a:ext uri="{FF2B5EF4-FFF2-40B4-BE49-F238E27FC236}">
                <a16:creationId xmlns:a16="http://schemas.microsoft.com/office/drawing/2014/main" id="{CCC6218D-621F-66DC-C4C9-1DF8107068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01DF6E-FB63-B58C-EC5F-9952D12D410B}"/>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337780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86E4-3543-DC44-4D31-36B4D7A51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20B5A0-6FA7-44B7-9B60-6EE0063E9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DC547E-430A-F02E-D6F9-23D9D8F38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0F1ED-A027-EDB7-80AC-C4665195B1ED}"/>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6" name="Footer Placeholder 5">
            <a:extLst>
              <a:ext uri="{FF2B5EF4-FFF2-40B4-BE49-F238E27FC236}">
                <a16:creationId xmlns:a16="http://schemas.microsoft.com/office/drawing/2014/main" id="{B4A2BB43-F02B-A34F-7860-EA0C0335AA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F9AE5B-013B-5331-F656-00B1902DE861}"/>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370717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AB79-77E5-901C-21A6-79DBD1530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0FCD30-072C-313D-1C8A-9A1C049FC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35F460-7010-5285-7F45-DC2E06B89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14039-3948-7626-D963-B7C967B9168A}"/>
              </a:ext>
            </a:extLst>
          </p:cNvPr>
          <p:cNvSpPr>
            <a:spLocks noGrp="1"/>
          </p:cNvSpPr>
          <p:nvPr>
            <p:ph type="dt" sz="half" idx="10"/>
          </p:nvPr>
        </p:nvSpPr>
        <p:spPr/>
        <p:txBody>
          <a:bodyPr/>
          <a:lstStyle/>
          <a:p>
            <a:fld id="{CAE7FF44-745F-48B5-A9B3-3C6028AE5B87}" type="datetimeFigureOut">
              <a:rPr lang="en-IN" smtClean="0"/>
              <a:t>10-03-2023</a:t>
            </a:fld>
            <a:endParaRPr lang="en-IN"/>
          </a:p>
        </p:txBody>
      </p:sp>
      <p:sp>
        <p:nvSpPr>
          <p:cNvPr id="6" name="Footer Placeholder 5">
            <a:extLst>
              <a:ext uri="{FF2B5EF4-FFF2-40B4-BE49-F238E27FC236}">
                <a16:creationId xmlns:a16="http://schemas.microsoft.com/office/drawing/2014/main" id="{A9AE0D92-0AF3-A369-829E-3CF4FFD5D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92F896-942A-7611-6F6B-1394DCD1F50A}"/>
              </a:ext>
            </a:extLst>
          </p:cNvPr>
          <p:cNvSpPr>
            <a:spLocks noGrp="1"/>
          </p:cNvSpPr>
          <p:nvPr>
            <p:ph type="sldNum" sz="quarter" idx="12"/>
          </p:nvPr>
        </p:nvSpPr>
        <p:spPr/>
        <p:txBody>
          <a:bodyPr/>
          <a:lstStyle/>
          <a:p>
            <a:fld id="{A2C214EA-638E-4A79-B4D4-F757D2CF0C8B}" type="slidenum">
              <a:rPr lang="en-IN" smtClean="0"/>
              <a:t>‹#›</a:t>
            </a:fld>
            <a:endParaRPr lang="en-IN"/>
          </a:p>
        </p:txBody>
      </p:sp>
    </p:spTree>
    <p:extLst>
      <p:ext uri="{BB962C8B-B14F-4D97-AF65-F5344CB8AC3E}">
        <p14:creationId xmlns:p14="http://schemas.microsoft.com/office/powerpoint/2010/main" val="376690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220AA4-80B6-B62F-AEA6-105E7821B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D03A60-99B1-615E-EC34-AE596FECD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525AD-5593-90C4-B4FE-98DF0AE58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7FF44-745F-48B5-A9B3-3C6028AE5B87}" type="datetimeFigureOut">
              <a:rPr lang="en-IN" smtClean="0"/>
              <a:t>10-03-2023</a:t>
            </a:fld>
            <a:endParaRPr lang="en-IN"/>
          </a:p>
        </p:txBody>
      </p:sp>
      <p:sp>
        <p:nvSpPr>
          <p:cNvPr id="5" name="Footer Placeholder 4">
            <a:extLst>
              <a:ext uri="{FF2B5EF4-FFF2-40B4-BE49-F238E27FC236}">
                <a16:creationId xmlns:a16="http://schemas.microsoft.com/office/drawing/2014/main" id="{4FF6778B-C0A1-EEB1-D105-31E07CFBE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603D04-8EDA-F663-2BE8-328E9C26C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214EA-638E-4A79-B4D4-F757D2CF0C8B}" type="slidenum">
              <a:rPr lang="en-IN" smtClean="0"/>
              <a:t>‹#›</a:t>
            </a:fld>
            <a:endParaRPr lang="en-IN"/>
          </a:p>
        </p:txBody>
      </p:sp>
    </p:spTree>
    <p:extLst>
      <p:ext uri="{BB962C8B-B14F-4D97-AF65-F5344CB8AC3E}">
        <p14:creationId xmlns:p14="http://schemas.microsoft.com/office/powerpoint/2010/main" val="74197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ecd-ilibrary.org/sites/ae14fb51-en/index.html?itemId=/content/component/ae14fb51-en#tablegrp-d1e641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3983-451C-B034-E46A-C8004C3A3F13}"/>
              </a:ext>
            </a:extLst>
          </p:cNvPr>
          <p:cNvSpPr>
            <a:spLocks noGrp="1"/>
          </p:cNvSpPr>
          <p:nvPr>
            <p:ph type="ctrTitle"/>
          </p:nvPr>
        </p:nvSpPr>
        <p:spPr/>
        <p:txBody>
          <a:bodyPr/>
          <a:lstStyle/>
          <a:p>
            <a:r>
              <a:rPr lang="en-IN" dirty="0"/>
              <a:t>PUBLIC SECTOR </a:t>
            </a:r>
          </a:p>
        </p:txBody>
      </p:sp>
      <p:sp>
        <p:nvSpPr>
          <p:cNvPr id="3" name="Subtitle 2">
            <a:extLst>
              <a:ext uri="{FF2B5EF4-FFF2-40B4-BE49-F238E27FC236}">
                <a16:creationId xmlns:a16="http://schemas.microsoft.com/office/drawing/2014/main" id="{F9BE6E6F-6679-CCEB-3E9A-B99BB012220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739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CBF5-0DFB-8EB8-BCFE-6C864781B037}"/>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3B907BB2-E6B2-425C-E900-3CC4E8AA1626}"/>
              </a:ext>
            </a:extLst>
          </p:cNvPr>
          <p:cNvSpPr>
            <a:spLocks noGrp="1"/>
          </p:cNvSpPr>
          <p:nvPr>
            <p:ph idx="1"/>
          </p:nvPr>
        </p:nvSpPr>
        <p:spPr/>
        <p:txBody>
          <a:bodyPr/>
          <a:lstStyle/>
          <a:p>
            <a:r>
              <a:rPr lang="en-US" b="0" i="0" dirty="0">
                <a:solidFill>
                  <a:srgbClr val="202124"/>
                </a:solidFill>
                <a:effectLst/>
                <a:latin typeface="Google Sans"/>
              </a:rPr>
              <a:t>public sector, </a:t>
            </a:r>
            <a:r>
              <a:rPr lang="en-US" b="0" i="0" dirty="0">
                <a:solidFill>
                  <a:srgbClr val="040C28"/>
                </a:solidFill>
                <a:effectLst/>
                <a:latin typeface="Google Sans"/>
              </a:rPr>
              <a:t>portion of the economy composed of all levels of government and government-controlled enterprises</a:t>
            </a:r>
            <a:r>
              <a:rPr lang="en-US" b="0" i="0" dirty="0">
                <a:solidFill>
                  <a:srgbClr val="202124"/>
                </a:solidFill>
                <a:effectLst/>
                <a:latin typeface="Google Sans"/>
              </a:rPr>
              <a:t>. It does not include private companies, voluntary organizations, and households</a:t>
            </a:r>
            <a:endParaRPr lang="en-IN" dirty="0"/>
          </a:p>
        </p:txBody>
      </p:sp>
    </p:spTree>
    <p:extLst>
      <p:ext uri="{BB962C8B-B14F-4D97-AF65-F5344CB8AC3E}">
        <p14:creationId xmlns:p14="http://schemas.microsoft.com/office/powerpoint/2010/main" val="221794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C55E-3478-6728-0613-CEB4A704AC24}"/>
              </a:ext>
            </a:extLst>
          </p:cNvPr>
          <p:cNvSpPr>
            <a:spLocks noGrp="1"/>
          </p:cNvSpPr>
          <p:nvPr>
            <p:ph type="title"/>
          </p:nvPr>
        </p:nvSpPr>
        <p:spPr/>
        <p:txBody>
          <a:bodyPr/>
          <a:lstStyle/>
          <a:p>
            <a:r>
              <a:rPr lang="en-IN" dirty="0"/>
              <a:t>   CASE STUDIES</a:t>
            </a:r>
          </a:p>
        </p:txBody>
      </p:sp>
      <p:sp>
        <p:nvSpPr>
          <p:cNvPr id="3" name="Content Placeholder 2">
            <a:extLst>
              <a:ext uri="{FF2B5EF4-FFF2-40B4-BE49-F238E27FC236}">
                <a16:creationId xmlns:a16="http://schemas.microsoft.com/office/drawing/2014/main" id="{F77C79DB-5266-5D98-39DB-0FA385E32233}"/>
              </a:ext>
            </a:extLst>
          </p:cNvPr>
          <p:cNvSpPr>
            <a:spLocks noGrp="1"/>
          </p:cNvSpPr>
          <p:nvPr>
            <p:ph idx="1"/>
          </p:nvPr>
        </p:nvSpPr>
        <p:spPr/>
        <p:txBody>
          <a:bodyPr>
            <a:normAutofit fontScale="92500" lnSpcReduction="10000"/>
          </a:bodyPr>
          <a:lstStyle/>
          <a:p>
            <a:r>
              <a:rPr lang="en-US" b="0" i="0" dirty="0">
                <a:solidFill>
                  <a:srgbClr val="333333"/>
                </a:solidFill>
                <a:effectLst/>
                <a:latin typeface="Roboto" panose="02000000000000000000" pitchFamily="2" charset="0"/>
              </a:rPr>
              <a:t>Strategic workforce planning supports </a:t>
            </a:r>
            <a:r>
              <a:rPr lang="en-US" b="0" i="0" dirty="0" err="1">
                <a:solidFill>
                  <a:srgbClr val="333333"/>
                </a:solidFill>
                <a:effectLst/>
                <a:latin typeface="Roboto" panose="02000000000000000000" pitchFamily="2" charset="0"/>
              </a:rPr>
              <a:t>organisations</a:t>
            </a:r>
            <a:r>
              <a:rPr lang="en-US" b="0" i="0" dirty="0">
                <a:solidFill>
                  <a:srgbClr val="333333"/>
                </a:solidFill>
                <a:effectLst/>
                <a:latin typeface="Roboto" panose="02000000000000000000" pitchFamily="2" charset="0"/>
              </a:rPr>
              <a:t> in getting the right people in the right job or position at the right time. It enables </a:t>
            </a:r>
            <a:r>
              <a:rPr lang="en-US" b="0" i="0" dirty="0" err="1">
                <a:solidFill>
                  <a:srgbClr val="333333"/>
                </a:solidFill>
                <a:effectLst/>
                <a:latin typeface="Roboto" panose="02000000000000000000" pitchFamily="2" charset="0"/>
              </a:rPr>
              <a:t>organisations</a:t>
            </a:r>
            <a:r>
              <a:rPr lang="en-US" b="0" i="0" dirty="0">
                <a:solidFill>
                  <a:srgbClr val="333333"/>
                </a:solidFill>
                <a:effectLst/>
                <a:latin typeface="Roboto" panose="02000000000000000000" pitchFamily="2" charset="0"/>
              </a:rPr>
              <a:t> to assess and prepare for current and future needs such as the size of the workforce, deployment of the workforce and the knowledge, skills and competences available and needed to achieve its mission and strategic objectives. A forward-looking public sector conducting business-linked workforce planning on a regular basis can proactively anticipate workforce needs instead of merely reacting to any crisis or other challenges. Throughout the COVID-19 crisis the need for strategic workforce planning became evident to be able to leverage a workforce in moments of crisis and deploy the workforce where and when needed.</a:t>
            </a:r>
            <a:endParaRPr lang="en-IN" dirty="0"/>
          </a:p>
        </p:txBody>
      </p:sp>
    </p:spTree>
    <p:extLst>
      <p:ext uri="{BB962C8B-B14F-4D97-AF65-F5344CB8AC3E}">
        <p14:creationId xmlns:p14="http://schemas.microsoft.com/office/powerpoint/2010/main" val="46800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8B4F-7ED1-3C94-DB7C-1D50F77D48F5}"/>
              </a:ext>
            </a:extLst>
          </p:cNvPr>
          <p:cNvSpPr>
            <a:spLocks noGrp="1"/>
          </p:cNvSpPr>
          <p:nvPr>
            <p:ph type="title"/>
          </p:nvPr>
        </p:nvSpPr>
        <p:spPr/>
        <p:txBody>
          <a:bodyPr/>
          <a:lstStyle/>
          <a:p>
            <a:r>
              <a:rPr lang="en-IN" dirty="0"/>
              <a:t>  CASE STUDIES</a:t>
            </a:r>
          </a:p>
        </p:txBody>
      </p:sp>
      <p:sp>
        <p:nvSpPr>
          <p:cNvPr id="3" name="Content Placeholder 2">
            <a:extLst>
              <a:ext uri="{FF2B5EF4-FFF2-40B4-BE49-F238E27FC236}">
                <a16:creationId xmlns:a16="http://schemas.microsoft.com/office/drawing/2014/main" id="{EF7FB136-6529-CF54-EDF9-A57E52DE2DD3}"/>
              </a:ext>
            </a:extLst>
          </p:cNvPr>
          <p:cNvSpPr>
            <a:spLocks noGrp="1"/>
          </p:cNvSpPr>
          <p:nvPr>
            <p:ph idx="1"/>
          </p:nvPr>
        </p:nvSpPr>
        <p:spPr/>
        <p:txBody>
          <a:bodyPr>
            <a:normAutofit fontScale="85000" lnSpcReduction="10000"/>
          </a:bodyPr>
          <a:lstStyle/>
          <a:p>
            <a:pPr algn="l"/>
            <a:r>
              <a:rPr lang="en-US" b="1" i="1" dirty="0">
                <a:solidFill>
                  <a:srgbClr val="4E81BD"/>
                </a:solidFill>
                <a:effectLst/>
                <a:latin typeface="Roboto" panose="02000000000000000000" pitchFamily="2" charset="0"/>
              </a:rPr>
              <a:t>Building a maturity model to draw a clear path</a:t>
            </a:r>
          </a:p>
          <a:p>
            <a:pPr algn="l"/>
            <a:r>
              <a:rPr lang="en-US" b="0" i="0" dirty="0">
                <a:solidFill>
                  <a:srgbClr val="333333"/>
                </a:solidFill>
                <a:effectLst/>
                <a:latin typeface="Roboto" panose="02000000000000000000" pitchFamily="2" charset="0"/>
              </a:rPr>
              <a:t>As the principal guiding framework, the APSC team designed a maturity model which rates strategic workforce planning capability across four dimensions: business strategy, people and culture/implementation, reporting and data/workforce analytics and governance &amp; tools, in four maturity levels (</a:t>
            </a:r>
            <a:r>
              <a:rPr lang="en-US" b="0" i="0" u="none" strike="noStrike" dirty="0">
                <a:solidFill>
                  <a:srgbClr val="0068B6"/>
                </a:solidFill>
                <a:effectLst/>
                <a:latin typeface="Roboto" panose="02000000000000000000" pitchFamily="2" charset="0"/>
                <a:hlinkClick r:id="rId2"/>
              </a:rPr>
              <a:t>Table 5.1</a:t>
            </a:r>
            <a:r>
              <a:rPr lang="en-US" b="0" i="0" dirty="0">
                <a:solidFill>
                  <a:srgbClr val="333333"/>
                </a:solidFill>
                <a:effectLst/>
                <a:latin typeface="Roboto" panose="02000000000000000000" pitchFamily="2" charset="0"/>
              </a:rPr>
              <a:t>). In this way, the model looks beyond the work of workforce planners and analysis, taking into account the broader ecosystem that supports their work in agencies, including senior leadership capability and buy-in, business alignment and a culture of implementing workforce strategies and plans to drive business-aligned workforce transformation. Overall, the APS was </a:t>
            </a:r>
            <a:r>
              <a:rPr lang="en-US" b="0" i="0" dirty="0" err="1">
                <a:solidFill>
                  <a:srgbClr val="333333"/>
                </a:solidFill>
                <a:effectLst/>
                <a:latin typeface="Roboto" panose="02000000000000000000" pitchFamily="2" charset="0"/>
              </a:rPr>
              <a:t>categorised</a:t>
            </a:r>
            <a:r>
              <a:rPr lang="en-US" b="0" i="0" dirty="0">
                <a:solidFill>
                  <a:srgbClr val="333333"/>
                </a:solidFill>
                <a:effectLst/>
                <a:latin typeface="Roboto" panose="02000000000000000000" pitchFamily="2" charset="0"/>
              </a:rPr>
              <a:t> as reaching level two (of four) of maturity for business strategy, people and culture/implementation, and governance &amp; tools. In the dimension of reporting and data/workforce analytics, the APS reached level one.</a:t>
            </a:r>
          </a:p>
          <a:p>
            <a:endParaRPr lang="en-IN" dirty="0"/>
          </a:p>
        </p:txBody>
      </p:sp>
    </p:spTree>
    <p:extLst>
      <p:ext uri="{BB962C8B-B14F-4D97-AF65-F5344CB8AC3E}">
        <p14:creationId xmlns:p14="http://schemas.microsoft.com/office/powerpoint/2010/main" val="384270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C4DF-25C9-9DF2-9659-9CD96A761B76}"/>
              </a:ext>
            </a:extLst>
          </p:cNvPr>
          <p:cNvSpPr>
            <a:spLocks noGrp="1"/>
          </p:cNvSpPr>
          <p:nvPr>
            <p:ph type="title"/>
          </p:nvPr>
        </p:nvSpPr>
        <p:spPr/>
        <p:txBody>
          <a:bodyPr/>
          <a:lstStyle/>
          <a:p>
            <a:endParaRPr lang="en-IN" dirty="0"/>
          </a:p>
        </p:txBody>
      </p:sp>
      <p:pic>
        <p:nvPicPr>
          <p:cNvPr id="1026" name="Picture 2" descr="Public Sector &amp; Governmental Organizations in Kukatpalle, I Spatial Techno  Solution Private Limited | ID: 6423789062">
            <a:extLst>
              <a:ext uri="{FF2B5EF4-FFF2-40B4-BE49-F238E27FC236}">
                <a16:creationId xmlns:a16="http://schemas.microsoft.com/office/drawing/2014/main" id="{8BC5818C-82D4-6E38-0C71-0090A0CB04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671" y="179705"/>
            <a:ext cx="5212792" cy="3752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O 212 Economics of the Public Sector – CareerSuccess | Assumption  University">
            <a:extLst>
              <a:ext uri="{FF2B5EF4-FFF2-40B4-BE49-F238E27FC236}">
                <a16:creationId xmlns:a16="http://schemas.microsoft.com/office/drawing/2014/main" id="{4DF65D56-CD0C-8A3C-E09B-D51B171C7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9705"/>
            <a:ext cx="4747262"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19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6F17-7976-D57C-280C-9E83613FF32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5DECE86-6850-C62B-F999-C72C51E42FDF}"/>
              </a:ext>
            </a:extLst>
          </p:cNvPr>
          <p:cNvSpPr>
            <a:spLocks noGrp="1"/>
          </p:cNvSpPr>
          <p:nvPr>
            <p:ph idx="1"/>
          </p:nvPr>
        </p:nvSpPr>
        <p:spPr/>
        <p:txBody>
          <a:bodyPr>
            <a:normAutofit fontScale="92500" lnSpcReduction="20000"/>
          </a:bodyPr>
          <a:lstStyle/>
          <a:p>
            <a:pPr algn="l"/>
            <a:r>
              <a:rPr lang="en-US" b="0" i="0" dirty="0">
                <a:solidFill>
                  <a:srgbClr val="333333"/>
                </a:solidFill>
                <a:effectLst/>
                <a:latin typeface="-apple-system"/>
              </a:rPr>
              <a:t>Dominant ideas about the role of public sector organizations in development have changed dramatically. In the 1950s and 1960s, the public sector was awarded undisputed primacy as the creator and implementor of strategies for development. Its technical, and simultaneously altruistic, élites would guide economies and societies along the path of modernization. In the 1970s, critical self-reflection combined with assault from radical development theory saw the image of an efficacious public sector severely challenged. Could it generate and maintain the impetus for development? By the 1980s, the answer to this question was clearly and widely articulated. The public sector was a pariah, which actually hindered economic and social development. The time had come to roll back the state by privatizing the public enterprises so vigorously promoted in an earlier era and downsizing the ministries which had been encouraged to expand into ever more areas of social and economic life.</a:t>
            </a:r>
          </a:p>
          <a:p>
            <a:pPr marL="0" indent="0" algn="l">
              <a:buNone/>
            </a:pPr>
            <a:endParaRPr lang="en-US" b="0" i="0" dirty="0">
              <a:solidFill>
                <a:srgbClr val="222222"/>
              </a:solidFill>
              <a:effectLst/>
              <a:latin typeface="-apple-system"/>
            </a:endParaRPr>
          </a:p>
          <a:p>
            <a:endParaRPr lang="en-IN" dirty="0"/>
          </a:p>
        </p:txBody>
      </p:sp>
    </p:spTree>
    <p:extLst>
      <p:ext uri="{BB962C8B-B14F-4D97-AF65-F5344CB8AC3E}">
        <p14:creationId xmlns:p14="http://schemas.microsoft.com/office/powerpoint/2010/main" val="351316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2B5F-CEC0-772B-9C64-EF4874097CBD}"/>
              </a:ext>
            </a:extLst>
          </p:cNvPr>
          <p:cNvSpPr>
            <a:spLocks noGrp="1"/>
          </p:cNvSpPr>
          <p:nvPr>
            <p:ph type="title"/>
          </p:nvPr>
        </p:nvSpPr>
        <p:spPr/>
        <p:txBody>
          <a:bodyPr/>
          <a:lstStyle/>
          <a:p>
            <a:r>
              <a:rPr lang="en-IN" dirty="0"/>
              <a:t> TEAM MEMBERS :</a:t>
            </a:r>
          </a:p>
        </p:txBody>
      </p:sp>
      <p:sp>
        <p:nvSpPr>
          <p:cNvPr id="3" name="Content Placeholder 2">
            <a:extLst>
              <a:ext uri="{FF2B5EF4-FFF2-40B4-BE49-F238E27FC236}">
                <a16:creationId xmlns:a16="http://schemas.microsoft.com/office/drawing/2014/main" id="{964BC59E-E2C3-2A06-D77F-B8F5560BFA04}"/>
              </a:ext>
            </a:extLst>
          </p:cNvPr>
          <p:cNvSpPr>
            <a:spLocks noGrp="1"/>
          </p:cNvSpPr>
          <p:nvPr>
            <p:ph idx="1"/>
          </p:nvPr>
        </p:nvSpPr>
        <p:spPr/>
        <p:txBody>
          <a:bodyPr/>
          <a:lstStyle/>
          <a:p>
            <a:r>
              <a:rPr lang="en-IN" dirty="0"/>
              <a:t>   AARTHI .B (927621BAD002)</a:t>
            </a:r>
          </a:p>
          <a:p>
            <a:r>
              <a:rPr lang="en-IN" dirty="0"/>
              <a:t>HARI PRIYA .I (927621BAD013)</a:t>
            </a:r>
          </a:p>
          <a:p>
            <a:endParaRPr lang="en-IN" dirty="0"/>
          </a:p>
          <a:p>
            <a:endParaRPr lang="en-IN" dirty="0"/>
          </a:p>
        </p:txBody>
      </p:sp>
    </p:spTree>
    <p:extLst>
      <p:ext uri="{BB962C8B-B14F-4D97-AF65-F5344CB8AC3E}">
        <p14:creationId xmlns:p14="http://schemas.microsoft.com/office/powerpoint/2010/main" val="76675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504</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Google Sans</vt:lpstr>
      <vt:lpstr>Roboto</vt:lpstr>
      <vt:lpstr>Office Theme</vt:lpstr>
      <vt:lpstr>PUBLIC SECTOR </vt:lpstr>
      <vt:lpstr>       INTRODUCTION</vt:lpstr>
      <vt:lpstr>   CASE STUDIES</vt:lpstr>
      <vt:lpstr>  CASE STUDIES</vt:lpstr>
      <vt:lpstr>PowerPoint Presentation</vt:lpstr>
      <vt:lpstr>CONCLUSION</vt:lpstr>
      <vt:lpstr> TEAM MEMBERS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SECTOR </dc:title>
  <dc:creator>Aarthi Boopathi</dc:creator>
  <cp:lastModifiedBy>Aarthi Boopathi</cp:lastModifiedBy>
  <cp:revision>1</cp:revision>
  <dcterms:created xsi:type="dcterms:W3CDTF">2023-03-10T01:36:33Z</dcterms:created>
  <dcterms:modified xsi:type="dcterms:W3CDTF">2023-03-10T01:39:54Z</dcterms:modified>
</cp:coreProperties>
</file>