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1"/>
  </p:notesMasterIdLst>
  <p:sldIdLst>
    <p:sldId id="256" r:id="rId2"/>
    <p:sldId id="261" r:id="rId3"/>
    <p:sldId id="263" r:id="rId4"/>
    <p:sldId id="274" r:id="rId5"/>
    <p:sldId id="305" r:id="rId6"/>
    <p:sldId id="275" r:id="rId7"/>
    <p:sldId id="304" r:id="rId8"/>
    <p:sldId id="277" r:id="rId9"/>
    <p:sldId id="303" r:id="rId10"/>
    <p:sldId id="308" r:id="rId11"/>
    <p:sldId id="307" r:id="rId12"/>
    <p:sldId id="279" r:id="rId13"/>
    <p:sldId id="311" r:id="rId14"/>
    <p:sldId id="312" r:id="rId15"/>
    <p:sldId id="313" r:id="rId16"/>
    <p:sldId id="283" r:id="rId17"/>
    <p:sldId id="310" r:id="rId18"/>
    <p:sldId id="302" r:id="rId19"/>
    <p:sldId id="285" r:id="rId20"/>
    <p:sldId id="286" r:id="rId21"/>
    <p:sldId id="287" r:id="rId22"/>
    <p:sldId id="288" r:id="rId23"/>
    <p:sldId id="289" r:id="rId24"/>
    <p:sldId id="290" r:id="rId25"/>
    <p:sldId id="301" r:id="rId26"/>
    <p:sldId id="284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6" r:id="rId38"/>
    <p:sldId id="314" r:id="rId39"/>
    <p:sldId id="25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26" autoAdjust="0"/>
  </p:normalViewPr>
  <p:slideViewPr>
    <p:cSldViewPr snapToGrid="0">
      <p:cViewPr>
        <p:scale>
          <a:sx n="63" d="100"/>
          <a:sy n="63" d="100"/>
        </p:scale>
        <p:origin x="224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77D9-382F-4F3B-ADFD-EFEC15A75BDC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3F343-8507-4E59-8BAE-6804A89B0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90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31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542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272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66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874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441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67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262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03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62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67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74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070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3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790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42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093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016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551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868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649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89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996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33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25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0005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444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05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28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457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951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56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006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3F343-8507-4E59-8BAE-6804A89B049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2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6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2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5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6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1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1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7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1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7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0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36B62D-34E6-41D4-B3AA-AC21AB38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C0645-528E-7397-4F60-96E158B69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1043" y="770467"/>
            <a:ext cx="6608963" cy="3352800"/>
          </a:xfrm>
        </p:spPr>
        <p:txBody>
          <a:bodyPr>
            <a:normAutofit/>
          </a:bodyPr>
          <a:lstStyle/>
          <a:p>
            <a:r>
              <a:rPr lang="en-IN" dirty="0"/>
              <a:t>Apache 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61AD2-E994-9A59-DD11-6892A0700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5052" y="4206876"/>
            <a:ext cx="6544954" cy="164592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Architecture &amp; Components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92409-AD19-4CE3-9956-8C03560F7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074" name="Picture 2" descr="Apache Kafka">
            <a:extLst>
              <a:ext uri="{FF2B5EF4-FFF2-40B4-BE49-F238E27FC236}">
                <a16:creationId xmlns:a16="http://schemas.microsoft.com/office/drawing/2014/main" id="{89A2B7FF-435A-3623-13D3-896A69A50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94" y="1721333"/>
            <a:ext cx="3751954" cy="37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6F295DC-E5E9-6114-678C-C97501B21757}"/>
              </a:ext>
            </a:extLst>
          </p:cNvPr>
          <p:cNvSpPr/>
          <p:nvPr/>
        </p:nvSpPr>
        <p:spPr>
          <a:xfrm>
            <a:off x="1878162" y="80846"/>
            <a:ext cx="3281243" cy="6529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35B9531D-0F08-6D29-8ABA-9A1F7287763C}"/>
              </a:ext>
            </a:extLst>
          </p:cNvPr>
          <p:cNvSpPr/>
          <p:nvPr/>
        </p:nvSpPr>
        <p:spPr>
          <a:xfrm rot="5400000">
            <a:off x="2745092" y="1889697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36BF7A34-2055-977F-4EC6-82E906DB691B}"/>
              </a:ext>
            </a:extLst>
          </p:cNvPr>
          <p:cNvSpPr/>
          <p:nvPr/>
        </p:nvSpPr>
        <p:spPr>
          <a:xfrm rot="5400000">
            <a:off x="2762738" y="4186914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047A-253C-05D9-5BB2-3BE7B41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6A67-0368-6DB2-C647-023678E1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When the producers sending large volume of data, one </a:t>
            </a:r>
            <a:r>
              <a:rPr lang="en-IN" dirty="0" err="1"/>
              <a:t>kafka</a:t>
            </a:r>
            <a:r>
              <a:rPr lang="en-IN" dirty="0"/>
              <a:t> server may not be able to handle the data.</a:t>
            </a:r>
          </a:p>
          <a:p>
            <a:r>
              <a:rPr lang="en-IN" dirty="0"/>
              <a:t>We add more </a:t>
            </a:r>
            <a:r>
              <a:rPr lang="en-IN" dirty="0" err="1"/>
              <a:t>kafka</a:t>
            </a:r>
            <a:r>
              <a:rPr lang="en-IN" dirty="0"/>
              <a:t> servers as additional brokers.</a:t>
            </a:r>
          </a:p>
          <a:p>
            <a:r>
              <a:rPr lang="en-IN" dirty="0"/>
              <a:t>There can be one or more brokers in the Kafka cluster 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-178242" y="3345460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6096000" y="1922091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Driver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683323" y="-403488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528520" y="1954705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ACD0D1-D871-BF98-B77D-694741D302B2}"/>
              </a:ext>
            </a:extLst>
          </p:cNvPr>
          <p:cNvSpPr/>
          <p:nvPr/>
        </p:nvSpPr>
        <p:spPr>
          <a:xfrm>
            <a:off x="6189429" y="3215847"/>
            <a:ext cx="1391479" cy="7995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2D19AA-444E-BA50-A203-9D4A2AE0AEEA}"/>
              </a:ext>
            </a:extLst>
          </p:cNvPr>
          <p:cNvSpPr/>
          <p:nvPr/>
        </p:nvSpPr>
        <p:spPr>
          <a:xfrm>
            <a:off x="6189429" y="4459288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Tracking 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922F-3208-841B-55B7-1D308539B3BF}"/>
              </a:ext>
            </a:extLst>
          </p:cNvPr>
          <p:cNvCxnSpPr>
            <a:cxnSpLocks/>
            <a:stCxn id="5" idx="3"/>
            <a:endCxn id="74" idx="1"/>
          </p:cNvCxnSpPr>
          <p:nvPr/>
        </p:nvCxnSpPr>
        <p:spPr>
          <a:xfrm flipV="1">
            <a:off x="1213237" y="3345460"/>
            <a:ext cx="6649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A614E-586D-E18B-C06C-22375E3BBC48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5159405" y="2197568"/>
            <a:ext cx="827596" cy="114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B24098-C384-8E40-6597-F19D6AC87E33}"/>
              </a:ext>
            </a:extLst>
          </p:cNvPr>
          <p:cNvCxnSpPr>
            <a:cxnSpLocks/>
            <a:stCxn id="74" idx="3"/>
            <a:endCxn id="10" idx="1"/>
          </p:cNvCxnSpPr>
          <p:nvPr/>
        </p:nvCxnSpPr>
        <p:spPr>
          <a:xfrm>
            <a:off x="5159405" y="3345460"/>
            <a:ext cx="1030024" cy="27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F7F97C-04AF-C99F-984B-1CE43331E73C}"/>
              </a:ext>
            </a:extLst>
          </p:cNvPr>
          <p:cNvCxnSpPr>
            <a:cxnSpLocks/>
            <a:stCxn id="74" idx="3"/>
            <a:endCxn id="11" idx="1"/>
          </p:cNvCxnSpPr>
          <p:nvPr/>
        </p:nvCxnSpPr>
        <p:spPr>
          <a:xfrm>
            <a:off x="5159405" y="3345460"/>
            <a:ext cx="1030024" cy="141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63FB9F-B77E-2F56-2210-DA42976502B2}"/>
              </a:ext>
            </a:extLst>
          </p:cNvPr>
          <p:cNvSpPr txBox="1"/>
          <p:nvPr/>
        </p:nvSpPr>
        <p:spPr>
          <a:xfrm>
            <a:off x="2493228" y="4219293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1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2525804" y="1823933"/>
            <a:ext cx="13384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0</a:t>
            </a:r>
          </a:p>
          <a:p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8843AA-DE1A-E275-11FF-300FC22C5813}"/>
              </a:ext>
            </a:extLst>
          </p:cNvPr>
          <p:cNvSpPr txBox="1"/>
          <p:nvPr/>
        </p:nvSpPr>
        <p:spPr>
          <a:xfrm>
            <a:off x="2647840" y="6326707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2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D93A7-F33E-C94F-7CFC-6DCF378F34E7}"/>
              </a:ext>
            </a:extLst>
          </p:cNvPr>
          <p:cNvSpPr txBox="1"/>
          <p:nvPr/>
        </p:nvSpPr>
        <p:spPr>
          <a:xfrm>
            <a:off x="5459936" y="6142041"/>
            <a:ext cx="15100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Kafka Cluster</a:t>
            </a:r>
          </a:p>
        </p:txBody>
      </p:sp>
    </p:spTree>
    <p:extLst>
      <p:ext uri="{BB962C8B-B14F-4D97-AF65-F5344CB8AC3E}">
        <p14:creationId xmlns:p14="http://schemas.microsoft.com/office/powerpoint/2010/main" val="115583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3758F-13DD-7B08-501C-C0ABB4A7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5A5920-9096-9886-E906-AD26C395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35496"/>
            <a:ext cx="6096000" cy="457200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Producer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Consumer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Broker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Topic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Partitions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Offset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Consumer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Zookeeper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07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047A-253C-05D9-5BB2-3BE7B41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6A67-0368-6DB2-C647-023678E1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A topic is a category or feed name to which records are published.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Topics in Kafka are always multi-subscriber; that is, a topic can have zero, one, or many consumers that subscribe to the data written to it.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-327332" y="307500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6096000" y="1922091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Driver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1541033" y="1554286"/>
            <a:ext cx="4421980" cy="3747048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528520" y="1954705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C051D1-4BD0-4390-64EC-B245343461CE}"/>
              </a:ext>
            </a:extLst>
          </p:cNvPr>
          <p:cNvSpPr/>
          <p:nvPr/>
        </p:nvSpPr>
        <p:spPr>
          <a:xfrm>
            <a:off x="2389366" y="2020623"/>
            <a:ext cx="2150827" cy="8144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topic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ACD0D1-D871-BF98-B77D-694741D302B2}"/>
              </a:ext>
            </a:extLst>
          </p:cNvPr>
          <p:cNvSpPr/>
          <p:nvPr/>
        </p:nvSpPr>
        <p:spPr>
          <a:xfrm>
            <a:off x="6189429" y="3215847"/>
            <a:ext cx="1391479" cy="7995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2D19AA-444E-BA50-A203-9D4A2AE0AEEA}"/>
              </a:ext>
            </a:extLst>
          </p:cNvPr>
          <p:cNvSpPr/>
          <p:nvPr/>
        </p:nvSpPr>
        <p:spPr>
          <a:xfrm>
            <a:off x="6189429" y="4459288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Tracking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3B195-51AA-8CBF-2FB3-379A508A5E63}"/>
              </a:ext>
            </a:extLst>
          </p:cNvPr>
          <p:cNvSpPr/>
          <p:nvPr/>
        </p:nvSpPr>
        <p:spPr>
          <a:xfrm>
            <a:off x="2389365" y="3346333"/>
            <a:ext cx="2150827" cy="8144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Topic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EBD8B6-73FF-FE28-4B7E-3470C652CE0D}"/>
              </a:ext>
            </a:extLst>
          </p:cNvPr>
          <p:cNvSpPr/>
          <p:nvPr/>
        </p:nvSpPr>
        <p:spPr>
          <a:xfrm>
            <a:off x="2528520" y="4516861"/>
            <a:ext cx="2150827" cy="8144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922F-3208-841B-55B7-1D308539B3B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064147" y="2427865"/>
            <a:ext cx="1325219" cy="95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E5AABA-6E42-6544-AEB1-1D9E9A0B0E2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064147" y="3379801"/>
            <a:ext cx="1325218" cy="37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C17185-FDD4-A474-6444-037F624DAC4A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064147" y="3379801"/>
            <a:ext cx="1464373" cy="154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A614E-586D-E18B-C06C-22375E3BBC48}"/>
              </a:ext>
            </a:extLst>
          </p:cNvPr>
          <p:cNvCxnSpPr/>
          <p:nvPr/>
        </p:nvCxnSpPr>
        <p:spPr>
          <a:xfrm flipV="1">
            <a:off x="4547487" y="2226891"/>
            <a:ext cx="1548513" cy="1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B24098-C384-8E40-6597-F19D6AC87E33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4540192" y="3615628"/>
            <a:ext cx="1649237" cy="13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F7F97C-04AF-C99F-984B-1CE43331E73C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4679347" y="4764088"/>
            <a:ext cx="1510082" cy="16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0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-327332" y="307500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6096000" y="1922091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Driver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1541033" y="1554286"/>
            <a:ext cx="4421980" cy="3747048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528520" y="1954705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C051D1-4BD0-4390-64EC-B245343461CE}"/>
              </a:ext>
            </a:extLst>
          </p:cNvPr>
          <p:cNvSpPr/>
          <p:nvPr/>
        </p:nvSpPr>
        <p:spPr>
          <a:xfrm>
            <a:off x="2389366" y="2020623"/>
            <a:ext cx="2150827" cy="8144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topic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ACD0D1-D871-BF98-B77D-694741D302B2}"/>
              </a:ext>
            </a:extLst>
          </p:cNvPr>
          <p:cNvSpPr/>
          <p:nvPr/>
        </p:nvSpPr>
        <p:spPr>
          <a:xfrm>
            <a:off x="6189429" y="3215847"/>
            <a:ext cx="1391479" cy="7995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2D19AA-444E-BA50-A203-9D4A2AE0AEEA}"/>
              </a:ext>
            </a:extLst>
          </p:cNvPr>
          <p:cNvSpPr/>
          <p:nvPr/>
        </p:nvSpPr>
        <p:spPr>
          <a:xfrm>
            <a:off x="6189429" y="4459288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Tracking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3B195-51AA-8CBF-2FB3-379A508A5E63}"/>
              </a:ext>
            </a:extLst>
          </p:cNvPr>
          <p:cNvSpPr/>
          <p:nvPr/>
        </p:nvSpPr>
        <p:spPr>
          <a:xfrm>
            <a:off x="2389365" y="3346333"/>
            <a:ext cx="2150827" cy="8144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Topic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EBD8B6-73FF-FE28-4B7E-3470C652CE0D}"/>
              </a:ext>
            </a:extLst>
          </p:cNvPr>
          <p:cNvSpPr/>
          <p:nvPr/>
        </p:nvSpPr>
        <p:spPr>
          <a:xfrm>
            <a:off x="2528520" y="4516861"/>
            <a:ext cx="2150827" cy="8144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922F-3208-841B-55B7-1D308539B3B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064147" y="2427865"/>
            <a:ext cx="1325219" cy="95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E5AABA-6E42-6544-AEB1-1D9E9A0B0E2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064147" y="3379801"/>
            <a:ext cx="1325218" cy="37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C17185-FDD4-A474-6444-037F624DAC4A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064147" y="3379801"/>
            <a:ext cx="1464373" cy="154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A614E-586D-E18B-C06C-22375E3BBC48}"/>
              </a:ext>
            </a:extLst>
          </p:cNvPr>
          <p:cNvCxnSpPr/>
          <p:nvPr/>
        </p:nvCxnSpPr>
        <p:spPr>
          <a:xfrm flipV="1">
            <a:off x="4547487" y="2226891"/>
            <a:ext cx="1548513" cy="1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B24098-C384-8E40-6597-F19D6AC87E33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4540192" y="3615628"/>
            <a:ext cx="1649237" cy="13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F7F97C-04AF-C99F-984B-1CE43331E73C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4679347" y="4764088"/>
            <a:ext cx="1510082" cy="16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030B8EE-B429-B482-F46E-38DB1580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714" y="2527237"/>
            <a:ext cx="11" cy="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1089CA-6C30-CDA6-E1E1-DE2E9B028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888" y="401908"/>
            <a:ext cx="2976886" cy="149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3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-327332" y="307500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6096000" y="1922091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Driver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1541033" y="1554286"/>
            <a:ext cx="4421980" cy="3747048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528520" y="1954705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C051D1-4BD0-4390-64EC-B245343461CE}"/>
              </a:ext>
            </a:extLst>
          </p:cNvPr>
          <p:cNvSpPr/>
          <p:nvPr/>
        </p:nvSpPr>
        <p:spPr>
          <a:xfrm>
            <a:off x="2389366" y="2020623"/>
            <a:ext cx="2150827" cy="8144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topic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ACD0D1-D871-BF98-B77D-694741D302B2}"/>
              </a:ext>
            </a:extLst>
          </p:cNvPr>
          <p:cNvSpPr/>
          <p:nvPr/>
        </p:nvSpPr>
        <p:spPr>
          <a:xfrm>
            <a:off x="6189429" y="3215847"/>
            <a:ext cx="1391479" cy="7995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2D19AA-444E-BA50-A203-9D4A2AE0AEEA}"/>
              </a:ext>
            </a:extLst>
          </p:cNvPr>
          <p:cNvSpPr/>
          <p:nvPr/>
        </p:nvSpPr>
        <p:spPr>
          <a:xfrm>
            <a:off x="6189429" y="4459288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Tracking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3B195-51AA-8CBF-2FB3-379A508A5E63}"/>
              </a:ext>
            </a:extLst>
          </p:cNvPr>
          <p:cNvSpPr/>
          <p:nvPr/>
        </p:nvSpPr>
        <p:spPr>
          <a:xfrm>
            <a:off x="2389365" y="3346333"/>
            <a:ext cx="2150827" cy="8144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Topic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EBD8B6-73FF-FE28-4B7E-3470C652CE0D}"/>
              </a:ext>
            </a:extLst>
          </p:cNvPr>
          <p:cNvSpPr/>
          <p:nvPr/>
        </p:nvSpPr>
        <p:spPr>
          <a:xfrm>
            <a:off x="2528520" y="4516861"/>
            <a:ext cx="2150827" cy="8144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922F-3208-841B-55B7-1D308539B3B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064147" y="2427865"/>
            <a:ext cx="1325219" cy="95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E5AABA-6E42-6544-AEB1-1D9E9A0B0E2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064147" y="3379801"/>
            <a:ext cx="1325218" cy="37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C17185-FDD4-A474-6444-037F624DAC4A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064147" y="3379801"/>
            <a:ext cx="1464373" cy="154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A614E-586D-E18B-C06C-22375E3BBC48}"/>
              </a:ext>
            </a:extLst>
          </p:cNvPr>
          <p:cNvCxnSpPr/>
          <p:nvPr/>
        </p:nvCxnSpPr>
        <p:spPr>
          <a:xfrm flipV="1">
            <a:off x="4547487" y="2226891"/>
            <a:ext cx="1548513" cy="1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B24098-C384-8E40-6597-F19D6AC87E33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4540192" y="3615628"/>
            <a:ext cx="1649237" cy="13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F7F97C-04AF-C99F-984B-1CE43331E73C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4679347" y="4764088"/>
            <a:ext cx="1510082" cy="16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030B8EE-B429-B482-F46E-38DB1580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714" y="2527237"/>
            <a:ext cx="11" cy="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C2CE4F-0BA4-A138-DCD3-4FDF90283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496" y="3074469"/>
            <a:ext cx="1766072" cy="15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3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-327332" y="307500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6096000" y="1922091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Driver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1541033" y="1554286"/>
            <a:ext cx="4421980" cy="3747048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528520" y="1954705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C051D1-4BD0-4390-64EC-B245343461CE}"/>
              </a:ext>
            </a:extLst>
          </p:cNvPr>
          <p:cNvSpPr/>
          <p:nvPr/>
        </p:nvSpPr>
        <p:spPr>
          <a:xfrm>
            <a:off x="2389366" y="2020623"/>
            <a:ext cx="2150827" cy="8144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topic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ACD0D1-D871-BF98-B77D-694741D302B2}"/>
              </a:ext>
            </a:extLst>
          </p:cNvPr>
          <p:cNvSpPr/>
          <p:nvPr/>
        </p:nvSpPr>
        <p:spPr>
          <a:xfrm>
            <a:off x="6189429" y="3215847"/>
            <a:ext cx="1391479" cy="7995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2D19AA-444E-BA50-A203-9D4A2AE0AEEA}"/>
              </a:ext>
            </a:extLst>
          </p:cNvPr>
          <p:cNvSpPr/>
          <p:nvPr/>
        </p:nvSpPr>
        <p:spPr>
          <a:xfrm>
            <a:off x="6189429" y="4459288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Tracking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3B195-51AA-8CBF-2FB3-379A508A5E63}"/>
              </a:ext>
            </a:extLst>
          </p:cNvPr>
          <p:cNvSpPr/>
          <p:nvPr/>
        </p:nvSpPr>
        <p:spPr>
          <a:xfrm>
            <a:off x="2389365" y="3346333"/>
            <a:ext cx="2150827" cy="8144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Topic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EBD8B6-73FF-FE28-4B7E-3470C652CE0D}"/>
              </a:ext>
            </a:extLst>
          </p:cNvPr>
          <p:cNvSpPr/>
          <p:nvPr/>
        </p:nvSpPr>
        <p:spPr>
          <a:xfrm>
            <a:off x="2528520" y="4516861"/>
            <a:ext cx="2150827" cy="8144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922F-3208-841B-55B7-1D308539B3B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064147" y="2427865"/>
            <a:ext cx="1325219" cy="95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E5AABA-6E42-6544-AEB1-1D9E9A0B0E2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064147" y="3379801"/>
            <a:ext cx="1325218" cy="37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C17185-FDD4-A474-6444-037F624DAC4A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064147" y="3379801"/>
            <a:ext cx="1464373" cy="154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A614E-586D-E18B-C06C-22375E3BBC48}"/>
              </a:ext>
            </a:extLst>
          </p:cNvPr>
          <p:cNvCxnSpPr/>
          <p:nvPr/>
        </p:nvCxnSpPr>
        <p:spPr>
          <a:xfrm flipV="1">
            <a:off x="4547487" y="2226891"/>
            <a:ext cx="1548513" cy="1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B24098-C384-8E40-6597-F19D6AC87E33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4540192" y="3615628"/>
            <a:ext cx="1649237" cy="13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F7F97C-04AF-C99F-984B-1CE43331E73C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4679347" y="4764088"/>
            <a:ext cx="1510082" cy="16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030B8EE-B429-B482-F46E-38DB1580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714" y="2527237"/>
            <a:ext cx="11" cy="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766D7A-F22C-108B-320E-50E9F5C3C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43" y="4776485"/>
            <a:ext cx="24860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7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6F295DC-E5E9-6114-678C-C97501B21757}"/>
              </a:ext>
            </a:extLst>
          </p:cNvPr>
          <p:cNvSpPr/>
          <p:nvPr/>
        </p:nvSpPr>
        <p:spPr>
          <a:xfrm>
            <a:off x="1878162" y="80846"/>
            <a:ext cx="3281243" cy="6529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35B9531D-0F08-6D29-8ABA-9A1F7287763C}"/>
              </a:ext>
            </a:extLst>
          </p:cNvPr>
          <p:cNvSpPr/>
          <p:nvPr/>
        </p:nvSpPr>
        <p:spPr>
          <a:xfrm rot="5400000">
            <a:off x="2745092" y="1889697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36BF7A34-2055-977F-4EC6-82E906DB691B}"/>
              </a:ext>
            </a:extLst>
          </p:cNvPr>
          <p:cNvSpPr/>
          <p:nvPr/>
        </p:nvSpPr>
        <p:spPr>
          <a:xfrm rot="5400000">
            <a:off x="2762738" y="4186914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047A-253C-05D9-5BB2-3BE7B41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6A67-0368-6DB2-C647-023678E1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b="1" dirty="0"/>
              <a:t>Copy of data into different partitions in different servers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producer is responsible for choosing which record to assign to which partition within the topic.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can be done in a round-robin fashion simply to balance load 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-178242" y="3345460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6096000" y="1922091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Driver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683323" y="-403488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528520" y="1954705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ACD0D1-D871-BF98-B77D-694741D302B2}"/>
              </a:ext>
            </a:extLst>
          </p:cNvPr>
          <p:cNvSpPr/>
          <p:nvPr/>
        </p:nvSpPr>
        <p:spPr>
          <a:xfrm>
            <a:off x="6189429" y="3215847"/>
            <a:ext cx="1391479" cy="7995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2D19AA-444E-BA50-A203-9D4A2AE0AEEA}"/>
              </a:ext>
            </a:extLst>
          </p:cNvPr>
          <p:cNvSpPr/>
          <p:nvPr/>
        </p:nvSpPr>
        <p:spPr>
          <a:xfrm>
            <a:off x="6189429" y="4459288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Tracking 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922F-3208-841B-55B7-1D308539B3BF}"/>
              </a:ext>
            </a:extLst>
          </p:cNvPr>
          <p:cNvCxnSpPr>
            <a:cxnSpLocks/>
            <a:stCxn id="5" idx="3"/>
            <a:endCxn id="74" idx="1"/>
          </p:cNvCxnSpPr>
          <p:nvPr/>
        </p:nvCxnSpPr>
        <p:spPr>
          <a:xfrm flipV="1">
            <a:off x="1213237" y="3345460"/>
            <a:ext cx="6649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A614E-586D-E18B-C06C-22375E3BBC48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5159405" y="2197568"/>
            <a:ext cx="827596" cy="114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B24098-C384-8E40-6597-F19D6AC87E33}"/>
              </a:ext>
            </a:extLst>
          </p:cNvPr>
          <p:cNvCxnSpPr>
            <a:cxnSpLocks/>
            <a:stCxn id="74" idx="3"/>
            <a:endCxn id="10" idx="1"/>
          </p:cNvCxnSpPr>
          <p:nvPr/>
        </p:nvCxnSpPr>
        <p:spPr>
          <a:xfrm>
            <a:off x="5159405" y="3345460"/>
            <a:ext cx="1030024" cy="27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F7F97C-04AF-C99F-984B-1CE43331E73C}"/>
              </a:ext>
            </a:extLst>
          </p:cNvPr>
          <p:cNvCxnSpPr>
            <a:cxnSpLocks/>
            <a:stCxn id="74" idx="3"/>
            <a:endCxn id="11" idx="1"/>
          </p:cNvCxnSpPr>
          <p:nvPr/>
        </p:nvCxnSpPr>
        <p:spPr>
          <a:xfrm>
            <a:off x="5159405" y="3345460"/>
            <a:ext cx="1030024" cy="141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63FB9F-B77E-2F56-2210-DA42976502B2}"/>
              </a:ext>
            </a:extLst>
          </p:cNvPr>
          <p:cNvSpPr txBox="1"/>
          <p:nvPr/>
        </p:nvSpPr>
        <p:spPr>
          <a:xfrm>
            <a:off x="2493228" y="4219293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1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2525804" y="1823933"/>
            <a:ext cx="13384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0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415209" y="291402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1C7915-2900-4B2E-390D-2ADDB9172A06}"/>
              </a:ext>
            </a:extLst>
          </p:cNvPr>
          <p:cNvSpPr/>
          <p:nvPr/>
        </p:nvSpPr>
        <p:spPr>
          <a:xfrm>
            <a:off x="3173727" y="2914022"/>
            <a:ext cx="574120" cy="5769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P1 </a:t>
            </a:r>
            <a:r>
              <a:rPr lang="en-IN" dirty="0" err="1">
                <a:solidFill>
                  <a:srgbClr val="FF0000"/>
                </a:solidFill>
              </a:rPr>
              <a:t>P1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45011-6267-983A-6E99-24162A9F8768}"/>
              </a:ext>
            </a:extLst>
          </p:cNvPr>
          <p:cNvSpPr/>
          <p:nvPr/>
        </p:nvSpPr>
        <p:spPr>
          <a:xfrm>
            <a:off x="3950275" y="2929984"/>
            <a:ext cx="574120" cy="576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L1 P1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AF0801-AC14-063D-9FE2-17C0CB475A06}"/>
              </a:ext>
            </a:extLst>
          </p:cNvPr>
          <p:cNvSpPr/>
          <p:nvPr/>
        </p:nvSpPr>
        <p:spPr>
          <a:xfrm>
            <a:off x="2448894" y="533019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B2 P2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66E83C-B095-6CEA-AA46-B8015CCF918F}"/>
              </a:ext>
            </a:extLst>
          </p:cNvPr>
          <p:cNvSpPr/>
          <p:nvPr/>
        </p:nvSpPr>
        <p:spPr>
          <a:xfrm>
            <a:off x="3138214" y="5355984"/>
            <a:ext cx="574120" cy="5769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P2 P2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0B9E77-7D6F-6C31-5DB2-6E48A9308BF3}"/>
              </a:ext>
            </a:extLst>
          </p:cNvPr>
          <p:cNvSpPr/>
          <p:nvPr/>
        </p:nvSpPr>
        <p:spPr>
          <a:xfrm>
            <a:off x="3840373" y="5402539"/>
            <a:ext cx="574120" cy="576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L2 P2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8843AA-DE1A-E275-11FF-300FC22C5813}"/>
              </a:ext>
            </a:extLst>
          </p:cNvPr>
          <p:cNvSpPr txBox="1"/>
          <p:nvPr/>
        </p:nvSpPr>
        <p:spPr>
          <a:xfrm>
            <a:off x="2647840" y="6326707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2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D93A7-F33E-C94F-7CFC-6DCF378F34E7}"/>
              </a:ext>
            </a:extLst>
          </p:cNvPr>
          <p:cNvSpPr txBox="1"/>
          <p:nvPr/>
        </p:nvSpPr>
        <p:spPr>
          <a:xfrm>
            <a:off x="5459936" y="6142041"/>
            <a:ext cx="15100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Kafka Cluster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258505D-BE8C-CFC7-E1D1-CC47C4B03183}"/>
              </a:ext>
            </a:extLst>
          </p:cNvPr>
          <p:cNvSpPr/>
          <p:nvPr/>
        </p:nvSpPr>
        <p:spPr>
          <a:xfrm>
            <a:off x="2414592" y="620590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B0 P0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8148784-91DD-68E9-E97A-16BEA7894254}"/>
              </a:ext>
            </a:extLst>
          </p:cNvPr>
          <p:cNvSpPr/>
          <p:nvPr/>
        </p:nvSpPr>
        <p:spPr>
          <a:xfrm>
            <a:off x="3173110" y="620590"/>
            <a:ext cx="574120" cy="5769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P0 </a:t>
            </a:r>
            <a:r>
              <a:rPr lang="en-IN" dirty="0" err="1">
                <a:solidFill>
                  <a:srgbClr val="FF0000"/>
                </a:solidFill>
              </a:rPr>
              <a:t>P0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14E6D22-07F6-EFEE-C91C-310031E3C577}"/>
              </a:ext>
            </a:extLst>
          </p:cNvPr>
          <p:cNvSpPr/>
          <p:nvPr/>
        </p:nvSpPr>
        <p:spPr>
          <a:xfrm>
            <a:off x="3949658" y="636552"/>
            <a:ext cx="574120" cy="576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L0 P0</a:t>
            </a:r>
          </a:p>
        </p:txBody>
      </p:sp>
    </p:spTree>
    <p:extLst>
      <p:ext uri="{BB962C8B-B14F-4D97-AF65-F5344CB8AC3E}">
        <p14:creationId xmlns:p14="http://schemas.microsoft.com/office/powerpoint/2010/main" val="2821859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86DAF7F-E9C8-AAB5-A633-A075E7F63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656"/>
            <a:ext cx="6676007" cy="428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60188F9-C1AA-D9D2-7B01-C2BB4B092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3" y="2520071"/>
            <a:ext cx="4987824" cy="303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45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3758F-13DD-7B08-501C-C0ABB4A7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5A5920-9096-9886-E906-AD26C395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35496"/>
            <a:ext cx="6096000" cy="45720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Producer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Consumer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Broker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Partitions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Offset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Consumer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Zookeeper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421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llout: Up Arrow 27">
            <a:extLst>
              <a:ext uri="{FF2B5EF4-FFF2-40B4-BE49-F238E27FC236}">
                <a16:creationId xmlns:a16="http://schemas.microsoft.com/office/drawing/2014/main" id="{F63C2972-7C5B-11CA-6AA7-7404B28753F4}"/>
              </a:ext>
            </a:extLst>
          </p:cNvPr>
          <p:cNvSpPr/>
          <p:nvPr/>
        </p:nvSpPr>
        <p:spPr>
          <a:xfrm>
            <a:off x="101428" y="1355075"/>
            <a:ext cx="6742323" cy="4569640"/>
          </a:xfrm>
          <a:prstGeom prst="upArrow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047A-253C-05D9-5BB2-3BE7B41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Segments and Offset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6A67-0368-6DB2-C647-023678E1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Storing topic into different partitions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794188" y="-514345"/>
            <a:ext cx="1356811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263713" y="2097222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2525804" y="1823933"/>
            <a:ext cx="13384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1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334576" y="690375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1C7915-2900-4B2E-390D-2ADDB9172A06}"/>
              </a:ext>
            </a:extLst>
          </p:cNvPr>
          <p:cNvSpPr/>
          <p:nvPr/>
        </p:nvSpPr>
        <p:spPr>
          <a:xfrm>
            <a:off x="3093094" y="690375"/>
            <a:ext cx="574120" cy="5769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P1 </a:t>
            </a:r>
            <a:r>
              <a:rPr lang="en-IN" dirty="0" err="1">
                <a:solidFill>
                  <a:srgbClr val="FF0000"/>
                </a:solidFill>
              </a:rPr>
              <a:t>P1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45011-6267-983A-6E99-24162A9F8768}"/>
              </a:ext>
            </a:extLst>
          </p:cNvPr>
          <p:cNvSpPr/>
          <p:nvPr/>
        </p:nvSpPr>
        <p:spPr>
          <a:xfrm>
            <a:off x="3848451" y="692329"/>
            <a:ext cx="574120" cy="576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L1 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DBE60-D3BD-AC97-3C13-FD938972F378}"/>
              </a:ext>
            </a:extLst>
          </p:cNvPr>
          <p:cNvSpPr txBox="1"/>
          <p:nvPr/>
        </p:nvSpPr>
        <p:spPr>
          <a:xfrm>
            <a:off x="889728" y="5971942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 topic - &gt; Partition 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92AE7B-ACB6-6452-93DA-1EA74EAC1D3E}"/>
              </a:ext>
            </a:extLst>
          </p:cNvPr>
          <p:cNvSpPr/>
          <p:nvPr/>
        </p:nvSpPr>
        <p:spPr>
          <a:xfrm>
            <a:off x="889728" y="3349128"/>
            <a:ext cx="883988" cy="8593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184F41D-4065-7E2B-75FB-FAE0284E9B50}"/>
              </a:ext>
            </a:extLst>
          </p:cNvPr>
          <p:cNvSpPr/>
          <p:nvPr/>
        </p:nvSpPr>
        <p:spPr>
          <a:xfrm>
            <a:off x="1892582" y="3333904"/>
            <a:ext cx="883988" cy="8593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631B23-D3ED-3DE6-EF97-6F53130F4474}"/>
              </a:ext>
            </a:extLst>
          </p:cNvPr>
          <p:cNvSpPr/>
          <p:nvPr/>
        </p:nvSpPr>
        <p:spPr>
          <a:xfrm>
            <a:off x="2938160" y="3351731"/>
            <a:ext cx="883988" cy="8593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5B59B6-A1E4-B52C-F999-F99F713985C7}"/>
              </a:ext>
            </a:extLst>
          </p:cNvPr>
          <p:cNvSpPr/>
          <p:nvPr/>
        </p:nvSpPr>
        <p:spPr>
          <a:xfrm>
            <a:off x="4016696" y="3333903"/>
            <a:ext cx="883988" cy="8593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074C46A-18A5-2F1F-9407-B8E5D02C982F}"/>
              </a:ext>
            </a:extLst>
          </p:cNvPr>
          <p:cNvSpPr/>
          <p:nvPr/>
        </p:nvSpPr>
        <p:spPr>
          <a:xfrm>
            <a:off x="5062274" y="3333902"/>
            <a:ext cx="883988" cy="8593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E663A5-3E29-F390-E6EB-264325CD4D28}"/>
              </a:ext>
            </a:extLst>
          </p:cNvPr>
          <p:cNvSpPr txBox="1"/>
          <p:nvPr/>
        </p:nvSpPr>
        <p:spPr>
          <a:xfrm>
            <a:off x="1046602" y="4362078"/>
            <a:ext cx="525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		1			2			3		4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AAB62DE8-D93F-FF50-777B-322FDC25A91C}"/>
              </a:ext>
            </a:extLst>
          </p:cNvPr>
          <p:cNvSpPr/>
          <p:nvPr/>
        </p:nvSpPr>
        <p:spPr>
          <a:xfrm>
            <a:off x="5420299" y="2552324"/>
            <a:ext cx="1266940" cy="656377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Segments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DBE0B8F1-2A84-8BBE-DC5E-C436712C7429}"/>
              </a:ext>
            </a:extLst>
          </p:cNvPr>
          <p:cNvSpPr/>
          <p:nvPr/>
        </p:nvSpPr>
        <p:spPr>
          <a:xfrm>
            <a:off x="6199279" y="3957599"/>
            <a:ext cx="942299" cy="52881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Offsets</a:t>
            </a:r>
          </a:p>
        </p:txBody>
      </p:sp>
    </p:spTree>
    <p:extLst>
      <p:ext uri="{BB962C8B-B14F-4D97-AF65-F5344CB8AC3E}">
        <p14:creationId xmlns:p14="http://schemas.microsoft.com/office/powerpoint/2010/main" val="271070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3758F-13DD-7B08-501C-C0ABB4A7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5A5920-9096-9886-E906-AD26C395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35496"/>
            <a:ext cx="6096000" cy="45720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Producer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Consumer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Broker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Partitions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Offset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Consumer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Zookeeper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265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llout: Up Arrow 27">
            <a:extLst>
              <a:ext uri="{FF2B5EF4-FFF2-40B4-BE49-F238E27FC236}">
                <a16:creationId xmlns:a16="http://schemas.microsoft.com/office/drawing/2014/main" id="{F63C2972-7C5B-11CA-6AA7-7404B28753F4}"/>
              </a:ext>
            </a:extLst>
          </p:cNvPr>
          <p:cNvSpPr/>
          <p:nvPr/>
        </p:nvSpPr>
        <p:spPr>
          <a:xfrm>
            <a:off x="101428" y="1355075"/>
            <a:ext cx="6742323" cy="4569640"/>
          </a:xfrm>
          <a:prstGeom prst="upArrow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794188" y="-514345"/>
            <a:ext cx="1356811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263713" y="2097222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2525804" y="1823933"/>
            <a:ext cx="13384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1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334576" y="690375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1C7915-2900-4B2E-390D-2ADDB9172A06}"/>
              </a:ext>
            </a:extLst>
          </p:cNvPr>
          <p:cNvSpPr/>
          <p:nvPr/>
        </p:nvSpPr>
        <p:spPr>
          <a:xfrm>
            <a:off x="3093094" y="690375"/>
            <a:ext cx="574120" cy="5769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P1 </a:t>
            </a:r>
            <a:r>
              <a:rPr lang="en-IN" dirty="0" err="1">
                <a:solidFill>
                  <a:srgbClr val="FF0000"/>
                </a:solidFill>
              </a:rPr>
              <a:t>P1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45011-6267-983A-6E99-24162A9F8768}"/>
              </a:ext>
            </a:extLst>
          </p:cNvPr>
          <p:cNvSpPr/>
          <p:nvPr/>
        </p:nvSpPr>
        <p:spPr>
          <a:xfrm>
            <a:off x="3848451" y="692329"/>
            <a:ext cx="574120" cy="576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L1 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DBE60-D3BD-AC97-3C13-FD938972F378}"/>
              </a:ext>
            </a:extLst>
          </p:cNvPr>
          <p:cNvSpPr txBox="1"/>
          <p:nvPr/>
        </p:nvSpPr>
        <p:spPr>
          <a:xfrm>
            <a:off x="889728" y="5971942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 topic - &gt; Partition 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92AE7B-ACB6-6452-93DA-1EA74EAC1D3E}"/>
              </a:ext>
            </a:extLst>
          </p:cNvPr>
          <p:cNvSpPr/>
          <p:nvPr/>
        </p:nvSpPr>
        <p:spPr>
          <a:xfrm>
            <a:off x="889728" y="3349128"/>
            <a:ext cx="883988" cy="8593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184F41D-4065-7E2B-75FB-FAE0284E9B50}"/>
              </a:ext>
            </a:extLst>
          </p:cNvPr>
          <p:cNvSpPr/>
          <p:nvPr/>
        </p:nvSpPr>
        <p:spPr>
          <a:xfrm>
            <a:off x="1892582" y="3333904"/>
            <a:ext cx="883988" cy="8593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631B23-D3ED-3DE6-EF97-6F53130F4474}"/>
              </a:ext>
            </a:extLst>
          </p:cNvPr>
          <p:cNvSpPr/>
          <p:nvPr/>
        </p:nvSpPr>
        <p:spPr>
          <a:xfrm>
            <a:off x="2938160" y="3351731"/>
            <a:ext cx="883988" cy="8593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5B59B6-A1E4-B52C-F999-F99F713985C7}"/>
              </a:ext>
            </a:extLst>
          </p:cNvPr>
          <p:cNvSpPr/>
          <p:nvPr/>
        </p:nvSpPr>
        <p:spPr>
          <a:xfrm>
            <a:off x="4016696" y="3333903"/>
            <a:ext cx="883988" cy="8593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074C46A-18A5-2F1F-9407-B8E5D02C982F}"/>
              </a:ext>
            </a:extLst>
          </p:cNvPr>
          <p:cNvSpPr/>
          <p:nvPr/>
        </p:nvSpPr>
        <p:spPr>
          <a:xfrm>
            <a:off x="5062274" y="3333902"/>
            <a:ext cx="883988" cy="8593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E663A5-3E29-F390-E6EB-264325CD4D28}"/>
              </a:ext>
            </a:extLst>
          </p:cNvPr>
          <p:cNvSpPr txBox="1"/>
          <p:nvPr/>
        </p:nvSpPr>
        <p:spPr>
          <a:xfrm>
            <a:off x="1046602" y="4362078"/>
            <a:ext cx="525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		1			2			3		4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AAB62DE8-D93F-FF50-777B-322FDC25A91C}"/>
              </a:ext>
            </a:extLst>
          </p:cNvPr>
          <p:cNvSpPr/>
          <p:nvPr/>
        </p:nvSpPr>
        <p:spPr>
          <a:xfrm>
            <a:off x="5420299" y="2552324"/>
            <a:ext cx="1266940" cy="656377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Segments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DBE0B8F1-2A84-8BBE-DC5E-C436712C7429}"/>
              </a:ext>
            </a:extLst>
          </p:cNvPr>
          <p:cNvSpPr/>
          <p:nvPr/>
        </p:nvSpPr>
        <p:spPr>
          <a:xfrm>
            <a:off x="97312" y="4233048"/>
            <a:ext cx="942299" cy="52881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Offsets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535E2D-84FC-8175-18B3-E7A0676EA4E8}"/>
              </a:ext>
            </a:extLst>
          </p:cNvPr>
          <p:cNvSpPr/>
          <p:nvPr/>
        </p:nvSpPr>
        <p:spPr>
          <a:xfrm>
            <a:off x="9253840" y="3962297"/>
            <a:ext cx="1391479" cy="7995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5B8D23-16EB-9539-1CAB-A0B0CED6F57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843751" y="4362078"/>
            <a:ext cx="2410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7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llout: Up Arrow 27">
            <a:extLst>
              <a:ext uri="{FF2B5EF4-FFF2-40B4-BE49-F238E27FC236}">
                <a16:creationId xmlns:a16="http://schemas.microsoft.com/office/drawing/2014/main" id="{F63C2972-7C5B-11CA-6AA7-7404B28753F4}"/>
              </a:ext>
            </a:extLst>
          </p:cNvPr>
          <p:cNvSpPr/>
          <p:nvPr/>
        </p:nvSpPr>
        <p:spPr>
          <a:xfrm>
            <a:off x="101428" y="1355075"/>
            <a:ext cx="6742323" cy="4569640"/>
          </a:xfrm>
          <a:prstGeom prst="upArrow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794188" y="-514345"/>
            <a:ext cx="1356811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263713" y="2097222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2525804" y="1823933"/>
            <a:ext cx="13384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1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334576" y="690375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1C7915-2900-4B2E-390D-2ADDB9172A06}"/>
              </a:ext>
            </a:extLst>
          </p:cNvPr>
          <p:cNvSpPr/>
          <p:nvPr/>
        </p:nvSpPr>
        <p:spPr>
          <a:xfrm>
            <a:off x="3093094" y="690375"/>
            <a:ext cx="574120" cy="5769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P1 </a:t>
            </a:r>
            <a:r>
              <a:rPr lang="en-IN" dirty="0" err="1">
                <a:solidFill>
                  <a:srgbClr val="FF0000"/>
                </a:solidFill>
              </a:rPr>
              <a:t>P1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45011-6267-983A-6E99-24162A9F8768}"/>
              </a:ext>
            </a:extLst>
          </p:cNvPr>
          <p:cNvSpPr/>
          <p:nvPr/>
        </p:nvSpPr>
        <p:spPr>
          <a:xfrm>
            <a:off x="3848451" y="692329"/>
            <a:ext cx="574120" cy="576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L1 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DBE60-D3BD-AC97-3C13-FD938972F378}"/>
              </a:ext>
            </a:extLst>
          </p:cNvPr>
          <p:cNvSpPr txBox="1"/>
          <p:nvPr/>
        </p:nvSpPr>
        <p:spPr>
          <a:xfrm>
            <a:off x="889728" y="5971942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 topic - &gt; Partition 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92AE7B-ACB6-6452-93DA-1EA74EAC1D3E}"/>
              </a:ext>
            </a:extLst>
          </p:cNvPr>
          <p:cNvSpPr/>
          <p:nvPr/>
        </p:nvSpPr>
        <p:spPr>
          <a:xfrm>
            <a:off x="889728" y="3349128"/>
            <a:ext cx="883988" cy="85931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184F41D-4065-7E2B-75FB-FAE0284E9B50}"/>
              </a:ext>
            </a:extLst>
          </p:cNvPr>
          <p:cNvSpPr/>
          <p:nvPr/>
        </p:nvSpPr>
        <p:spPr>
          <a:xfrm>
            <a:off x="1892582" y="3333904"/>
            <a:ext cx="883988" cy="85931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631B23-D3ED-3DE6-EF97-6F53130F4474}"/>
              </a:ext>
            </a:extLst>
          </p:cNvPr>
          <p:cNvSpPr/>
          <p:nvPr/>
        </p:nvSpPr>
        <p:spPr>
          <a:xfrm>
            <a:off x="2938160" y="3351731"/>
            <a:ext cx="883988" cy="85931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5B59B6-A1E4-B52C-F999-F99F713985C7}"/>
              </a:ext>
            </a:extLst>
          </p:cNvPr>
          <p:cNvSpPr/>
          <p:nvPr/>
        </p:nvSpPr>
        <p:spPr>
          <a:xfrm>
            <a:off x="4016696" y="3333903"/>
            <a:ext cx="883988" cy="8593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074C46A-18A5-2F1F-9407-B8E5D02C982F}"/>
              </a:ext>
            </a:extLst>
          </p:cNvPr>
          <p:cNvSpPr/>
          <p:nvPr/>
        </p:nvSpPr>
        <p:spPr>
          <a:xfrm>
            <a:off x="5062274" y="3333902"/>
            <a:ext cx="883988" cy="8593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E663A5-3E29-F390-E6EB-264325CD4D28}"/>
              </a:ext>
            </a:extLst>
          </p:cNvPr>
          <p:cNvSpPr txBox="1"/>
          <p:nvPr/>
        </p:nvSpPr>
        <p:spPr>
          <a:xfrm>
            <a:off x="1046602" y="4362078"/>
            <a:ext cx="525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		1			2			3		4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AAB62DE8-D93F-FF50-777B-322FDC25A91C}"/>
              </a:ext>
            </a:extLst>
          </p:cNvPr>
          <p:cNvSpPr/>
          <p:nvPr/>
        </p:nvSpPr>
        <p:spPr>
          <a:xfrm>
            <a:off x="5420299" y="2552324"/>
            <a:ext cx="1266940" cy="656377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Segments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DBE0B8F1-2A84-8BBE-DC5E-C436712C7429}"/>
              </a:ext>
            </a:extLst>
          </p:cNvPr>
          <p:cNvSpPr/>
          <p:nvPr/>
        </p:nvSpPr>
        <p:spPr>
          <a:xfrm>
            <a:off x="97312" y="4233048"/>
            <a:ext cx="942299" cy="52881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Offsets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535E2D-84FC-8175-18B3-E7A0676EA4E8}"/>
              </a:ext>
            </a:extLst>
          </p:cNvPr>
          <p:cNvSpPr/>
          <p:nvPr/>
        </p:nvSpPr>
        <p:spPr>
          <a:xfrm>
            <a:off x="9253840" y="3962297"/>
            <a:ext cx="1391479" cy="7995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5B8D23-16EB-9539-1CAB-A0B0CED6F57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843751" y="4362078"/>
            <a:ext cx="2410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325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llout: Up Arrow 27">
            <a:extLst>
              <a:ext uri="{FF2B5EF4-FFF2-40B4-BE49-F238E27FC236}">
                <a16:creationId xmlns:a16="http://schemas.microsoft.com/office/drawing/2014/main" id="{F63C2972-7C5B-11CA-6AA7-7404B28753F4}"/>
              </a:ext>
            </a:extLst>
          </p:cNvPr>
          <p:cNvSpPr/>
          <p:nvPr/>
        </p:nvSpPr>
        <p:spPr>
          <a:xfrm>
            <a:off x="101428" y="1355075"/>
            <a:ext cx="6742323" cy="4569640"/>
          </a:xfrm>
          <a:prstGeom prst="upArrow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794188" y="-514345"/>
            <a:ext cx="1356811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263713" y="2097222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2525804" y="1823933"/>
            <a:ext cx="13384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1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334576" y="690375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1C7915-2900-4B2E-390D-2ADDB9172A06}"/>
              </a:ext>
            </a:extLst>
          </p:cNvPr>
          <p:cNvSpPr/>
          <p:nvPr/>
        </p:nvSpPr>
        <p:spPr>
          <a:xfrm>
            <a:off x="3093094" y="690375"/>
            <a:ext cx="574120" cy="5769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P1 </a:t>
            </a:r>
            <a:r>
              <a:rPr lang="en-IN" dirty="0" err="1">
                <a:solidFill>
                  <a:srgbClr val="FF0000"/>
                </a:solidFill>
              </a:rPr>
              <a:t>P1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45011-6267-983A-6E99-24162A9F8768}"/>
              </a:ext>
            </a:extLst>
          </p:cNvPr>
          <p:cNvSpPr/>
          <p:nvPr/>
        </p:nvSpPr>
        <p:spPr>
          <a:xfrm>
            <a:off x="3848451" y="692329"/>
            <a:ext cx="574120" cy="576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L1 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DBE60-D3BD-AC97-3C13-FD938972F378}"/>
              </a:ext>
            </a:extLst>
          </p:cNvPr>
          <p:cNvSpPr txBox="1"/>
          <p:nvPr/>
        </p:nvSpPr>
        <p:spPr>
          <a:xfrm>
            <a:off x="889728" y="5971942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 topic - &gt; Partition 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92AE7B-ACB6-6452-93DA-1EA74EAC1D3E}"/>
              </a:ext>
            </a:extLst>
          </p:cNvPr>
          <p:cNvSpPr/>
          <p:nvPr/>
        </p:nvSpPr>
        <p:spPr>
          <a:xfrm>
            <a:off x="889728" y="3349128"/>
            <a:ext cx="883988" cy="85931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184F41D-4065-7E2B-75FB-FAE0284E9B50}"/>
              </a:ext>
            </a:extLst>
          </p:cNvPr>
          <p:cNvSpPr/>
          <p:nvPr/>
        </p:nvSpPr>
        <p:spPr>
          <a:xfrm>
            <a:off x="1892582" y="3333904"/>
            <a:ext cx="883988" cy="85931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631B23-D3ED-3DE6-EF97-6F53130F4474}"/>
              </a:ext>
            </a:extLst>
          </p:cNvPr>
          <p:cNvSpPr/>
          <p:nvPr/>
        </p:nvSpPr>
        <p:spPr>
          <a:xfrm>
            <a:off x="2938160" y="3351731"/>
            <a:ext cx="883988" cy="85931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5B59B6-A1E4-B52C-F999-F99F713985C7}"/>
              </a:ext>
            </a:extLst>
          </p:cNvPr>
          <p:cNvSpPr/>
          <p:nvPr/>
        </p:nvSpPr>
        <p:spPr>
          <a:xfrm>
            <a:off x="4016696" y="3333903"/>
            <a:ext cx="883988" cy="8593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074C46A-18A5-2F1F-9407-B8E5D02C982F}"/>
              </a:ext>
            </a:extLst>
          </p:cNvPr>
          <p:cNvSpPr/>
          <p:nvPr/>
        </p:nvSpPr>
        <p:spPr>
          <a:xfrm>
            <a:off x="5062274" y="3333902"/>
            <a:ext cx="883988" cy="8593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E663A5-3E29-F390-E6EB-264325CD4D28}"/>
              </a:ext>
            </a:extLst>
          </p:cNvPr>
          <p:cNvSpPr txBox="1"/>
          <p:nvPr/>
        </p:nvSpPr>
        <p:spPr>
          <a:xfrm>
            <a:off x="1046602" y="4362078"/>
            <a:ext cx="525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		1			2			3		4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AAB62DE8-D93F-FF50-777B-322FDC25A91C}"/>
              </a:ext>
            </a:extLst>
          </p:cNvPr>
          <p:cNvSpPr/>
          <p:nvPr/>
        </p:nvSpPr>
        <p:spPr>
          <a:xfrm>
            <a:off x="5420299" y="2552324"/>
            <a:ext cx="1266940" cy="656377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Segments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DBE0B8F1-2A84-8BBE-DC5E-C436712C7429}"/>
              </a:ext>
            </a:extLst>
          </p:cNvPr>
          <p:cNvSpPr/>
          <p:nvPr/>
        </p:nvSpPr>
        <p:spPr>
          <a:xfrm>
            <a:off x="97312" y="4233048"/>
            <a:ext cx="942299" cy="52881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Offsets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535E2D-84FC-8175-18B3-E7A0676EA4E8}"/>
              </a:ext>
            </a:extLst>
          </p:cNvPr>
          <p:cNvSpPr/>
          <p:nvPr/>
        </p:nvSpPr>
        <p:spPr>
          <a:xfrm>
            <a:off x="9253840" y="3568261"/>
            <a:ext cx="1391479" cy="7995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5B8D23-16EB-9539-1CAB-A0B0CED6F57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843751" y="3968042"/>
            <a:ext cx="2410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4E5C4DD-AE94-7197-C72F-DBF457B13C17}"/>
              </a:ext>
            </a:extLst>
          </p:cNvPr>
          <p:cNvSpPr/>
          <p:nvPr/>
        </p:nvSpPr>
        <p:spPr>
          <a:xfrm>
            <a:off x="10348094" y="3763559"/>
            <a:ext cx="914400" cy="59491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837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llout: Up Arrow 27">
            <a:extLst>
              <a:ext uri="{FF2B5EF4-FFF2-40B4-BE49-F238E27FC236}">
                <a16:creationId xmlns:a16="http://schemas.microsoft.com/office/drawing/2014/main" id="{F63C2972-7C5B-11CA-6AA7-7404B28753F4}"/>
              </a:ext>
            </a:extLst>
          </p:cNvPr>
          <p:cNvSpPr/>
          <p:nvPr/>
        </p:nvSpPr>
        <p:spPr>
          <a:xfrm>
            <a:off x="101428" y="1355075"/>
            <a:ext cx="6742323" cy="4569640"/>
          </a:xfrm>
          <a:prstGeom prst="upArrow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794188" y="-514345"/>
            <a:ext cx="1356811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263713" y="2097222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2525804" y="1823933"/>
            <a:ext cx="13384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1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334576" y="690375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1C7915-2900-4B2E-390D-2ADDB9172A06}"/>
              </a:ext>
            </a:extLst>
          </p:cNvPr>
          <p:cNvSpPr/>
          <p:nvPr/>
        </p:nvSpPr>
        <p:spPr>
          <a:xfrm>
            <a:off x="3093094" y="690375"/>
            <a:ext cx="574120" cy="5769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P1 </a:t>
            </a:r>
            <a:r>
              <a:rPr lang="en-IN" dirty="0" err="1">
                <a:solidFill>
                  <a:srgbClr val="FF0000"/>
                </a:solidFill>
              </a:rPr>
              <a:t>P1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45011-6267-983A-6E99-24162A9F8768}"/>
              </a:ext>
            </a:extLst>
          </p:cNvPr>
          <p:cNvSpPr/>
          <p:nvPr/>
        </p:nvSpPr>
        <p:spPr>
          <a:xfrm>
            <a:off x="3848451" y="692329"/>
            <a:ext cx="574120" cy="576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L1 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DBE60-D3BD-AC97-3C13-FD938972F378}"/>
              </a:ext>
            </a:extLst>
          </p:cNvPr>
          <p:cNvSpPr txBox="1"/>
          <p:nvPr/>
        </p:nvSpPr>
        <p:spPr>
          <a:xfrm>
            <a:off x="889728" y="5971942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 topic - &gt; Partition 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92AE7B-ACB6-6452-93DA-1EA74EAC1D3E}"/>
              </a:ext>
            </a:extLst>
          </p:cNvPr>
          <p:cNvSpPr/>
          <p:nvPr/>
        </p:nvSpPr>
        <p:spPr>
          <a:xfrm>
            <a:off x="889728" y="3349128"/>
            <a:ext cx="883988" cy="85931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184F41D-4065-7E2B-75FB-FAE0284E9B50}"/>
              </a:ext>
            </a:extLst>
          </p:cNvPr>
          <p:cNvSpPr/>
          <p:nvPr/>
        </p:nvSpPr>
        <p:spPr>
          <a:xfrm>
            <a:off x="1892582" y="3333904"/>
            <a:ext cx="883988" cy="85931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631B23-D3ED-3DE6-EF97-6F53130F4474}"/>
              </a:ext>
            </a:extLst>
          </p:cNvPr>
          <p:cNvSpPr/>
          <p:nvPr/>
        </p:nvSpPr>
        <p:spPr>
          <a:xfrm>
            <a:off x="2938160" y="3351731"/>
            <a:ext cx="883988" cy="85931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5B59B6-A1E4-B52C-F999-F99F713985C7}"/>
              </a:ext>
            </a:extLst>
          </p:cNvPr>
          <p:cNvSpPr/>
          <p:nvPr/>
        </p:nvSpPr>
        <p:spPr>
          <a:xfrm>
            <a:off x="4016696" y="3333903"/>
            <a:ext cx="883988" cy="8593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074C46A-18A5-2F1F-9407-B8E5D02C982F}"/>
              </a:ext>
            </a:extLst>
          </p:cNvPr>
          <p:cNvSpPr/>
          <p:nvPr/>
        </p:nvSpPr>
        <p:spPr>
          <a:xfrm>
            <a:off x="5062274" y="3333902"/>
            <a:ext cx="883988" cy="8593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E663A5-3E29-F390-E6EB-264325CD4D28}"/>
              </a:ext>
            </a:extLst>
          </p:cNvPr>
          <p:cNvSpPr txBox="1"/>
          <p:nvPr/>
        </p:nvSpPr>
        <p:spPr>
          <a:xfrm>
            <a:off x="1046602" y="4362078"/>
            <a:ext cx="525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		1			2			3		4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AAB62DE8-D93F-FF50-777B-322FDC25A91C}"/>
              </a:ext>
            </a:extLst>
          </p:cNvPr>
          <p:cNvSpPr/>
          <p:nvPr/>
        </p:nvSpPr>
        <p:spPr>
          <a:xfrm>
            <a:off x="5420299" y="2552324"/>
            <a:ext cx="1266940" cy="656377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Segments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DBE0B8F1-2A84-8BBE-DC5E-C436712C7429}"/>
              </a:ext>
            </a:extLst>
          </p:cNvPr>
          <p:cNvSpPr/>
          <p:nvPr/>
        </p:nvSpPr>
        <p:spPr>
          <a:xfrm>
            <a:off x="9478429" y="2878156"/>
            <a:ext cx="942299" cy="52881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Offsets </a:t>
            </a:r>
            <a:r>
              <a:rPr lang="en-IN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535E2D-84FC-8175-18B3-E7A0676EA4E8}"/>
              </a:ext>
            </a:extLst>
          </p:cNvPr>
          <p:cNvSpPr/>
          <p:nvPr/>
        </p:nvSpPr>
        <p:spPr>
          <a:xfrm>
            <a:off x="9253840" y="3568261"/>
            <a:ext cx="1391479" cy="7995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App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4E5C4DD-AE94-7197-C72F-DBF457B13C17}"/>
              </a:ext>
            </a:extLst>
          </p:cNvPr>
          <p:cNvSpPr/>
          <p:nvPr/>
        </p:nvSpPr>
        <p:spPr>
          <a:xfrm>
            <a:off x="10348094" y="3763559"/>
            <a:ext cx="914400" cy="59491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891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llout: Up Arrow 27">
            <a:extLst>
              <a:ext uri="{FF2B5EF4-FFF2-40B4-BE49-F238E27FC236}">
                <a16:creationId xmlns:a16="http://schemas.microsoft.com/office/drawing/2014/main" id="{F63C2972-7C5B-11CA-6AA7-7404B28753F4}"/>
              </a:ext>
            </a:extLst>
          </p:cNvPr>
          <p:cNvSpPr/>
          <p:nvPr/>
        </p:nvSpPr>
        <p:spPr>
          <a:xfrm>
            <a:off x="101428" y="1355075"/>
            <a:ext cx="6742323" cy="4569640"/>
          </a:xfrm>
          <a:prstGeom prst="upArrow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794188" y="-514345"/>
            <a:ext cx="1356811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263713" y="2097222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2525804" y="1823933"/>
            <a:ext cx="13384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1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334576" y="690375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1C7915-2900-4B2E-390D-2ADDB9172A06}"/>
              </a:ext>
            </a:extLst>
          </p:cNvPr>
          <p:cNvSpPr/>
          <p:nvPr/>
        </p:nvSpPr>
        <p:spPr>
          <a:xfrm>
            <a:off x="3093094" y="690375"/>
            <a:ext cx="574120" cy="5769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P1 </a:t>
            </a:r>
            <a:r>
              <a:rPr lang="en-IN" dirty="0" err="1">
                <a:solidFill>
                  <a:srgbClr val="FF0000"/>
                </a:solidFill>
              </a:rPr>
              <a:t>P1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45011-6267-983A-6E99-24162A9F8768}"/>
              </a:ext>
            </a:extLst>
          </p:cNvPr>
          <p:cNvSpPr/>
          <p:nvPr/>
        </p:nvSpPr>
        <p:spPr>
          <a:xfrm>
            <a:off x="3848451" y="692329"/>
            <a:ext cx="574120" cy="576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L1 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DBE60-D3BD-AC97-3C13-FD938972F378}"/>
              </a:ext>
            </a:extLst>
          </p:cNvPr>
          <p:cNvSpPr txBox="1"/>
          <p:nvPr/>
        </p:nvSpPr>
        <p:spPr>
          <a:xfrm>
            <a:off x="889728" y="5971942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 topic - &gt; Partition 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92AE7B-ACB6-6452-93DA-1EA74EAC1D3E}"/>
              </a:ext>
            </a:extLst>
          </p:cNvPr>
          <p:cNvSpPr/>
          <p:nvPr/>
        </p:nvSpPr>
        <p:spPr>
          <a:xfrm>
            <a:off x="889728" y="3349128"/>
            <a:ext cx="883988" cy="85931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184F41D-4065-7E2B-75FB-FAE0284E9B50}"/>
              </a:ext>
            </a:extLst>
          </p:cNvPr>
          <p:cNvSpPr/>
          <p:nvPr/>
        </p:nvSpPr>
        <p:spPr>
          <a:xfrm>
            <a:off x="1892582" y="3333904"/>
            <a:ext cx="883988" cy="85931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631B23-D3ED-3DE6-EF97-6F53130F4474}"/>
              </a:ext>
            </a:extLst>
          </p:cNvPr>
          <p:cNvSpPr/>
          <p:nvPr/>
        </p:nvSpPr>
        <p:spPr>
          <a:xfrm>
            <a:off x="2938160" y="3351731"/>
            <a:ext cx="883988" cy="85931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5B59B6-A1E4-B52C-F999-F99F713985C7}"/>
              </a:ext>
            </a:extLst>
          </p:cNvPr>
          <p:cNvSpPr/>
          <p:nvPr/>
        </p:nvSpPr>
        <p:spPr>
          <a:xfrm>
            <a:off x="4016696" y="3333903"/>
            <a:ext cx="883988" cy="8593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074C46A-18A5-2F1F-9407-B8E5D02C982F}"/>
              </a:ext>
            </a:extLst>
          </p:cNvPr>
          <p:cNvSpPr/>
          <p:nvPr/>
        </p:nvSpPr>
        <p:spPr>
          <a:xfrm>
            <a:off x="5062274" y="3333902"/>
            <a:ext cx="883988" cy="8593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E663A5-3E29-F390-E6EB-264325CD4D28}"/>
              </a:ext>
            </a:extLst>
          </p:cNvPr>
          <p:cNvSpPr txBox="1"/>
          <p:nvPr/>
        </p:nvSpPr>
        <p:spPr>
          <a:xfrm>
            <a:off x="1046602" y="4362078"/>
            <a:ext cx="525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		1			2			3		4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AAB62DE8-D93F-FF50-777B-322FDC25A91C}"/>
              </a:ext>
            </a:extLst>
          </p:cNvPr>
          <p:cNvSpPr/>
          <p:nvPr/>
        </p:nvSpPr>
        <p:spPr>
          <a:xfrm>
            <a:off x="5420299" y="2552324"/>
            <a:ext cx="1266940" cy="656377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Segments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DBE0B8F1-2A84-8BBE-DC5E-C436712C7429}"/>
              </a:ext>
            </a:extLst>
          </p:cNvPr>
          <p:cNvSpPr/>
          <p:nvPr/>
        </p:nvSpPr>
        <p:spPr>
          <a:xfrm>
            <a:off x="9478429" y="2878156"/>
            <a:ext cx="942299" cy="52881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Offsets </a:t>
            </a:r>
            <a:r>
              <a:rPr lang="en-IN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535E2D-84FC-8175-18B3-E7A0676EA4E8}"/>
              </a:ext>
            </a:extLst>
          </p:cNvPr>
          <p:cNvSpPr/>
          <p:nvPr/>
        </p:nvSpPr>
        <p:spPr>
          <a:xfrm>
            <a:off x="9253840" y="3558909"/>
            <a:ext cx="1391479" cy="7995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App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4E5C4DD-AE94-7197-C72F-DBF457B13C17}"/>
              </a:ext>
            </a:extLst>
          </p:cNvPr>
          <p:cNvSpPr/>
          <p:nvPr/>
        </p:nvSpPr>
        <p:spPr>
          <a:xfrm>
            <a:off x="10348094" y="3763559"/>
            <a:ext cx="914400" cy="59491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99D147-AF4D-FC8C-5F43-7FC3D1619706}"/>
              </a:ext>
            </a:extLst>
          </p:cNvPr>
          <p:cNvSpPr/>
          <p:nvPr/>
        </p:nvSpPr>
        <p:spPr>
          <a:xfrm>
            <a:off x="9253838" y="4868080"/>
            <a:ext cx="1391479" cy="7995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App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78C33426-7A18-C7EF-A1F5-F5184B280FAD}"/>
              </a:ext>
            </a:extLst>
          </p:cNvPr>
          <p:cNvSpPr/>
          <p:nvPr/>
        </p:nvSpPr>
        <p:spPr>
          <a:xfrm rot="10800000" flipV="1">
            <a:off x="4282680" y="4546744"/>
            <a:ext cx="4751151" cy="656377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1CF0885B-35A4-B0C8-248D-10E063F49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7803" y="47339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91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3758F-13DD-7B08-501C-C0ABB4A7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5A5920-9096-9886-E906-AD26C395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35496"/>
            <a:ext cx="6096000" cy="45720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Producer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Consumer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Broker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Partitions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Offset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Consumer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Zookeeper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648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6F295DC-E5E9-6114-678C-C97501B21757}"/>
              </a:ext>
            </a:extLst>
          </p:cNvPr>
          <p:cNvSpPr/>
          <p:nvPr/>
        </p:nvSpPr>
        <p:spPr>
          <a:xfrm>
            <a:off x="1878162" y="80846"/>
            <a:ext cx="3281243" cy="6529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35B9531D-0F08-6D29-8ABA-9A1F7287763C}"/>
              </a:ext>
            </a:extLst>
          </p:cNvPr>
          <p:cNvSpPr/>
          <p:nvPr/>
        </p:nvSpPr>
        <p:spPr>
          <a:xfrm rot="5400000">
            <a:off x="2745092" y="1889697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36BF7A34-2055-977F-4EC6-82E906DB691B}"/>
              </a:ext>
            </a:extLst>
          </p:cNvPr>
          <p:cNvSpPr/>
          <p:nvPr/>
        </p:nvSpPr>
        <p:spPr>
          <a:xfrm rot="5400000">
            <a:off x="2762738" y="4186913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047A-253C-05D9-5BB2-3BE7B41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 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6A67-0368-6DB2-C647-023678E1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-178242" y="3345460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6096000" y="1922091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Driver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683321" y="-403488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528520" y="1954705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ACD0D1-D871-BF98-B77D-694741D302B2}"/>
              </a:ext>
            </a:extLst>
          </p:cNvPr>
          <p:cNvSpPr/>
          <p:nvPr/>
        </p:nvSpPr>
        <p:spPr>
          <a:xfrm>
            <a:off x="6189429" y="3215847"/>
            <a:ext cx="1391479" cy="7995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2D19AA-444E-BA50-A203-9D4A2AE0AEEA}"/>
              </a:ext>
            </a:extLst>
          </p:cNvPr>
          <p:cNvSpPr/>
          <p:nvPr/>
        </p:nvSpPr>
        <p:spPr>
          <a:xfrm>
            <a:off x="6189429" y="4459288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Tracking 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922F-3208-841B-55B7-1D308539B3BF}"/>
              </a:ext>
            </a:extLst>
          </p:cNvPr>
          <p:cNvCxnSpPr>
            <a:cxnSpLocks/>
            <a:stCxn id="5" idx="3"/>
            <a:endCxn id="74" idx="1"/>
          </p:cNvCxnSpPr>
          <p:nvPr/>
        </p:nvCxnSpPr>
        <p:spPr>
          <a:xfrm flipV="1">
            <a:off x="1213237" y="3345460"/>
            <a:ext cx="6649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A614E-586D-E18B-C06C-22375E3BBC48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5159405" y="2197568"/>
            <a:ext cx="827596" cy="114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B24098-C384-8E40-6597-F19D6AC87E33}"/>
              </a:ext>
            </a:extLst>
          </p:cNvPr>
          <p:cNvCxnSpPr>
            <a:cxnSpLocks/>
            <a:stCxn id="74" idx="3"/>
            <a:endCxn id="10" idx="1"/>
          </p:cNvCxnSpPr>
          <p:nvPr/>
        </p:nvCxnSpPr>
        <p:spPr>
          <a:xfrm>
            <a:off x="5159405" y="3345460"/>
            <a:ext cx="1030024" cy="27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F7F97C-04AF-C99F-984B-1CE43331E73C}"/>
              </a:ext>
            </a:extLst>
          </p:cNvPr>
          <p:cNvCxnSpPr>
            <a:cxnSpLocks/>
            <a:stCxn id="74" idx="3"/>
            <a:endCxn id="11" idx="1"/>
          </p:cNvCxnSpPr>
          <p:nvPr/>
        </p:nvCxnSpPr>
        <p:spPr>
          <a:xfrm>
            <a:off x="5159405" y="3345460"/>
            <a:ext cx="1030024" cy="141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63FB9F-B77E-2F56-2210-DA42976502B2}"/>
              </a:ext>
            </a:extLst>
          </p:cNvPr>
          <p:cNvSpPr txBox="1"/>
          <p:nvPr/>
        </p:nvSpPr>
        <p:spPr>
          <a:xfrm>
            <a:off x="2493228" y="4219293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2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2525804" y="1823933"/>
            <a:ext cx="13384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1/ Kafka Server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334576" y="70139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1C7915-2900-4B2E-390D-2ADDB9172A06}"/>
              </a:ext>
            </a:extLst>
          </p:cNvPr>
          <p:cNvSpPr/>
          <p:nvPr/>
        </p:nvSpPr>
        <p:spPr>
          <a:xfrm>
            <a:off x="3093094" y="701392"/>
            <a:ext cx="574120" cy="5769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P1 </a:t>
            </a:r>
            <a:r>
              <a:rPr lang="en-IN" dirty="0" err="1">
                <a:solidFill>
                  <a:srgbClr val="FF0000"/>
                </a:solidFill>
              </a:rPr>
              <a:t>P1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45011-6267-983A-6E99-24162A9F8768}"/>
              </a:ext>
            </a:extLst>
          </p:cNvPr>
          <p:cNvSpPr/>
          <p:nvPr/>
        </p:nvSpPr>
        <p:spPr>
          <a:xfrm>
            <a:off x="3848451" y="692329"/>
            <a:ext cx="574120" cy="576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L1 P1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AF0801-AC14-063D-9FE2-17C0CB475A06}"/>
              </a:ext>
            </a:extLst>
          </p:cNvPr>
          <p:cNvSpPr/>
          <p:nvPr/>
        </p:nvSpPr>
        <p:spPr>
          <a:xfrm>
            <a:off x="2627703" y="3031180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B2 P2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66E83C-B095-6CEA-AA46-B8015CCF918F}"/>
              </a:ext>
            </a:extLst>
          </p:cNvPr>
          <p:cNvSpPr/>
          <p:nvPr/>
        </p:nvSpPr>
        <p:spPr>
          <a:xfrm>
            <a:off x="3317023" y="3056972"/>
            <a:ext cx="574120" cy="5769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P2 P2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0B9E77-7D6F-6C31-5DB2-6E48A9308BF3}"/>
              </a:ext>
            </a:extLst>
          </p:cNvPr>
          <p:cNvSpPr/>
          <p:nvPr/>
        </p:nvSpPr>
        <p:spPr>
          <a:xfrm>
            <a:off x="4019182" y="3103527"/>
            <a:ext cx="574120" cy="576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L2 P2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9822FB-91B6-0C4F-54A1-EBF5AC741311}"/>
              </a:ext>
            </a:extLst>
          </p:cNvPr>
          <p:cNvSpPr/>
          <p:nvPr/>
        </p:nvSpPr>
        <p:spPr>
          <a:xfrm>
            <a:off x="2634634" y="535031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B3 P3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8C328E-889F-B984-90E5-B35114012A75}"/>
              </a:ext>
            </a:extLst>
          </p:cNvPr>
          <p:cNvSpPr/>
          <p:nvPr/>
        </p:nvSpPr>
        <p:spPr>
          <a:xfrm>
            <a:off x="3377662" y="5365850"/>
            <a:ext cx="574120" cy="5769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L2 P2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AC22561-1B9F-6AFD-4FE3-13525E76B6C3}"/>
              </a:ext>
            </a:extLst>
          </p:cNvPr>
          <p:cNvSpPr/>
          <p:nvPr/>
        </p:nvSpPr>
        <p:spPr>
          <a:xfrm>
            <a:off x="4053475" y="5401442"/>
            <a:ext cx="574120" cy="576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L3 P3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8843AA-DE1A-E275-11FF-300FC22C5813}"/>
              </a:ext>
            </a:extLst>
          </p:cNvPr>
          <p:cNvSpPr txBox="1"/>
          <p:nvPr/>
        </p:nvSpPr>
        <p:spPr>
          <a:xfrm>
            <a:off x="2647840" y="6326707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3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D93A7-F33E-C94F-7CFC-6DCF378F34E7}"/>
              </a:ext>
            </a:extLst>
          </p:cNvPr>
          <p:cNvSpPr txBox="1"/>
          <p:nvPr/>
        </p:nvSpPr>
        <p:spPr>
          <a:xfrm>
            <a:off x="5459936" y="6142041"/>
            <a:ext cx="15100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Kafka Cluster</a:t>
            </a:r>
          </a:p>
        </p:txBody>
      </p:sp>
    </p:spTree>
    <p:extLst>
      <p:ext uri="{BB962C8B-B14F-4D97-AF65-F5344CB8AC3E}">
        <p14:creationId xmlns:p14="http://schemas.microsoft.com/office/powerpoint/2010/main" val="822645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6F295DC-E5E9-6114-678C-C97501B21757}"/>
              </a:ext>
            </a:extLst>
          </p:cNvPr>
          <p:cNvSpPr/>
          <p:nvPr/>
        </p:nvSpPr>
        <p:spPr>
          <a:xfrm>
            <a:off x="1878162" y="80846"/>
            <a:ext cx="3281243" cy="6529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35B9531D-0F08-6D29-8ABA-9A1F7287763C}"/>
              </a:ext>
            </a:extLst>
          </p:cNvPr>
          <p:cNvSpPr/>
          <p:nvPr/>
        </p:nvSpPr>
        <p:spPr>
          <a:xfrm rot="5400000">
            <a:off x="2745092" y="1889697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36BF7A34-2055-977F-4EC6-82E906DB691B}"/>
              </a:ext>
            </a:extLst>
          </p:cNvPr>
          <p:cNvSpPr/>
          <p:nvPr/>
        </p:nvSpPr>
        <p:spPr>
          <a:xfrm rot="5400000">
            <a:off x="2762738" y="4186913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047A-253C-05D9-5BB2-3BE7B41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 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6A67-0368-6DB2-C647-023678E1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-178242" y="3345460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6096000" y="1922091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683321" y="-403488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528520" y="1954705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922F-3208-841B-55B7-1D308539B3BF}"/>
              </a:ext>
            </a:extLst>
          </p:cNvPr>
          <p:cNvCxnSpPr>
            <a:cxnSpLocks/>
            <a:stCxn id="14" idx="3"/>
            <a:endCxn id="74" idx="1"/>
          </p:cNvCxnSpPr>
          <p:nvPr/>
        </p:nvCxnSpPr>
        <p:spPr>
          <a:xfrm>
            <a:off x="1401295" y="2691118"/>
            <a:ext cx="476867" cy="65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63FB9F-B77E-2F56-2210-DA42976502B2}"/>
              </a:ext>
            </a:extLst>
          </p:cNvPr>
          <p:cNvSpPr txBox="1"/>
          <p:nvPr/>
        </p:nvSpPr>
        <p:spPr>
          <a:xfrm>
            <a:off x="2493228" y="4219293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2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2525804" y="1823933"/>
            <a:ext cx="13384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1/ Kafka Server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334576" y="70139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AF0801-AC14-063D-9FE2-17C0CB475A06}"/>
              </a:ext>
            </a:extLst>
          </p:cNvPr>
          <p:cNvSpPr/>
          <p:nvPr/>
        </p:nvSpPr>
        <p:spPr>
          <a:xfrm>
            <a:off x="2627703" y="3031180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B2 P2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9822FB-91B6-0C4F-54A1-EBF5AC741311}"/>
              </a:ext>
            </a:extLst>
          </p:cNvPr>
          <p:cNvSpPr/>
          <p:nvPr/>
        </p:nvSpPr>
        <p:spPr>
          <a:xfrm>
            <a:off x="2634634" y="535031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B3 P3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8843AA-DE1A-E275-11FF-300FC22C5813}"/>
              </a:ext>
            </a:extLst>
          </p:cNvPr>
          <p:cNvSpPr txBox="1"/>
          <p:nvPr/>
        </p:nvSpPr>
        <p:spPr>
          <a:xfrm>
            <a:off x="2647840" y="6326707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3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D93A7-F33E-C94F-7CFC-6DCF378F34E7}"/>
              </a:ext>
            </a:extLst>
          </p:cNvPr>
          <p:cNvSpPr txBox="1"/>
          <p:nvPr/>
        </p:nvSpPr>
        <p:spPr>
          <a:xfrm>
            <a:off x="5459936" y="6142041"/>
            <a:ext cx="15100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Kafka Cluster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53ABF3-E32F-7A3F-B2D9-60A12B1A541C}"/>
              </a:ext>
            </a:extLst>
          </p:cNvPr>
          <p:cNvSpPr/>
          <p:nvPr/>
        </p:nvSpPr>
        <p:spPr>
          <a:xfrm>
            <a:off x="11758" y="428357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033AF4-A892-F73F-A1FB-981F2D0EDCB8}"/>
              </a:ext>
            </a:extLst>
          </p:cNvPr>
          <p:cNvSpPr/>
          <p:nvPr/>
        </p:nvSpPr>
        <p:spPr>
          <a:xfrm>
            <a:off x="9816" y="2386318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64E921-2195-C871-5110-8721F77B70E2}"/>
              </a:ext>
            </a:extLst>
          </p:cNvPr>
          <p:cNvSpPr/>
          <p:nvPr/>
        </p:nvSpPr>
        <p:spPr>
          <a:xfrm>
            <a:off x="311735" y="5130167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D58392-BF85-5EC3-8E66-8E4A0C3833D8}"/>
              </a:ext>
            </a:extLst>
          </p:cNvPr>
          <p:cNvSpPr/>
          <p:nvPr/>
        </p:nvSpPr>
        <p:spPr>
          <a:xfrm>
            <a:off x="211218" y="132360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919374-E5F8-352F-6899-61844C449708}"/>
              </a:ext>
            </a:extLst>
          </p:cNvPr>
          <p:cNvCxnSpPr>
            <a:cxnSpLocks/>
          </p:cNvCxnSpPr>
          <p:nvPr/>
        </p:nvCxnSpPr>
        <p:spPr>
          <a:xfrm flipV="1">
            <a:off x="1213237" y="3345460"/>
            <a:ext cx="6649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E0B65A-B8D8-F87E-4172-A8A12C6CC89E}"/>
              </a:ext>
            </a:extLst>
          </p:cNvPr>
          <p:cNvCxnSpPr>
            <a:cxnSpLocks/>
            <a:stCxn id="13" idx="3"/>
            <a:endCxn id="74" idx="1"/>
          </p:cNvCxnSpPr>
          <p:nvPr/>
        </p:nvCxnSpPr>
        <p:spPr>
          <a:xfrm flipV="1">
            <a:off x="1403237" y="3345460"/>
            <a:ext cx="474925" cy="124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DE2A27-A6BF-F1DE-815E-6DC5A8CF72CE}"/>
              </a:ext>
            </a:extLst>
          </p:cNvPr>
          <p:cNvCxnSpPr>
            <a:cxnSpLocks/>
            <a:stCxn id="16" idx="3"/>
            <a:endCxn id="74" idx="1"/>
          </p:cNvCxnSpPr>
          <p:nvPr/>
        </p:nvCxnSpPr>
        <p:spPr>
          <a:xfrm flipV="1">
            <a:off x="1703214" y="3345460"/>
            <a:ext cx="174948" cy="208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9C634F-F840-A29C-8FBA-49D790F9D4B9}"/>
              </a:ext>
            </a:extLst>
          </p:cNvPr>
          <p:cNvCxnSpPr>
            <a:cxnSpLocks/>
            <a:stCxn id="17" idx="3"/>
            <a:endCxn id="74" idx="1"/>
          </p:cNvCxnSpPr>
          <p:nvPr/>
        </p:nvCxnSpPr>
        <p:spPr>
          <a:xfrm>
            <a:off x="1602697" y="1628401"/>
            <a:ext cx="275465" cy="17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07A1AF-12F6-9E8C-DC12-655BEA08669A}"/>
              </a:ext>
            </a:extLst>
          </p:cNvPr>
          <p:cNvCxnSpPr>
            <a:endCxn id="49" idx="3"/>
          </p:cNvCxnSpPr>
          <p:nvPr/>
        </p:nvCxnSpPr>
        <p:spPr>
          <a:xfrm flipH="1" flipV="1">
            <a:off x="2908696" y="989880"/>
            <a:ext cx="3187304" cy="124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A76058-299C-78A0-C585-548C9D5243F9}"/>
              </a:ext>
            </a:extLst>
          </p:cNvPr>
          <p:cNvCxnSpPr>
            <a:cxnSpLocks/>
          </p:cNvCxnSpPr>
          <p:nvPr/>
        </p:nvCxnSpPr>
        <p:spPr>
          <a:xfrm flipV="1">
            <a:off x="3201823" y="2279101"/>
            <a:ext cx="2988116" cy="104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5181F2-4F87-E825-B692-2829E15850F1}"/>
              </a:ext>
            </a:extLst>
          </p:cNvPr>
          <p:cNvCxnSpPr>
            <a:cxnSpLocks/>
          </p:cNvCxnSpPr>
          <p:nvPr/>
        </p:nvCxnSpPr>
        <p:spPr>
          <a:xfrm flipV="1">
            <a:off x="3208754" y="2285598"/>
            <a:ext cx="2815780" cy="331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13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1417F3A-EA84-D722-5530-61CB90B33B60}"/>
              </a:ext>
            </a:extLst>
          </p:cNvPr>
          <p:cNvSpPr/>
          <p:nvPr/>
        </p:nvSpPr>
        <p:spPr>
          <a:xfrm>
            <a:off x="5750805" y="542282"/>
            <a:ext cx="1883758" cy="31079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F295DC-E5E9-6114-678C-C97501B21757}"/>
              </a:ext>
            </a:extLst>
          </p:cNvPr>
          <p:cNvSpPr/>
          <p:nvPr/>
        </p:nvSpPr>
        <p:spPr>
          <a:xfrm>
            <a:off x="1878162" y="80846"/>
            <a:ext cx="3281243" cy="6529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35B9531D-0F08-6D29-8ABA-9A1F7287763C}"/>
              </a:ext>
            </a:extLst>
          </p:cNvPr>
          <p:cNvSpPr/>
          <p:nvPr/>
        </p:nvSpPr>
        <p:spPr>
          <a:xfrm rot="5400000">
            <a:off x="2745092" y="1889697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36BF7A34-2055-977F-4EC6-82E906DB691B}"/>
              </a:ext>
            </a:extLst>
          </p:cNvPr>
          <p:cNvSpPr/>
          <p:nvPr/>
        </p:nvSpPr>
        <p:spPr>
          <a:xfrm rot="5400000">
            <a:off x="2762738" y="4186913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047A-253C-05D9-5BB2-3BE7B41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 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6A67-0368-6DB2-C647-023678E1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-178242" y="3345460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6096000" y="1922091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683321" y="-403488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528520" y="1954705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922F-3208-841B-55B7-1D308539B3BF}"/>
              </a:ext>
            </a:extLst>
          </p:cNvPr>
          <p:cNvCxnSpPr>
            <a:cxnSpLocks/>
            <a:stCxn id="14" idx="3"/>
            <a:endCxn id="74" idx="1"/>
          </p:cNvCxnSpPr>
          <p:nvPr/>
        </p:nvCxnSpPr>
        <p:spPr>
          <a:xfrm>
            <a:off x="1401295" y="2691118"/>
            <a:ext cx="476867" cy="65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63FB9F-B77E-2F56-2210-DA42976502B2}"/>
              </a:ext>
            </a:extLst>
          </p:cNvPr>
          <p:cNvSpPr txBox="1"/>
          <p:nvPr/>
        </p:nvSpPr>
        <p:spPr>
          <a:xfrm>
            <a:off x="2493228" y="4219293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2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2525804" y="1823933"/>
            <a:ext cx="13384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1/ Kafka Server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334576" y="70139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AF0801-AC14-063D-9FE2-17C0CB475A06}"/>
              </a:ext>
            </a:extLst>
          </p:cNvPr>
          <p:cNvSpPr/>
          <p:nvPr/>
        </p:nvSpPr>
        <p:spPr>
          <a:xfrm>
            <a:off x="2627703" y="3031180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B2 P2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9822FB-91B6-0C4F-54A1-EBF5AC741311}"/>
              </a:ext>
            </a:extLst>
          </p:cNvPr>
          <p:cNvSpPr/>
          <p:nvPr/>
        </p:nvSpPr>
        <p:spPr>
          <a:xfrm>
            <a:off x="2634634" y="535031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B3 P3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8843AA-DE1A-E275-11FF-300FC22C5813}"/>
              </a:ext>
            </a:extLst>
          </p:cNvPr>
          <p:cNvSpPr txBox="1"/>
          <p:nvPr/>
        </p:nvSpPr>
        <p:spPr>
          <a:xfrm>
            <a:off x="2647840" y="6326707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3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D93A7-F33E-C94F-7CFC-6DCF378F34E7}"/>
              </a:ext>
            </a:extLst>
          </p:cNvPr>
          <p:cNvSpPr txBox="1"/>
          <p:nvPr/>
        </p:nvSpPr>
        <p:spPr>
          <a:xfrm>
            <a:off x="5459936" y="6142041"/>
            <a:ext cx="15100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Kafka Cluster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53ABF3-E32F-7A3F-B2D9-60A12B1A541C}"/>
              </a:ext>
            </a:extLst>
          </p:cNvPr>
          <p:cNvSpPr/>
          <p:nvPr/>
        </p:nvSpPr>
        <p:spPr>
          <a:xfrm>
            <a:off x="11758" y="428357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033AF4-A892-F73F-A1FB-981F2D0EDCB8}"/>
              </a:ext>
            </a:extLst>
          </p:cNvPr>
          <p:cNvSpPr/>
          <p:nvPr/>
        </p:nvSpPr>
        <p:spPr>
          <a:xfrm>
            <a:off x="9816" y="2386318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64E921-2195-C871-5110-8721F77B70E2}"/>
              </a:ext>
            </a:extLst>
          </p:cNvPr>
          <p:cNvSpPr/>
          <p:nvPr/>
        </p:nvSpPr>
        <p:spPr>
          <a:xfrm>
            <a:off x="311735" y="5130167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D58392-BF85-5EC3-8E66-8E4A0C3833D8}"/>
              </a:ext>
            </a:extLst>
          </p:cNvPr>
          <p:cNvSpPr/>
          <p:nvPr/>
        </p:nvSpPr>
        <p:spPr>
          <a:xfrm>
            <a:off x="211218" y="132360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919374-E5F8-352F-6899-61844C449708}"/>
              </a:ext>
            </a:extLst>
          </p:cNvPr>
          <p:cNvCxnSpPr>
            <a:cxnSpLocks/>
          </p:cNvCxnSpPr>
          <p:nvPr/>
        </p:nvCxnSpPr>
        <p:spPr>
          <a:xfrm flipV="1">
            <a:off x="1213237" y="3345460"/>
            <a:ext cx="6649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E0B65A-B8D8-F87E-4172-A8A12C6CC89E}"/>
              </a:ext>
            </a:extLst>
          </p:cNvPr>
          <p:cNvCxnSpPr>
            <a:cxnSpLocks/>
            <a:stCxn id="13" idx="3"/>
            <a:endCxn id="74" idx="1"/>
          </p:cNvCxnSpPr>
          <p:nvPr/>
        </p:nvCxnSpPr>
        <p:spPr>
          <a:xfrm flipV="1">
            <a:off x="1403237" y="3345460"/>
            <a:ext cx="474925" cy="124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DE2A27-A6BF-F1DE-815E-6DC5A8CF72CE}"/>
              </a:ext>
            </a:extLst>
          </p:cNvPr>
          <p:cNvCxnSpPr>
            <a:cxnSpLocks/>
            <a:stCxn id="16" idx="3"/>
            <a:endCxn id="74" idx="1"/>
          </p:cNvCxnSpPr>
          <p:nvPr/>
        </p:nvCxnSpPr>
        <p:spPr>
          <a:xfrm flipV="1">
            <a:off x="1703214" y="3345460"/>
            <a:ext cx="174948" cy="208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9C634F-F840-A29C-8FBA-49D790F9D4B9}"/>
              </a:ext>
            </a:extLst>
          </p:cNvPr>
          <p:cNvCxnSpPr>
            <a:cxnSpLocks/>
            <a:stCxn id="17" idx="3"/>
            <a:endCxn id="74" idx="1"/>
          </p:cNvCxnSpPr>
          <p:nvPr/>
        </p:nvCxnSpPr>
        <p:spPr>
          <a:xfrm>
            <a:off x="1602697" y="1628401"/>
            <a:ext cx="275465" cy="17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B7DB43-06A5-ED8E-B77D-658189F2FF2E}"/>
              </a:ext>
            </a:extLst>
          </p:cNvPr>
          <p:cNvSpPr/>
          <p:nvPr/>
        </p:nvSpPr>
        <p:spPr>
          <a:xfrm>
            <a:off x="6021954" y="2782930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56778A-CB77-3785-458D-79ECFDE4084C}"/>
              </a:ext>
            </a:extLst>
          </p:cNvPr>
          <p:cNvSpPr/>
          <p:nvPr/>
        </p:nvSpPr>
        <p:spPr>
          <a:xfrm>
            <a:off x="6095999" y="986015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1E49B4-4199-4719-E47B-F331F1803FA6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>
            <a:off x="2908696" y="989880"/>
            <a:ext cx="3187303" cy="3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420A88-0E3A-54A0-F2F2-8A21423A5E15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201823" y="2175689"/>
            <a:ext cx="2894176" cy="11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35E9D6-5092-FF79-1EED-8B7EB02FEEF2}"/>
              </a:ext>
            </a:extLst>
          </p:cNvPr>
          <p:cNvCxnSpPr>
            <a:cxnSpLocks/>
            <a:stCxn id="55" idx="3"/>
            <a:endCxn id="8" idx="1"/>
          </p:cNvCxnSpPr>
          <p:nvPr/>
        </p:nvCxnSpPr>
        <p:spPr>
          <a:xfrm flipV="1">
            <a:off x="3208754" y="3087730"/>
            <a:ext cx="2813200" cy="255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B6EB31-5AAF-FB1F-38B7-0A920252D99C}"/>
              </a:ext>
            </a:extLst>
          </p:cNvPr>
          <p:cNvSpPr txBox="1"/>
          <p:nvPr/>
        </p:nvSpPr>
        <p:spPr>
          <a:xfrm>
            <a:off x="5824347" y="3822909"/>
            <a:ext cx="1736673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Consumer Group</a:t>
            </a:r>
          </a:p>
        </p:txBody>
      </p:sp>
    </p:spTree>
    <p:extLst>
      <p:ext uri="{BB962C8B-B14F-4D97-AF65-F5344CB8AC3E}">
        <p14:creationId xmlns:p14="http://schemas.microsoft.com/office/powerpoint/2010/main" val="1780000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6C3815-21AE-AFC9-7B2D-3B579D0F270E}"/>
              </a:ext>
            </a:extLst>
          </p:cNvPr>
          <p:cNvSpPr/>
          <p:nvPr/>
        </p:nvSpPr>
        <p:spPr>
          <a:xfrm>
            <a:off x="5750805" y="542282"/>
            <a:ext cx="1883758" cy="31079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F295DC-E5E9-6114-678C-C97501B21757}"/>
              </a:ext>
            </a:extLst>
          </p:cNvPr>
          <p:cNvSpPr/>
          <p:nvPr/>
        </p:nvSpPr>
        <p:spPr>
          <a:xfrm>
            <a:off x="1878162" y="80846"/>
            <a:ext cx="3281243" cy="6529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35B9531D-0F08-6D29-8ABA-9A1F7287763C}"/>
              </a:ext>
            </a:extLst>
          </p:cNvPr>
          <p:cNvSpPr/>
          <p:nvPr/>
        </p:nvSpPr>
        <p:spPr>
          <a:xfrm rot="5400000">
            <a:off x="2745092" y="1889697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36BF7A34-2055-977F-4EC6-82E906DB691B}"/>
              </a:ext>
            </a:extLst>
          </p:cNvPr>
          <p:cNvSpPr/>
          <p:nvPr/>
        </p:nvSpPr>
        <p:spPr>
          <a:xfrm rot="5400000">
            <a:off x="2762738" y="4186913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047A-253C-05D9-5BB2-3BE7B41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 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6A67-0368-6DB2-C647-023678E1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-178242" y="3345460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6096000" y="1922091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683321" y="-403488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528520" y="1954705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922F-3208-841B-55B7-1D308539B3BF}"/>
              </a:ext>
            </a:extLst>
          </p:cNvPr>
          <p:cNvCxnSpPr>
            <a:cxnSpLocks/>
            <a:stCxn id="14" idx="3"/>
            <a:endCxn id="74" idx="1"/>
          </p:cNvCxnSpPr>
          <p:nvPr/>
        </p:nvCxnSpPr>
        <p:spPr>
          <a:xfrm>
            <a:off x="1401295" y="2691118"/>
            <a:ext cx="476867" cy="65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63FB9F-B77E-2F56-2210-DA42976502B2}"/>
              </a:ext>
            </a:extLst>
          </p:cNvPr>
          <p:cNvSpPr txBox="1"/>
          <p:nvPr/>
        </p:nvSpPr>
        <p:spPr>
          <a:xfrm>
            <a:off x="2493228" y="4219293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2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2525804" y="1823933"/>
            <a:ext cx="13384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1/ Kafka Server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334576" y="70139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AF0801-AC14-063D-9FE2-17C0CB475A06}"/>
              </a:ext>
            </a:extLst>
          </p:cNvPr>
          <p:cNvSpPr/>
          <p:nvPr/>
        </p:nvSpPr>
        <p:spPr>
          <a:xfrm>
            <a:off x="2627703" y="3031180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B2 P2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9822FB-91B6-0C4F-54A1-EBF5AC741311}"/>
              </a:ext>
            </a:extLst>
          </p:cNvPr>
          <p:cNvSpPr/>
          <p:nvPr/>
        </p:nvSpPr>
        <p:spPr>
          <a:xfrm>
            <a:off x="2634634" y="535031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B3 P3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8843AA-DE1A-E275-11FF-300FC22C5813}"/>
              </a:ext>
            </a:extLst>
          </p:cNvPr>
          <p:cNvSpPr txBox="1"/>
          <p:nvPr/>
        </p:nvSpPr>
        <p:spPr>
          <a:xfrm>
            <a:off x="2647840" y="6326707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3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D93A7-F33E-C94F-7CFC-6DCF378F34E7}"/>
              </a:ext>
            </a:extLst>
          </p:cNvPr>
          <p:cNvSpPr txBox="1"/>
          <p:nvPr/>
        </p:nvSpPr>
        <p:spPr>
          <a:xfrm>
            <a:off x="5459936" y="6142041"/>
            <a:ext cx="15100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Kafka Cluster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53ABF3-E32F-7A3F-B2D9-60A12B1A541C}"/>
              </a:ext>
            </a:extLst>
          </p:cNvPr>
          <p:cNvSpPr/>
          <p:nvPr/>
        </p:nvSpPr>
        <p:spPr>
          <a:xfrm>
            <a:off x="11758" y="428357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033AF4-A892-F73F-A1FB-981F2D0EDCB8}"/>
              </a:ext>
            </a:extLst>
          </p:cNvPr>
          <p:cNvSpPr/>
          <p:nvPr/>
        </p:nvSpPr>
        <p:spPr>
          <a:xfrm>
            <a:off x="9816" y="2386318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64E921-2195-C871-5110-8721F77B70E2}"/>
              </a:ext>
            </a:extLst>
          </p:cNvPr>
          <p:cNvSpPr/>
          <p:nvPr/>
        </p:nvSpPr>
        <p:spPr>
          <a:xfrm>
            <a:off x="311735" y="5130167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D58392-BF85-5EC3-8E66-8E4A0C3833D8}"/>
              </a:ext>
            </a:extLst>
          </p:cNvPr>
          <p:cNvSpPr/>
          <p:nvPr/>
        </p:nvSpPr>
        <p:spPr>
          <a:xfrm>
            <a:off x="211218" y="132360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919374-E5F8-352F-6899-61844C449708}"/>
              </a:ext>
            </a:extLst>
          </p:cNvPr>
          <p:cNvCxnSpPr>
            <a:cxnSpLocks/>
          </p:cNvCxnSpPr>
          <p:nvPr/>
        </p:nvCxnSpPr>
        <p:spPr>
          <a:xfrm flipV="1">
            <a:off x="1213237" y="3345460"/>
            <a:ext cx="6649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E0B65A-B8D8-F87E-4172-A8A12C6CC89E}"/>
              </a:ext>
            </a:extLst>
          </p:cNvPr>
          <p:cNvCxnSpPr>
            <a:cxnSpLocks/>
            <a:stCxn id="13" idx="3"/>
            <a:endCxn id="74" idx="1"/>
          </p:cNvCxnSpPr>
          <p:nvPr/>
        </p:nvCxnSpPr>
        <p:spPr>
          <a:xfrm flipV="1">
            <a:off x="1403237" y="3345460"/>
            <a:ext cx="474925" cy="124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DE2A27-A6BF-F1DE-815E-6DC5A8CF72CE}"/>
              </a:ext>
            </a:extLst>
          </p:cNvPr>
          <p:cNvCxnSpPr>
            <a:cxnSpLocks/>
            <a:stCxn id="16" idx="3"/>
            <a:endCxn id="74" idx="1"/>
          </p:cNvCxnSpPr>
          <p:nvPr/>
        </p:nvCxnSpPr>
        <p:spPr>
          <a:xfrm flipV="1">
            <a:off x="1703214" y="3345460"/>
            <a:ext cx="174948" cy="208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9C634F-F840-A29C-8FBA-49D790F9D4B9}"/>
              </a:ext>
            </a:extLst>
          </p:cNvPr>
          <p:cNvCxnSpPr>
            <a:cxnSpLocks/>
            <a:stCxn id="17" idx="3"/>
            <a:endCxn id="74" idx="1"/>
          </p:cNvCxnSpPr>
          <p:nvPr/>
        </p:nvCxnSpPr>
        <p:spPr>
          <a:xfrm>
            <a:off x="1602697" y="1628401"/>
            <a:ext cx="275465" cy="17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B7DB43-06A5-ED8E-B77D-658189F2FF2E}"/>
              </a:ext>
            </a:extLst>
          </p:cNvPr>
          <p:cNvSpPr/>
          <p:nvPr/>
        </p:nvSpPr>
        <p:spPr>
          <a:xfrm>
            <a:off x="6021954" y="2782930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56778A-CB77-3785-458D-79ECFDE4084C}"/>
              </a:ext>
            </a:extLst>
          </p:cNvPr>
          <p:cNvSpPr/>
          <p:nvPr/>
        </p:nvSpPr>
        <p:spPr>
          <a:xfrm>
            <a:off x="6095999" y="986015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1E49B4-4199-4719-E47B-F331F1803FA6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>
            <a:off x="2908696" y="989880"/>
            <a:ext cx="3187303" cy="3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420A88-0E3A-54A0-F2F2-8A21423A5E15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201823" y="2175689"/>
            <a:ext cx="2894176" cy="11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35E9D6-5092-FF79-1EED-8B7EB02FEEF2}"/>
              </a:ext>
            </a:extLst>
          </p:cNvPr>
          <p:cNvCxnSpPr>
            <a:cxnSpLocks/>
            <a:stCxn id="55" idx="3"/>
            <a:endCxn id="8" idx="1"/>
          </p:cNvCxnSpPr>
          <p:nvPr/>
        </p:nvCxnSpPr>
        <p:spPr>
          <a:xfrm flipV="1">
            <a:off x="3208754" y="3087730"/>
            <a:ext cx="2813200" cy="255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67A58038-5FBC-0DF8-AFA5-987F9C1C73C7}"/>
              </a:ext>
            </a:extLst>
          </p:cNvPr>
          <p:cNvSpPr/>
          <p:nvPr/>
        </p:nvSpPr>
        <p:spPr>
          <a:xfrm>
            <a:off x="6810457" y="2990584"/>
            <a:ext cx="914400" cy="59491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73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3758F-13DD-7B08-501C-C0ABB4A7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5A5920-9096-9886-E906-AD26C395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35496"/>
            <a:ext cx="6096000" cy="45720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Producer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Consumer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Broker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Partitions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Offset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Consumer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Zookeeper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985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054274-5EF5-FAD5-617C-B00631146454}"/>
              </a:ext>
            </a:extLst>
          </p:cNvPr>
          <p:cNvSpPr/>
          <p:nvPr/>
        </p:nvSpPr>
        <p:spPr>
          <a:xfrm>
            <a:off x="5750805" y="542282"/>
            <a:ext cx="1883758" cy="31079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F295DC-E5E9-6114-678C-C97501B21757}"/>
              </a:ext>
            </a:extLst>
          </p:cNvPr>
          <p:cNvSpPr/>
          <p:nvPr/>
        </p:nvSpPr>
        <p:spPr>
          <a:xfrm>
            <a:off x="1878162" y="80846"/>
            <a:ext cx="3281243" cy="6529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35B9531D-0F08-6D29-8ABA-9A1F7287763C}"/>
              </a:ext>
            </a:extLst>
          </p:cNvPr>
          <p:cNvSpPr/>
          <p:nvPr/>
        </p:nvSpPr>
        <p:spPr>
          <a:xfrm rot="5400000">
            <a:off x="2745092" y="1889697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36BF7A34-2055-977F-4EC6-82E906DB691B}"/>
              </a:ext>
            </a:extLst>
          </p:cNvPr>
          <p:cNvSpPr/>
          <p:nvPr/>
        </p:nvSpPr>
        <p:spPr>
          <a:xfrm rot="5400000">
            <a:off x="2762738" y="4186913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047A-253C-05D9-5BB2-3BE7B41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 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6A67-0368-6DB2-C647-023678E1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-178242" y="3345460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6096000" y="1922091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683321" y="-403488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528520" y="1954705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922F-3208-841B-55B7-1D308539B3BF}"/>
              </a:ext>
            </a:extLst>
          </p:cNvPr>
          <p:cNvCxnSpPr>
            <a:cxnSpLocks/>
            <a:stCxn id="14" idx="3"/>
            <a:endCxn id="74" idx="1"/>
          </p:cNvCxnSpPr>
          <p:nvPr/>
        </p:nvCxnSpPr>
        <p:spPr>
          <a:xfrm>
            <a:off x="1401295" y="2691118"/>
            <a:ext cx="476867" cy="65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63FB9F-B77E-2F56-2210-DA42976502B2}"/>
              </a:ext>
            </a:extLst>
          </p:cNvPr>
          <p:cNvSpPr txBox="1"/>
          <p:nvPr/>
        </p:nvSpPr>
        <p:spPr>
          <a:xfrm>
            <a:off x="2493228" y="4219293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2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2525804" y="1823933"/>
            <a:ext cx="13384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1/ Kafka Server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334576" y="70139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AF0801-AC14-063D-9FE2-17C0CB475A06}"/>
              </a:ext>
            </a:extLst>
          </p:cNvPr>
          <p:cNvSpPr/>
          <p:nvPr/>
        </p:nvSpPr>
        <p:spPr>
          <a:xfrm>
            <a:off x="2627703" y="3031180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B2 P2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9822FB-91B6-0C4F-54A1-EBF5AC741311}"/>
              </a:ext>
            </a:extLst>
          </p:cNvPr>
          <p:cNvSpPr/>
          <p:nvPr/>
        </p:nvSpPr>
        <p:spPr>
          <a:xfrm>
            <a:off x="2634634" y="535031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B3 P3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8843AA-DE1A-E275-11FF-300FC22C5813}"/>
              </a:ext>
            </a:extLst>
          </p:cNvPr>
          <p:cNvSpPr txBox="1"/>
          <p:nvPr/>
        </p:nvSpPr>
        <p:spPr>
          <a:xfrm>
            <a:off x="2647840" y="6326707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3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D93A7-F33E-C94F-7CFC-6DCF378F34E7}"/>
              </a:ext>
            </a:extLst>
          </p:cNvPr>
          <p:cNvSpPr txBox="1"/>
          <p:nvPr/>
        </p:nvSpPr>
        <p:spPr>
          <a:xfrm>
            <a:off x="5459936" y="6142041"/>
            <a:ext cx="15100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Kafka Cluster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53ABF3-E32F-7A3F-B2D9-60A12B1A541C}"/>
              </a:ext>
            </a:extLst>
          </p:cNvPr>
          <p:cNvSpPr/>
          <p:nvPr/>
        </p:nvSpPr>
        <p:spPr>
          <a:xfrm>
            <a:off x="11758" y="428357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033AF4-A892-F73F-A1FB-981F2D0EDCB8}"/>
              </a:ext>
            </a:extLst>
          </p:cNvPr>
          <p:cNvSpPr/>
          <p:nvPr/>
        </p:nvSpPr>
        <p:spPr>
          <a:xfrm>
            <a:off x="9816" y="2386318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64E921-2195-C871-5110-8721F77B70E2}"/>
              </a:ext>
            </a:extLst>
          </p:cNvPr>
          <p:cNvSpPr/>
          <p:nvPr/>
        </p:nvSpPr>
        <p:spPr>
          <a:xfrm>
            <a:off x="311735" y="5130167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D58392-BF85-5EC3-8E66-8E4A0C3833D8}"/>
              </a:ext>
            </a:extLst>
          </p:cNvPr>
          <p:cNvSpPr/>
          <p:nvPr/>
        </p:nvSpPr>
        <p:spPr>
          <a:xfrm>
            <a:off x="211218" y="132360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919374-E5F8-352F-6899-61844C449708}"/>
              </a:ext>
            </a:extLst>
          </p:cNvPr>
          <p:cNvCxnSpPr>
            <a:cxnSpLocks/>
          </p:cNvCxnSpPr>
          <p:nvPr/>
        </p:nvCxnSpPr>
        <p:spPr>
          <a:xfrm flipV="1">
            <a:off x="1213237" y="3345460"/>
            <a:ext cx="6649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E0B65A-B8D8-F87E-4172-A8A12C6CC89E}"/>
              </a:ext>
            </a:extLst>
          </p:cNvPr>
          <p:cNvCxnSpPr>
            <a:cxnSpLocks/>
            <a:stCxn id="13" idx="3"/>
            <a:endCxn id="74" idx="1"/>
          </p:cNvCxnSpPr>
          <p:nvPr/>
        </p:nvCxnSpPr>
        <p:spPr>
          <a:xfrm flipV="1">
            <a:off x="1403237" y="3345460"/>
            <a:ext cx="474925" cy="124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DE2A27-A6BF-F1DE-815E-6DC5A8CF72CE}"/>
              </a:ext>
            </a:extLst>
          </p:cNvPr>
          <p:cNvCxnSpPr>
            <a:cxnSpLocks/>
            <a:stCxn id="16" idx="3"/>
            <a:endCxn id="74" idx="1"/>
          </p:cNvCxnSpPr>
          <p:nvPr/>
        </p:nvCxnSpPr>
        <p:spPr>
          <a:xfrm flipV="1">
            <a:off x="1703214" y="3345460"/>
            <a:ext cx="174948" cy="208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9C634F-F840-A29C-8FBA-49D790F9D4B9}"/>
              </a:ext>
            </a:extLst>
          </p:cNvPr>
          <p:cNvCxnSpPr>
            <a:cxnSpLocks/>
            <a:stCxn id="17" idx="3"/>
            <a:endCxn id="74" idx="1"/>
          </p:cNvCxnSpPr>
          <p:nvPr/>
        </p:nvCxnSpPr>
        <p:spPr>
          <a:xfrm>
            <a:off x="1602697" y="1628401"/>
            <a:ext cx="275465" cy="17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B7DB43-06A5-ED8E-B77D-658189F2FF2E}"/>
              </a:ext>
            </a:extLst>
          </p:cNvPr>
          <p:cNvSpPr/>
          <p:nvPr/>
        </p:nvSpPr>
        <p:spPr>
          <a:xfrm>
            <a:off x="6021954" y="2782930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56778A-CB77-3785-458D-79ECFDE4084C}"/>
              </a:ext>
            </a:extLst>
          </p:cNvPr>
          <p:cNvSpPr/>
          <p:nvPr/>
        </p:nvSpPr>
        <p:spPr>
          <a:xfrm>
            <a:off x="6095999" y="986015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1E49B4-4199-4719-E47B-F331F1803FA6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>
            <a:off x="2908696" y="989880"/>
            <a:ext cx="3187303" cy="3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420A88-0E3A-54A0-F2F2-8A21423A5E15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201823" y="2175689"/>
            <a:ext cx="2894176" cy="11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67A58038-5FBC-0DF8-AFA5-987F9C1C73C7}"/>
              </a:ext>
            </a:extLst>
          </p:cNvPr>
          <p:cNvSpPr/>
          <p:nvPr/>
        </p:nvSpPr>
        <p:spPr>
          <a:xfrm>
            <a:off x="6810457" y="2990584"/>
            <a:ext cx="914400" cy="59491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523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EF44FE-F61C-B476-C587-E940F7171CA3}"/>
              </a:ext>
            </a:extLst>
          </p:cNvPr>
          <p:cNvSpPr/>
          <p:nvPr/>
        </p:nvSpPr>
        <p:spPr>
          <a:xfrm>
            <a:off x="5750805" y="542282"/>
            <a:ext cx="1883758" cy="31079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F295DC-E5E9-6114-678C-C97501B21757}"/>
              </a:ext>
            </a:extLst>
          </p:cNvPr>
          <p:cNvSpPr/>
          <p:nvPr/>
        </p:nvSpPr>
        <p:spPr>
          <a:xfrm>
            <a:off x="1878162" y="80846"/>
            <a:ext cx="3281243" cy="6529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35B9531D-0F08-6D29-8ABA-9A1F7287763C}"/>
              </a:ext>
            </a:extLst>
          </p:cNvPr>
          <p:cNvSpPr/>
          <p:nvPr/>
        </p:nvSpPr>
        <p:spPr>
          <a:xfrm rot="5400000">
            <a:off x="2745092" y="1889697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36BF7A34-2055-977F-4EC6-82E906DB691B}"/>
              </a:ext>
            </a:extLst>
          </p:cNvPr>
          <p:cNvSpPr/>
          <p:nvPr/>
        </p:nvSpPr>
        <p:spPr>
          <a:xfrm rot="5400000">
            <a:off x="2762738" y="4186913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047A-253C-05D9-5BB2-3BE7B41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 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6A67-0368-6DB2-C647-023678E1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-178242" y="3345460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6096000" y="1922091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683321" y="-403488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528520" y="1954705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922F-3208-841B-55B7-1D308539B3BF}"/>
              </a:ext>
            </a:extLst>
          </p:cNvPr>
          <p:cNvCxnSpPr>
            <a:cxnSpLocks/>
            <a:stCxn id="14" idx="3"/>
            <a:endCxn id="74" idx="1"/>
          </p:cNvCxnSpPr>
          <p:nvPr/>
        </p:nvCxnSpPr>
        <p:spPr>
          <a:xfrm>
            <a:off x="1401295" y="2691118"/>
            <a:ext cx="476867" cy="65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63FB9F-B77E-2F56-2210-DA42976502B2}"/>
              </a:ext>
            </a:extLst>
          </p:cNvPr>
          <p:cNvSpPr txBox="1"/>
          <p:nvPr/>
        </p:nvSpPr>
        <p:spPr>
          <a:xfrm>
            <a:off x="2493228" y="4219293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2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2525804" y="1823933"/>
            <a:ext cx="13384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1/ Kafka Server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334576" y="70139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AF0801-AC14-063D-9FE2-17C0CB475A06}"/>
              </a:ext>
            </a:extLst>
          </p:cNvPr>
          <p:cNvSpPr/>
          <p:nvPr/>
        </p:nvSpPr>
        <p:spPr>
          <a:xfrm>
            <a:off x="2627703" y="3031180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B2 P2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9822FB-91B6-0C4F-54A1-EBF5AC741311}"/>
              </a:ext>
            </a:extLst>
          </p:cNvPr>
          <p:cNvSpPr/>
          <p:nvPr/>
        </p:nvSpPr>
        <p:spPr>
          <a:xfrm>
            <a:off x="2634634" y="535031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B3 P3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8843AA-DE1A-E275-11FF-300FC22C5813}"/>
              </a:ext>
            </a:extLst>
          </p:cNvPr>
          <p:cNvSpPr txBox="1"/>
          <p:nvPr/>
        </p:nvSpPr>
        <p:spPr>
          <a:xfrm>
            <a:off x="2647840" y="6326707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3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D93A7-F33E-C94F-7CFC-6DCF378F34E7}"/>
              </a:ext>
            </a:extLst>
          </p:cNvPr>
          <p:cNvSpPr txBox="1"/>
          <p:nvPr/>
        </p:nvSpPr>
        <p:spPr>
          <a:xfrm>
            <a:off x="5459936" y="6142041"/>
            <a:ext cx="15100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Kafka Cluster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53ABF3-E32F-7A3F-B2D9-60A12B1A541C}"/>
              </a:ext>
            </a:extLst>
          </p:cNvPr>
          <p:cNvSpPr/>
          <p:nvPr/>
        </p:nvSpPr>
        <p:spPr>
          <a:xfrm>
            <a:off x="11758" y="428357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033AF4-A892-F73F-A1FB-981F2D0EDCB8}"/>
              </a:ext>
            </a:extLst>
          </p:cNvPr>
          <p:cNvSpPr/>
          <p:nvPr/>
        </p:nvSpPr>
        <p:spPr>
          <a:xfrm>
            <a:off x="9816" y="2386318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64E921-2195-C871-5110-8721F77B70E2}"/>
              </a:ext>
            </a:extLst>
          </p:cNvPr>
          <p:cNvSpPr/>
          <p:nvPr/>
        </p:nvSpPr>
        <p:spPr>
          <a:xfrm>
            <a:off x="311735" y="5130167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D58392-BF85-5EC3-8E66-8E4A0C3833D8}"/>
              </a:ext>
            </a:extLst>
          </p:cNvPr>
          <p:cNvSpPr/>
          <p:nvPr/>
        </p:nvSpPr>
        <p:spPr>
          <a:xfrm>
            <a:off x="211218" y="132360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919374-E5F8-352F-6899-61844C449708}"/>
              </a:ext>
            </a:extLst>
          </p:cNvPr>
          <p:cNvCxnSpPr>
            <a:cxnSpLocks/>
          </p:cNvCxnSpPr>
          <p:nvPr/>
        </p:nvCxnSpPr>
        <p:spPr>
          <a:xfrm flipV="1">
            <a:off x="1213237" y="3345460"/>
            <a:ext cx="6649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E0B65A-B8D8-F87E-4172-A8A12C6CC89E}"/>
              </a:ext>
            </a:extLst>
          </p:cNvPr>
          <p:cNvCxnSpPr>
            <a:cxnSpLocks/>
            <a:stCxn id="13" idx="3"/>
            <a:endCxn id="74" idx="1"/>
          </p:cNvCxnSpPr>
          <p:nvPr/>
        </p:nvCxnSpPr>
        <p:spPr>
          <a:xfrm flipV="1">
            <a:off x="1403237" y="3345460"/>
            <a:ext cx="474925" cy="124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DE2A27-A6BF-F1DE-815E-6DC5A8CF72CE}"/>
              </a:ext>
            </a:extLst>
          </p:cNvPr>
          <p:cNvCxnSpPr>
            <a:cxnSpLocks/>
            <a:stCxn id="16" idx="3"/>
            <a:endCxn id="74" idx="1"/>
          </p:cNvCxnSpPr>
          <p:nvPr/>
        </p:nvCxnSpPr>
        <p:spPr>
          <a:xfrm flipV="1">
            <a:off x="1703214" y="3345460"/>
            <a:ext cx="174948" cy="208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9C634F-F840-A29C-8FBA-49D790F9D4B9}"/>
              </a:ext>
            </a:extLst>
          </p:cNvPr>
          <p:cNvCxnSpPr>
            <a:cxnSpLocks/>
            <a:stCxn id="17" idx="3"/>
            <a:endCxn id="74" idx="1"/>
          </p:cNvCxnSpPr>
          <p:nvPr/>
        </p:nvCxnSpPr>
        <p:spPr>
          <a:xfrm>
            <a:off x="1602697" y="1628401"/>
            <a:ext cx="275465" cy="17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B7DB43-06A5-ED8E-B77D-658189F2FF2E}"/>
              </a:ext>
            </a:extLst>
          </p:cNvPr>
          <p:cNvSpPr/>
          <p:nvPr/>
        </p:nvSpPr>
        <p:spPr>
          <a:xfrm>
            <a:off x="6021954" y="2782930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56778A-CB77-3785-458D-79ECFDE4084C}"/>
              </a:ext>
            </a:extLst>
          </p:cNvPr>
          <p:cNvSpPr/>
          <p:nvPr/>
        </p:nvSpPr>
        <p:spPr>
          <a:xfrm>
            <a:off x="6095999" y="986015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1E49B4-4199-4719-E47B-F331F1803FA6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>
            <a:off x="2908696" y="989880"/>
            <a:ext cx="3187303" cy="3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420A88-0E3A-54A0-F2F2-8A21423A5E15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201823" y="2175689"/>
            <a:ext cx="2894176" cy="11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67A58038-5FBC-0DF8-AFA5-987F9C1C73C7}"/>
              </a:ext>
            </a:extLst>
          </p:cNvPr>
          <p:cNvSpPr/>
          <p:nvPr/>
        </p:nvSpPr>
        <p:spPr>
          <a:xfrm>
            <a:off x="6810457" y="2990584"/>
            <a:ext cx="914400" cy="59491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25E8F2-DDB6-1F2E-664B-264BB8E3CF0C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3208754" y="2313885"/>
            <a:ext cx="2887245" cy="332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47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1417F3A-EA84-D722-5530-61CB90B33B60}"/>
              </a:ext>
            </a:extLst>
          </p:cNvPr>
          <p:cNvSpPr/>
          <p:nvPr/>
        </p:nvSpPr>
        <p:spPr>
          <a:xfrm>
            <a:off x="5750805" y="542281"/>
            <a:ext cx="1883758" cy="38424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F295DC-E5E9-6114-678C-C97501B21757}"/>
              </a:ext>
            </a:extLst>
          </p:cNvPr>
          <p:cNvSpPr/>
          <p:nvPr/>
        </p:nvSpPr>
        <p:spPr>
          <a:xfrm>
            <a:off x="1878162" y="80846"/>
            <a:ext cx="3281243" cy="6529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35B9531D-0F08-6D29-8ABA-9A1F7287763C}"/>
              </a:ext>
            </a:extLst>
          </p:cNvPr>
          <p:cNvSpPr/>
          <p:nvPr/>
        </p:nvSpPr>
        <p:spPr>
          <a:xfrm rot="5400000">
            <a:off x="2745092" y="1889697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36BF7A34-2055-977F-4EC6-82E906DB691B}"/>
              </a:ext>
            </a:extLst>
          </p:cNvPr>
          <p:cNvSpPr/>
          <p:nvPr/>
        </p:nvSpPr>
        <p:spPr>
          <a:xfrm rot="5400000">
            <a:off x="2762738" y="4186913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047A-253C-05D9-5BB2-3BE7B41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 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6A67-0368-6DB2-C647-023678E1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-178242" y="3345460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6096000" y="1922091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683321" y="-403488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528520" y="1954705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922F-3208-841B-55B7-1D308539B3BF}"/>
              </a:ext>
            </a:extLst>
          </p:cNvPr>
          <p:cNvCxnSpPr>
            <a:cxnSpLocks/>
            <a:stCxn id="14" idx="3"/>
            <a:endCxn id="74" idx="1"/>
          </p:cNvCxnSpPr>
          <p:nvPr/>
        </p:nvCxnSpPr>
        <p:spPr>
          <a:xfrm>
            <a:off x="1401295" y="2691118"/>
            <a:ext cx="476867" cy="65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63FB9F-B77E-2F56-2210-DA42976502B2}"/>
              </a:ext>
            </a:extLst>
          </p:cNvPr>
          <p:cNvSpPr txBox="1"/>
          <p:nvPr/>
        </p:nvSpPr>
        <p:spPr>
          <a:xfrm>
            <a:off x="2493228" y="4219293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2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2525804" y="1823933"/>
            <a:ext cx="13384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1/ Kafka Server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334576" y="70139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AF0801-AC14-063D-9FE2-17C0CB475A06}"/>
              </a:ext>
            </a:extLst>
          </p:cNvPr>
          <p:cNvSpPr/>
          <p:nvPr/>
        </p:nvSpPr>
        <p:spPr>
          <a:xfrm>
            <a:off x="2627703" y="3031180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B2 P2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9822FB-91B6-0C4F-54A1-EBF5AC741311}"/>
              </a:ext>
            </a:extLst>
          </p:cNvPr>
          <p:cNvSpPr/>
          <p:nvPr/>
        </p:nvSpPr>
        <p:spPr>
          <a:xfrm>
            <a:off x="2634634" y="535031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B3 P3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8843AA-DE1A-E275-11FF-300FC22C5813}"/>
              </a:ext>
            </a:extLst>
          </p:cNvPr>
          <p:cNvSpPr txBox="1"/>
          <p:nvPr/>
        </p:nvSpPr>
        <p:spPr>
          <a:xfrm>
            <a:off x="2647840" y="6326707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3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D93A7-F33E-C94F-7CFC-6DCF378F34E7}"/>
              </a:ext>
            </a:extLst>
          </p:cNvPr>
          <p:cNvSpPr txBox="1"/>
          <p:nvPr/>
        </p:nvSpPr>
        <p:spPr>
          <a:xfrm>
            <a:off x="5459936" y="6142041"/>
            <a:ext cx="15100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Kafka Cluster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53ABF3-E32F-7A3F-B2D9-60A12B1A541C}"/>
              </a:ext>
            </a:extLst>
          </p:cNvPr>
          <p:cNvSpPr/>
          <p:nvPr/>
        </p:nvSpPr>
        <p:spPr>
          <a:xfrm>
            <a:off x="11758" y="428357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033AF4-A892-F73F-A1FB-981F2D0EDCB8}"/>
              </a:ext>
            </a:extLst>
          </p:cNvPr>
          <p:cNvSpPr/>
          <p:nvPr/>
        </p:nvSpPr>
        <p:spPr>
          <a:xfrm>
            <a:off x="9816" y="2386318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64E921-2195-C871-5110-8721F77B70E2}"/>
              </a:ext>
            </a:extLst>
          </p:cNvPr>
          <p:cNvSpPr/>
          <p:nvPr/>
        </p:nvSpPr>
        <p:spPr>
          <a:xfrm>
            <a:off x="311735" y="5130167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D58392-BF85-5EC3-8E66-8E4A0C3833D8}"/>
              </a:ext>
            </a:extLst>
          </p:cNvPr>
          <p:cNvSpPr/>
          <p:nvPr/>
        </p:nvSpPr>
        <p:spPr>
          <a:xfrm>
            <a:off x="211218" y="132360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919374-E5F8-352F-6899-61844C449708}"/>
              </a:ext>
            </a:extLst>
          </p:cNvPr>
          <p:cNvCxnSpPr>
            <a:cxnSpLocks/>
          </p:cNvCxnSpPr>
          <p:nvPr/>
        </p:nvCxnSpPr>
        <p:spPr>
          <a:xfrm flipV="1">
            <a:off x="1213237" y="3345460"/>
            <a:ext cx="6649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E0B65A-B8D8-F87E-4172-A8A12C6CC89E}"/>
              </a:ext>
            </a:extLst>
          </p:cNvPr>
          <p:cNvCxnSpPr>
            <a:cxnSpLocks/>
            <a:stCxn id="13" idx="3"/>
            <a:endCxn id="74" idx="1"/>
          </p:cNvCxnSpPr>
          <p:nvPr/>
        </p:nvCxnSpPr>
        <p:spPr>
          <a:xfrm flipV="1">
            <a:off x="1403237" y="3345460"/>
            <a:ext cx="474925" cy="124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DE2A27-A6BF-F1DE-815E-6DC5A8CF72CE}"/>
              </a:ext>
            </a:extLst>
          </p:cNvPr>
          <p:cNvCxnSpPr>
            <a:cxnSpLocks/>
            <a:stCxn id="16" idx="3"/>
            <a:endCxn id="74" idx="1"/>
          </p:cNvCxnSpPr>
          <p:nvPr/>
        </p:nvCxnSpPr>
        <p:spPr>
          <a:xfrm flipV="1">
            <a:off x="1703214" y="3345460"/>
            <a:ext cx="174948" cy="208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9C634F-F840-A29C-8FBA-49D790F9D4B9}"/>
              </a:ext>
            </a:extLst>
          </p:cNvPr>
          <p:cNvCxnSpPr>
            <a:cxnSpLocks/>
            <a:stCxn id="17" idx="3"/>
            <a:endCxn id="74" idx="1"/>
          </p:cNvCxnSpPr>
          <p:nvPr/>
        </p:nvCxnSpPr>
        <p:spPr>
          <a:xfrm>
            <a:off x="1602697" y="1628401"/>
            <a:ext cx="275465" cy="17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B7DB43-06A5-ED8E-B77D-658189F2FF2E}"/>
              </a:ext>
            </a:extLst>
          </p:cNvPr>
          <p:cNvSpPr/>
          <p:nvPr/>
        </p:nvSpPr>
        <p:spPr>
          <a:xfrm>
            <a:off x="6021954" y="2782930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56778A-CB77-3785-458D-79ECFDE4084C}"/>
              </a:ext>
            </a:extLst>
          </p:cNvPr>
          <p:cNvSpPr/>
          <p:nvPr/>
        </p:nvSpPr>
        <p:spPr>
          <a:xfrm>
            <a:off x="6095999" y="986015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1E49B4-4199-4719-E47B-F331F1803FA6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>
            <a:off x="2908696" y="989880"/>
            <a:ext cx="3187303" cy="3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420A88-0E3A-54A0-F2F2-8A21423A5E15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201823" y="2175689"/>
            <a:ext cx="2894176" cy="11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35E9D6-5092-FF79-1EED-8B7EB02FEEF2}"/>
              </a:ext>
            </a:extLst>
          </p:cNvPr>
          <p:cNvCxnSpPr>
            <a:cxnSpLocks/>
            <a:stCxn id="55" idx="3"/>
            <a:endCxn id="8" idx="1"/>
          </p:cNvCxnSpPr>
          <p:nvPr/>
        </p:nvCxnSpPr>
        <p:spPr>
          <a:xfrm flipV="1">
            <a:off x="3208754" y="3087730"/>
            <a:ext cx="2813200" cy="255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B6EB31-5AAF-FB1F-38B7-0A920252D99C}"/>
              </a:ext>
            </a:extLst>
          </p:cNvPr>
          <p:cNvSpPr txBox="1"/>
          <p:nvPr/>
        </p:nvSpPr>
        <p:spPr>
          <a:xfrm>
            <a:off x="5824347" y="4777675"/>
            <a:ext cx="1736673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Consumer Group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DE3C0C-6A59-0375-1712-6D9DADBA14E5}"/>
              </a:ext>
            </a:extLst>
          </p:cNvPr>
          <p:cNvSpPr/>
          <p:nvPr/>
        </p:nvSpPr>
        <p:spPr>
          <a:xfrm>
            <a:off x="6028885" y="3540652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</p:spTree>
    <p:extLst>
      <p:ext uri="{BB962C8B-B14F-4D97-AF65-F5344CB8AC3E}">
        <p14:creationId xmlns:p14="http://schemas.microsoft.com/office/powerpoint/2010/main" val="837253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1417F3A-EA84-D722-5530-61CB90B33B60}"/>
              </a:ext>
            </a:extLst>
          </p:cNvPr>
          <p:cNvSpPr/>
          <p:nvPr/>
        </p:nvSpPr>
        <p:spPr>
          <a:xfrm>
            <a:off x="5750805" y="542281"/>
            <a:ext cx="1883758" cy="38424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F295DC-E5E9-6114-678C-C97501B21757}"/>
              </a:ext>
            </a:extLst>
          </p:cNvPr>
          <p:cNvSpPr/>
          <p:nvPr/>
        </p:nvSpPr>
        <p:spPr>
          <a:xfrm>
            <a:off x="1878162" y="80846"/>
            <a:ext cx="3281243" cy="6529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35B9531D-0F08-6D29-8ABA-9A1F7287763C}"/>
              </a:ext>
            </a:extLst>
          </p:cNvPr>
          <p:cNvSpPr/>
          <p:nvPr/>
        </p:nvSpPr>
        <p:spPr>
          <a:xfrm rot="5400000">
            <a:off x="2745092" y="1889697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36BF7A34-2055-977F-4EC6-82E906DB691B}"/>
              </a:ext>
            </a:extLst>
          </p:cNvPr>
          <p:cNvSpPr/>
          <p:nvPr/>
        </p:nvSpPr>
        <p:spPr>
          <a:xfrm rot="5400000">
            <a:off x="2762738" y="4186913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047A-253C-05D9-5BB2-3BE7B41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 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6A67-0368-6DB2-C647-023678E1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-178242" y="3345460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6096000" y="1922091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683321" y="-403488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528520" y="1954705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922F-3208-841B-55B7-1D308539B3BF}"/>
              </a:ext>
            </a:extLst>
          </p:cNvPr>
          <p:cNvCxnSpPr>
            <a:cxnSpLocks/>
            <a:stCxn id="14" idx="3"/>
            <a:endCxn id="74" idx="1"/>
          </p:cNvCxnSpPr>
          <p:nvPr/>
        </p:nvCxnSpPr>
        <p:spPr>
          <a:xfrm>
            <a:off x="1401295" y="2691118"/>
            <a:ext cx="476867" cy="65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63FB9F-B77E-2F56-2210-DA42976502B2}"/>
              </a:ext>
            </a:extLst>
          </p:cNvPr>
          <p:cNvSpPr txBox="1"/>
          <p:nvPr/>
        </p:nvSpPr>
        <p:spPr>
          <a:xfrm>
            <a:off x="2493228" y="4219293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2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2525804" y="1823933"/>
            <a:ext cx="13384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1/ Kafka Server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334576" y="70139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AF0801-AC14-063D-9FE2-17C0CB475A06}"/>
              </a:ext>
            </a:extLst>
          </p:cNvPr>
          <p:cNvSpPr/>
          <p:nvPr/>
        </p:nvSpPr>
        <p:spPr>
          <a:xfrm>
            <a:off x="2627703" y="3031180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B2 P2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9822FB-91B6-0C4F-54A1-EBF5AC741311}"/>
              </a:ext>
            </a:extLst>
          </p:cNvPr>
          <p:cNvSpPr/>
          <p:nvPr/>
        </p:nvSpPr>
        <p:spPr>
          <a:xfrm>
            <a:off x="2634634" y="535031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B3 P3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8843AA-DE1A-E275-11FF-300FC22C5813}"/>
              </a:ext>
            </a:extLst>
          </p:cNvPr>
          <p:cNvSpPr txBox="1"/>
          <p:nvPr/>
        </p:nvSpPr>
        <p:spPr>
          <a:xfrm>
            <a:off x="2647840" y="6326707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3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D93A7-F33E-C94F-7CFC-6DCF378F34E7}"/>
              </a:ext>
            </a:extLst>
          </p:cNvPr>
          <p:cNvSpPr txBox="1"/>
          <p:nvPr/>
        </p:nvSpPr>
        <p:spPr>
          <a:xfrm>
            <a:off x="5459936" y="6142041"/>
            <a:ext cx="15100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Kafka Cluster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53ABF3-E32F-7A3F-B2D9-60A12B1A541C}"/>
              </a:ext>
            </a:extLst>
          </p:cNvPr>
          <p:cNvSpPr/>
          <p:nvPr/>
        </p:nvSpPr>
        <p:spPr>
          <a:xfrm>
            <a:off x="11758" y="428357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033AF4-A892-F73F-A1FB-981F2D0EDCB8}"/>
              </a:ext>
            </a:extLst>
          </p:cNvPr>
          <p:cNvSpPr/>
          <p:nvPr/>
        </p:nvSpPr>
        <p:spPr>
          <a:xfrm>
            <a:off x="9816" y="2386318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64E921-2195-C871-5110-8721F77B70E2}"/>
              </a:ext>
            </a:extLst>
          </p:cNvPr>
          <p:cNvSpPr/>
          <p:nvPr/>
        </p:nvSpPr>
        <p:spPr>
          <a:xfrm>
            <a:off x="311735" y="5130167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D58392-BF85-5EC3-8E66-8E4A0C3833D8}"/>
              </a:ext>
            </a:extLst>
          </p:cNvPr>
          <p:cNvSpPr/>
          <p:nvPr/>
        </p:nvSpPr>
        <p:spPr>
          <a:xfrm>
            <a:off x="211218" y="132360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919374-E5F8-352F-6899-61844C449708}"/>
              </a:ext>
            </a:extLst>
          </p:cNvPr>
          <p:cNvCxnSpPr>
            <a:cxnSpLocks/>
          </p:cNvCxnSpPr>
          <p:nvPr/>
        </p:nvCxnSpPr>
        <p:spPr>
          <a:xfrm flipV="1">
            <a:off x="1213237" y="3345460"/>
            <a:ext cx="6649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E0B65A-B8D8-F87E-4172-A8A12C6CC89E}"/>
              </a:ext>
            </a:extLst>
          </p:cNvPr>
          <p:cNvCxnSpPr>
            <a:cxnSpLocks/>
            <a:stCxn id="13" idx="3"/>
            <a:endCxn id="74" idx="1"/>
          </p:cNvCxnSpPr>
          <p:nvPr/>
        </p:nvCxnSpPr>
        <p:spPr>
          <a:xfrm flipV="1">
            <a:off x="1403237" y="3345460"/>
            <a:ext cx="474925" cy="124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DE2A27-A6BF-F1DE-815E-6DC5A8CF72CE}"/>
              </a:ext>
            </a:extLst>
          </p:cNvPr>
          <p:cNvCxnSpPr>
            <a:cxnSpLocks/>
            <a:stCxn id="16" idx="3"/>
            <a:endCxn id="74" idx="1"/>
          </p:cNvCxnSpPr>
          <p:nvPr/>
        </p:nvCxnSpPr>
        <p:spPr>
          <a:xfrm flipV="1">
            <a:off x="1703214" y="3345460"/>
            <a:ext cx="174948" cy="208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9C634F-F840-A29C-8FBA-49D790F9D4B9}"/>
              </a:ext>
            </a:extLst>
          </p:cNvPr>
          <p:cNvCxnSpPr>
            <a:cxnSpLocks/>
            <a:stCxn id="17" idx="3"/>
            <a:endCxn id="74" idx="1"/>
          </p:cNvCxnSpPr>
          <p:nvPr/>
        </p:nvCxnSpPr>
        <p:spPr>
          <a:xfrm>
            <a:off x="1602697" y="1628401"/>
            <a:ext cx="275465" cy="17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B7DB43-06A5-ED8E-B77D-658189F2FF2E}"/>
              </a:ext>
            </a:extLst>
          </p:cNvPr>
          <p:cNvSpPr/>
          <p:nvPr/>
        </p:nvSpPr>
        <p:spPr>
          <a:xfrm>
            <a:off x="6021954" y="2782930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56778A-CB77-3785-458D-79ECFDE4084C}"/>
              </a:ext>
            </a:extLst>
          </p:cNvPr>
          <p:cNvSpPr/>
          <p:nvPr/>
        </p:nvSpPr>
        <p:spPr>
          <a:xfrm>
            <a:off x="6095999" y="986015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1E49B4-4199-4719-E47B-F331F1803FA6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>
            <a:off x="2908696" y="989880"/>
            <a:ext cx="3187303" cy="3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420A88-0E3A-54A0-F2F2-8A21423A5E15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201823" y="2175689"/>
            <a:ext cx="2894176" cy="11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35E9D6-5092-FF79-1EED-8B7EB02FEEF2}"/>
              </a:ext>
            </a:extLst>
          </p:cNvPr>
          <p:cNvCxnSpPr>
            <a:cxnSpLocks/>
            <a:stCxn id="55" idx="3"/>
            <a:endCxn id="8" idx="1"/>
          </p:cNvCxnSpPr>
          <p:nvPr/>
        </p:nvCxnSpPr>
        <p:spPr>
          <a:xfrm flipV="1">
            <a:off x="3208754" y="3087730"/>
            <a:ext cx="2813200" cy="255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B6EB31-5AAF-FB1F-38B7-0A920252D99C}"/>
              </a:ext>
            </a:extLst>
          </p:cNvPr>
          <p:cNvSpPr txBox="1"/>
          <p:nvPr/>
        </p:nvSpPr>
        <p:spPr>
          <a:xfrm>
            <a:off x="5824347" y="4777675"/>
            <a:ext cx="1736673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Consumer Group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DE3C0C-6A59-0375-1712-6D9DADBA14E5}"/>
              </a:ext>
            </a:extLst>
          </p:cNvPr>
          <p:cNvSpPr/>
          <p:nvPr/>
        </p:nvSpPr>
        <p:spPr>
          <a:xfrm>
            <a:off x="6028885" y="3540652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4E37AD54-F866-03B5-ECB1-87D183541A0F}"/>
              </a:ext>
            </a:extLst>
          </p:cNvPr>
          <p:cNvSpPr/>
          <p:nvPr/>
        </p:nvSpPr>
        <p:spPr>
          <a:xfrm>
            <a:off x="7133792" y="3143692"/>
            <a:ext cx="1569418" cy="712471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Not active</a:t>
            </a:r>
          </a:p>
        </p:txBody>
      </p:sp>
    </p:spTree>
    <p:extLst>
      <p:ext uri="{BB962C8B-B14F-4D97-AF65-F5344CB8AC3E}">
        <p14:creationId xmlns:p14="http://schemas.microsoft.com/office/powerpoint/2010/main" val="2731348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1417F3A-EA84-D722-5530-61CB90B33B60}"/>
              </a:ext>
            </a:extLst>
          </p:cNvPr>
          <p:cNvSpPr/>
          <p:nvPr/>
        </p:nvSpPr>
        <p:spPr>
          <a:xfrm>
            <a:off x="5750805" y="542281"/>
            <a:ext cx="1883758" cy="38424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F295DC-E5E9-6114-678C-C97501B21757}"/>
              </a:ext>
            </a:extLst>
          </p:cNvPr>
          <p:cNvSpPr/>
          <p:nvPr/>
        </p:nvSpPr>
        <p:spPr>
          <a:xfrm>
            <a:off x="1878162" y="80846"/>
            <a:ext cx="3281243" cy="6529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35B9531D-0F08-6D29-8ABA-9A1F7287763C}"/>
              </a:ext>
            </a:extLst>
          </p:cNvPr>
          <p:cNvSpPr/>
          <p:nvPr/>
        </p:nvSpPr>
        <p:spPr>
          <a:xfrm rot="5400000">
            <a:off x="2745092" y="1889697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36BF7A34-2055-977F-4EC6-82E906DB691B}"/>
              </a:ext>
            </a:extLst>
          </p:cNvPr>
          <p:cNvSpPr/>
          <p:nvPr/>
        </p:nvSpPr>
        <p:spPr>
          <a:xfrm rot="5400000">
            <a:off x="2762738" y="4186913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047A-253C-05D9-5BB2-3BE7B41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 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6A67-0368-6DB2-C647-023678E1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-178242" y="3345460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6096000" y="1922091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683321" y="-403488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528520" y="1954705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922F-3208-841B-55B7-1D308539B3BF}"/>
              </a:ext>
            </a:extLst>
          </p:cNvPr>
          <p:cNvCxnSpPr>
            <a:cxnSpLocks/>
            <a:stCxn id="14" idx="3"/>
            <a:endCxn id="74" idx="1"/>
          </p:cNvCxnSpPr>
          <p:nvPr/>
        </p:nvCxnSpPr>
        <p:spPr>
          <a:xfrm>
            <a:off x="1401295" y="2691118"/>
            <a:ext cx="476867" cy="65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63FB9F-B77E-2F56-2210-DA42976502B2}"/>
              </a:ext>
            </a:extLst>
          </p:cNvPr>
          <p:cNvSpPr txBox="1"/>
          <p:nvPr/>
        </p:nvSpPr>
        <p:spPr>
          <a:xfrm>
            <a:off x="2493228" y="4219293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2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2525804" y="1823933"/>
            <a:ext cx="13384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1/ Kafka Server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334576" y="70139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AF0801-AC14-063D-9FE2-17C0CB475A06}"/>
              </a:ext>
            </a:extLst>
          </p:cNvPr>
          <p:cNvSpPr/>
          <p:nvPr/>
        </p:nvSpPr>
        <p:spPr>
          <a:xfrm>
            <a:off x="2627703" y="3031180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B2 P2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9822FB-91B6-0C4F-54A1-EBF5AC741311}"/>
              </a:ext>
            </a:extLst>
          </p:cNvPr>
          <p:cNvSpPr/>
          <p:nvPr/>
        </p:nvSpPr>
        <p:spPr>
          <a:xfrm>
            <a:off x="2634634" y="535031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B3 P3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8843AA-DE1A-E275-11FF-300FC22C5813}"/>
              </a:ext>
            </a:extLst>
          </p:cNvPr>
          <p:cNvSpPr txBox="1"/>
          <p:nvPr/>
        </p:nvSpPr>
        <p:spPr>
          <a:xfrm>
            <a:off x="2647840" y="6326707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3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D93A7-F33E-C94F-7CFC-6DCF378F34E7}"/>
              </a:ext>
            </a:extLst>
          </p:cNvPr>
          <p:cNvSpPr txBox="1"/>
          <p:nvPr/>
        </p:nvSpPr>
        <p:spPr>
          <a:xfrm>
            <a:off x="5459936" y="6142041"/>
            <a:ext cx="15100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Kafka Cluster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53ABF3-E32F-7A3F-B2D9-60A12B1A541C}"/>
              </a:ext>
            </a:extLst>
          </p:cNvPr>
          <p:cNvSpPr/>
          <p:nvPr/>
        </p:nvSpPr>
        <p:spPr>
          <a:xfrm>
            <a:off x="11758" y="428357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033AF4-A892-F73F-A1FB-981F2D0EDCB8}"/>
              </a:ext>
            </a:extLst>
          </p:cNvPr>
          <p:cNvSpPr/>
          <p:nvPr/>
        </p:nvSpPr>
        <p:spPr>
          <a:xfrm>
            <a:off x="9816" y="2386318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64E921-2195-C871-5110-8721F77B70E2}"/>
              </a:ext>
            </a:extLst>
          </p:cNvPr>
          <p:cNvSpPr/>
          <p:nvPr/>
        </p:nvSpPr>
        <p:spPr>
          <a:xfrm>
            <a:off x="311735" y="5130167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D58392-BF85-5EC3-8E66-8E4A0C3833D8}"/>
              </a:ext>
            </a:extLst>
          </p:cNvPr>
          <p:cNvSpPr/>
          <p:nvPr/>
        </p:nvSpPr>
        <p:spPr>
          <a:xfrm>
            <a:off x="211218" y="132360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919374-E5F8-352F-6899-61844C449708}"/>
              </a:ext>
            </a:extLst>
          </p:cNvPr>
          <p:cNvCxnSpPr>
            <a:cxnSpLocks/>
          </p:cNvCxnSpPr>
          <p:nvPr/>
        </p:nvCxnSpPr>
        <p:spPr>
          <a:xfrm flipV="1">
            <a:off x="1213237" y="3345460"/>
            <a:ext cx="6649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E0B65A-B8D8-F87E-4172-A8A12C6CC89E}"/>
              </a:ext>
            </a:extLst>
          </p:cNvPr>
          <p:cNvCxnSpPr>
            <a:cxnSpLocks/>
            <a:stCxn id="13" idx="3"/>
            <a:endCxn id="74" idx="1"/>
          </p:cNvCxnSpPr>
          <p:nvPr/>
        </p:nvCxnSpPr>
        <p:spPr>
          <a:xfrm flipV="1">
            <a:off x="1403237" y="3345460"/>
            <a:ext cx="474925" cy="124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DE2A27-A6BF-F1DE-815E-6DC5A8CF72CE}"/>
              </a:ext>
            </a:extLst>
          </p:cNvPr>
          <p:cNvCxnSpPr>
            <a:cxnSpLocks/>
            <a:stCxn id="16" idx="3"/>
            <a:endCxn id="74" idx="1"/>
          </p:cNvCxnSpPr>
          <p:nvPr/>
        </p:nvCxnSpPr>
        <p:spPr>
          <a:xfrm flipV="1">
            <a:off x="1703214" y="3345460"/>
            <a:ext cx="174948" cy="208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9C634F-F840-A29C-8FBA-49D790F9D4B9}"/>
              </a:ext>
            </a:extLst>
          </p:cNvPr>
          <p:cNvCxnSpPr>
            <a:cxnSpLocks/>
            <a:stCxn id="17" idx="3"/>
            <a:endCxn id="74" idx="1"/>
          </p:cNvCxnSpPr>
          <p:nvPr/>
        </p:nvCxnSpPr>
        <p:spPr>
          <a:xfrm>
            <a:off x="1602697" y="1628401"/>
            <a:ext cx="275465" cy="17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B7DB43-06A5-ED8E-B77D-658189F2FF2E}"/>
              </a:ext>
            </a:extLst>
          </p:cNvPr>
          <p:cNvSpPr/>
          <p:nvPr/>
        </p:nvSpPr>
        <p:spPr>
          <a:xfrm>
            <a:off x="6021954" y="2782930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56778A-CB77-3785-458D-79ECFDE4084C}"/>
              </a:ext>
            </a:extLst>
          </p:cNvPr>
          <p:cNvSpPr/>
          <p:nvPr/>
        </p:nvSpPr>
        <p:spPr>
          <a:xfrm>
            <a:off x="6095999" y="986015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1E49B4-4199-4719-E47B-F331F1803FA6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>
            <a:off x="2908696" y="989880"/>
            <a:ext cx="3187303" cy="3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420A88-0E3A-54A0-F2F2-8A21423A5E15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201823" y="2175689"/>
            <a:ext cx="2894176" cy="11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B6EB31-5AAF-FB1F-38B7-0A920252D99C}"/>
              </a:ext>
            </a:extLst>
          </p:cNvPr>
          <p:cNvSpPr txBox="1"/>
          <p:nvPr/>
        </p:nvSpPr>
        <p:spPr>
          <a:xfrm>
            <a:off x="5824347" y="4777675"/>
            <a:ext cx="1736673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Consumer Group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DE3C0C-6A59-0375-1712-6D9DADBA14E5}"/>
              </a:ext>
            </a:extLst>
          </p:cNvPr>
          <p:cNvSpPr/>
          <p:nvPr/>
        </p:nvSpPr>
        <p:spPr>
          <a:xfrm>
            <a:off x="6028885" y="3540652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4E37AD54-F866-03B5-ECB1-87D183541A0F}"/>
              </a:ext>
            </a:extLst>
          </p:cNvPr>
          <p:cNvSpPr/>
          <p:nvPr/>
        </p:nvSpPr>
        <p:spPr>
          <a:xfrm>
            <a:off x="7277074" y="3495551"/>
            <a:ext cx="1569418" cy="712471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Not active</a:t>
            </a: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D532E211-8F8C-65CB-9001-667975041BA7}"/>
              </a:ext>
            </a:extLst>
          </p:cNvPr>
          <p:cNvSpPr/>
          <p:nvPr/>
        </p:nvSpPr>
        <p:spPr>
          <a:xfrm>
            <a:off x="6810457" y="2990584"/>
            <a:ext cx="914400" cy="59491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855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1417F3A-EA84-D722-5530-61CB90B33B60}"/>
              </a:ext>
            </a:extLst>
          </p:cNvPr>
          <p:cNvSpPr/>
          <p:nvPr/>
        </p:nvSpPr>
        <p:spPr>
          <a:xfrm>
            <a:off x="5750805" y="542281"/>
            <a:ext cx="1883758" cy="38424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F295DC-E5E9-6114-678C-C97501B21757}"/>
              </a:ext>
            </a:extLst>
          </p:cNvPr>
          <p:cNvSpPr/>
          <p:nvPr/>
        </p:nvSpPr>
        <p:spPr>
          <a:xfrm>
            <a:off x="1878162" y="80846"/>
            <a:ext cx="3281243" cy="6529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35B9531D-0F08-6D29-8ABA-9A1F7287763C}"/>
              </a:ext>
            </a:extLst>
          </p:cNvPr>
          <p:cNvSpPr/>
          <p:nvPr/>
        </p:nvSpPr>
        <p:spPr>
          <a:xfrm rot="5400000">
            <a:off x="2745092" y="1889697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36BF7A34-2055-977F-4EC6-82E906DB691B}"/>
              </a:ext>
            </a:extLst>
          </p:cNvPr>
          <p:cNvSpPr/>
          <p:nvPr/>
        </p:nvSpPr>
        <p:spPr>
          <a:xfrm rot="5400000">
            <a:off x="2762738" y="4186913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047A-253C-05D9-5BB2-3BE7B41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 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6A67-0368-6DB2-C647-023678E1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-178242" y="3345460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6096000" y="1922091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683321" y="-403488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528520" y="1954705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922F-3208-841B-55B7-1D308539B3BF}"/>
              </a:ext>
            </a:extLst>
          </p:cNvPr>
          <p:cNvCxnSpPr>
            <a:cxnSpLocks/>
            <a:stCxn id="14" idx="3"/>
            <a:endCxn id="74" idx="1"/>
          </p:cNvCxnSpPr>
          <p:nvPr/>
        </p:nvCxnSpPr>
        <p:spPr>
          <a:xfrm>
            <a:off x="1401295" y="2691118"/>
            <a:ext cx="476867" cy="65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63FB9F-B77E-2F56-2210-DA42976502B2}"/>
              </a:ext>
            </a:extLst>
          </p:cNvPr>
          <p:cNvSpPr txBox="1"/>
          <p:nvPr/>
        </p:nvSpPr>
        <p:spPr>
          <a:xfrm>
            <a:off x="2493228" y="4219293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2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2525804" y="1823933"/>
            <a:ext cx="13384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1/ Kafka Server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334576" y="70139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AF0801-AC14-063D-9FE2-17C0CB475A06}"/>
              </a:ext>
            </a:extLst>
          </p:cNvPr>
          <p:cNvSpPr/>
          <p:nvPr/>
        </p:nvSpPr>
        <p:spPr>
          <a:xfrm>
            <a:off x="2627703" y="3031180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B2 P2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9822FB-91B6-0C4F-54A1-EBF5AC741311}"/>
              </a:ext>
            </a:extLst>
          </p:cNvPr>
          <p:cNvSpPr/>
          <p:nvPr/>
        </p:nvSpPr>
        <p:spPr>
          <a:xfrm>
            <a:off x="2634634" y="535031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B3 P3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8843AA-DE1A-E275-11FF-300FC22C5813}"/>
              </a:ext>
            </a:extLst>
          </p:cNvPr>
          <p:cNvSpPr txBox="1"/>
          <p:nvPr/>
        </p:nvSpPr>
        <p:spPr>
          <a:xfrm>
            <a:off x="2647840" y="6326707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3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D93A7-F33E-C94F-7CFC-6DCF378F34E7}"/>
              </a:ext>
            </a:extLst>
          </p:cNvPr>
          <p:cNvSpPr txBox="1"/>
          <p:nvPr/>
        </p:nvSpPr>
        <p:spPr>
          <a:xfrm>
            <a:off x="5459936" y="6142041"/>
            <a:ext cx="15100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Kafka Cluster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53ABF3-E32F-7A3F-B2D9-60A12B1A541C}"/>
              </a:ext>
            </a:extLst>
          </p:cNvPr>
          <p:cNvSpPr/>
          <p:nvPr/>
        </p:nvSpPr>
        <p:spPr>
          <a:xfrm>
            <a:off x="11758" y="428357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033AF4-A892-F73F-A1FB-981F2D0EDCB8}"/>
              </a:ext>
            </a:extLst>
          </p:cNvPr>
          <p:cNvSpPr/>
          <p:nvPr/>
        </p:nvSpPr>
        <p:spPr>
          <a:xfrm>
            <a:off x="9816" y="2386318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64E921-2195-C871-5110-8721F77B70E2}"/>
              </a:ext>
            </a:extLst>
          </p:cNvPr>
          <p:cNvSpPr/>
          <p:nvPr/>
        </p:nvSpPr>
        <p:spPr>
          <a:xfrm>
            <a:off x="311735" y="5130167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D58392-BF85-5EC3-8E66-8E4A0C3833D8}"/>
              </a:ext>
            </a:extLst>
          </p:cNvPr>
          <p:cNvSpPr/>
          <p:nvPr/>
        </p:nvSpPr>
        <p:spPr>
          <a:xfrm>
            <a:off x="211218" y="132360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919374-E5F8-352F-6899-61844C449708}"/>
              </a:ext>
            </a:extLst>
          </p:cNvPr>
          <p:cNvCxnSpPr>
            <a:cxnSpLocks/>
          </p:cNvCxnSpPr>
          <p:nvPr/>
        </p:nvCxnSpPr>
        <p:spPr>
          <a:xfrm flipV="1">
            <a:off x="1213237" y="3345460"/>
            <a:ext cx="6649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E0B65A-B8D8-F87E-4172-A8A12C6CC89E}"/>
              </a:ext>
            </a:extLst>
          </p:cNvPr>
          <p:cNvCxnSpPr>
            <a:cxnSpLocks/>
            <a:stCxn id="13" idx="3"/>
            <a:endCxn id="74" idx="1"/>
          </p:cNvCxnSpPr>
          <p:nvPr/>
        </p:nvCxnSpPr>
        <p:spPr>
          <a:xfrm flipV="1">
            <a:off x="1403237" y="3345460"/>
            <a:ext cx="474925" cy="124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DE2A27-A6BF-F1DE-815E-6DC5A8CF72CE}"/>
              </a:ext>
            </a:extLst>
          </p:cNvPr>
          <p:cNvCxnSpPr>
            <a:cxnSpLocks/>
            <a:stCxn id="16" idx="3"/>
            <a:endCxn id="74" idx="1"/>
          </p:cNvCxnSpPr>
          <p:nvPr/>
        </p:nvCxnSpPr>
        <p:spPr>
          <a:xfrm flipV="1">
            <a:off x="1703214" y="3345460"/>
            <a:ext cx="174948" cy="208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9C634F-F840-A29C-8FBA-49D790F9D4B9}"/>
              </a:ext>
            </a:extLst>
          </p:cNvPr>
          <p:cNvCxnSpPr>
            <a:cxnSpLocks/>
            <a:stCxn id="17" idx="3"/>
            <a:endCxn id="74" idx="1"/>
          </p:cNvCxnSpPr>
          <p:nvPr/>
        </p:nvCxnSpPr>
        <p:spPr>
          <a:xfrm>
            <a:off x="1602697" y="1628401"/>
            <a:ext cx="275465" cy="17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B7DB43-06A5-ED8E-B77D-658189F2FF2E}"/>
              </a:ext>
            </a:extLst>
          </p:cNvPr>
          <p:cNvSpPr/>
          <p:nvPr/>
        </p:nvSpPr>
        <p:spPr>
          <a:xfrm>
            <a:off x="6021954" y="2782930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56778A-CB77-3785-458D-79ECFDE4084C}"/>
              </a:ext>
            </a:extLst>
          </p:cNvPr>
          <p:cNvSpPr/>
          <p:nvPr/>
        </p:nvSpPr>
        <p:spPr>
          <a:xfrm>
            <a:off x="6095999" y="986015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1E49B4-4199-4719-E47B-F331F1803FA6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>
            <a:off x="2908696" y="989880"/>
            <a:ext cx="3187303" cy="3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420A88-0E3A-54A0-F2F2-8A21423A5E15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201823" y="2175689"/>
            <a:ext cx="2894176" cy="11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B6EB31-5AAF-FB1F-38B7-0A920252D99C}"/>
              </a:ext>
            </a:extLst>
          </p:cNvPr>
          <p:cNvSpPr txBox="1"/>
          <p:nvPr/>
        </p:nvSpPr>
        <p:spPr>
          <a:xfrm>
            <a:off x="5824347" y="4777675"/>
            <a:ext cx="1736673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Consumer Group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DE3C0C-6A59-0375-1712-6D9DADBA14E5}"/>
              </a:ext>
            </a:extLst>
          </p:cNvPr>
          <p:cNvSpPr/>
          <p:nvPr/>
        </p:nvSpPr>
        <p:spPr>
          <a:xfrm>
            <a:off x="6028885" y="3540652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4E37AD54-F866-03B5-ECB1-87D183541A0F}"/>
              </a:ext>
            </a:extLst>
          </p:cNvPr>
          <p:cNvSpPr/>
          <p:nvPr/>
        </p:nvSpPr>
        <p:spPr>
          <a:xfrm>
            <a:off x="7277074" y="3495551"/>
            <a:ext cx="1236286" cy="654701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B050"/>
                </a:solidFill>
              </a:rPr>
              <a:t>active</a:t>
            </a: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D532E211-8F8C-65CB-9001-667975041BA7}"/>
              </a:ext>
            </a:extLst>
          </p:cNvPr>
          <p:cNvSpPr/>
          <p:nvPr/>
        </p:nvSpPr>
        <p:spPr>
          <a:xfrm>
            <a:off x="6810457" y="2990584"/>
            <a:ext cx="914400" cy="59491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846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1417F3A-EA84-D722-5530-61CB90B33B60}"/>
              </a:ext>
            </a:extLst>
          </p:cNvPr>
          <p:cNvSpPr/>
          <p:nvPr/>
        </p:nvSpPr>
        <p:spPr>
          <a:xfrm>
            <a:off x="5750805" y="542281"/>
            <a:ext cx="1883758" cy="38424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F295DC-E5E9-6114-678C-C97501B21757}"/>
              </a:ext>
            </a:extLst>
          </p:cNvPr>
          <p:cNvSpPr/>
          <p:nvPr/>
        </p:nvSpPr>
        <p:spPr>
          <a:xfrm>
            <a:off x="1878162" y="80846"/>
            <a:ext cx="3281243" cy="6529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35B9531D-0F08-6D29-8ABA-9A1F7287763C}"/>
              </a:ext>
            </a:extLst>
          </p:cNvPr>
          <p:cNvSpPr/>
          <p:nvPr/>
        </p:nvSpPr>
        <p:spPr>
          <a:xfrm rot="5400000">
            <a:off x="2745092" y="1889697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36BF7A34-2055-977F-4EC6-82E906DB691B}"/>
              </a:ext>
            </a:extLst>
          </p:cNvPr>
          <p:cNvSpPr/>
          <p:nvPr/>
        </p:nvSpPr>
        <p:spPr>
          <a:xfrm rot="5400000">
            <a:off x="2762738" y="4186913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047A-253C-05D9-5BB2-3BE7B41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 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6A67-0368-6DB2-C647-023678E1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Consumer rebalancing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-178242" y="3345460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6096000" y="1922091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683321" y="-403488"/>
            <a:ext cx="1578527" cy="28227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528520" y="1954705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Kafka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922F-3208-841B-55B7-1D308539B3BF}"/>
              </a:ext>
            </a:extLst>
          </p:cNvPr>
          <p:cNvCxnSpPr>
            <a:cxnSpLocks/>
            <a:stCxn id="14" idx="3"/>
            <a:endCxn id="74" idx="1"/>
          </p:cNvCxnSpPr>
          <p:nvPr/>
        </p:nvCxnSpPr>
        <p:spPr>
          <a:xfrm>
            <a:off x="1401295" y="2691118"/>
            <a:ext cx="476867" cy="65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63FB9F-B77E-2F56-2210-DA42976502B2}"/>
              </a:ext>
            </a:extLst>
          </p:cNvPr>
          <p:cNvSpPr txBox="1"/>
          <p:nvPr/>
        </p:nvSpPr>
        <p:spPr>
          <a:xfrm>
            <a:off x="2493228" y="4219293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2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2525804" y="1823933"/>
            <a:ext cx="13384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1/ Kafka Server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334576" y="70139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AF0801-AC14-063D-9FE2-17C0CB475A06}"/>
              </a:ext>
            </a:extLst>
          </p:cNvPr>
          <p:cNvSpPr/>
          <p:nvPr/>
        </p:nvSpPr>
        <p:spPr>
          <a:xfrm>
            <a:off x="2627703" y="3031180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B2 P2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9822FB-91B6-0C4F-54A1-EBF5AC741311}"/>
              </a:ext>
            </a:extLst>
          </p:cNvPr>
          <p:cNvSpPr/>
          <p:nvPr/>
        </p:nvSpPr>
        <p:spPr>
          <a:xfrm>
            <a:off x="2634634" y="535031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B3 P3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8843AA-DE1A-E275-11FF-300FC22C5813}"/>
              </a:ext>
            </a:extLst>
          </p:cNvPr>
          <p:cNvSpPr txBox="1"/>
          <p:nvPr/>
        </p:nvSpPr>
        <p:spPr>
          <a:xfrm>
            <a:off x="2647840" y="6326707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3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D93A7-F33E-C94F-7CFC-6DCF378F34E7}"/>
              </a:ext>
            </a:extLst>
          </p:cNvPr>
          <p:cNvSpPr txBox="1"/>
          <p:nvPr/>
        </p:nvSpPr>
        <p:spPr>
          <a:xfrm>
            <a:off x="5459936" y="6142041"/>
            <a:ext cx="15100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Kafka Cluster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53ABF3-E32F-7A3F-B2D9-60A12B1A541C}"/>
              </a:ext>
            </a:extLst>
          </p:cNvPr>
          <p:cNvSpPr/>
          <p:nvPr/>
        </p:nvSpPr>
        <p:spPr>
          <a:xfrm>
            <a:off x="11758" y="428357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033AF4-A892-F73F-A1FB-981F2D0EDCB8}"/>
              </a:ext>
            </a:extLst>
          </p:cNvPr>
          <p:cNvSpPr/>
          <p:nvPr/>
        </p:nvSpPr>
        <p:spPr>
          <a:xfrm>
            <a:off x="9816" y="2386318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64E921-2195-C871-5110-8721F77B70E2}"/>
              </a:ext>
            </a:extLst>
          </p:cNvPr>
          <p:cNvSpPr/>
          <p:nvPr/>
        </p:nvSpPr>
        <p:spPr>
          <a:xfrm>
            <a:off x="311735" y="5130167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D58392-BF85-5EC3-8E66-8E4A0C3833D8}"/>
              </a:ext>
            </a:extLst>
          </p:cNvPr>
          <p:cNvSpPr/>
          <p:nvPr/>
        </p:nvSpPr>
        <p:spPr>
          <a:xfrm>
            <a:off x="211218" y="1323601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919374-E5F8-352F-6899-61844C449708}"/>
              </a:ext>
            </a:extLst>
          </p:cNvPr>
          <p:cNvCxnSpPr>
            <a:cxnSpLocks/>
          </p:cNvCxnSpPr>
          <p:nvPr/>
        </p:nvCxnSpPr>
        <p:spPr>
          <a:xfrm flipV="1">
            <a:off x="1213237" y="3345460"/>
            <a:ext cx="6649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E0B65A-B8D8-F87E-4172-A8A12C6CC89E}"/>
              </a:ext>
            </a:extLst>
          </p:cNvPr>
          <p:cNvCxnSpPr>
            <a:cxnSpLocks/>
            <a:stCxn id="13" idx="3"/>
            <a:endCxn id="74" idx="1"/>
          </p:cNvCxnSpPr>
          <p:nvPr/>
        </p:nvCxnSpPr>
        <p:spPr>
          <a:xfrm flipV="1">
            <a:off x="1403237" y="3345460"/>
            <a:ext cx="474925" cy="124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DE2A27-A6BF-F1DE-815E-6DC5A8CF72CE}"/>
              </a:ext>
            </a:extLst>
          </p:cNvPr>
          <p:cNvCxnSpPr>
            <a:cxnSpLocks/>
            <a:stCxn id="16" idx="3"/>
            <a:endCxn id="74" idx="1"/>
          </p:cNvCxnSpPr>
          <p:nvPr/>
        </p:nvCxnSpPr>
        <p:spPr>
          <a:xfrm flipV="1">
            <a:off x="1703214" y="3345460"/>
            <a:ext cx="174948" cy="208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9C634F-F840-A29C-8FBA-49D790F9D4B9}"/>
              </a:ext>
            </a:extLst>
          </p:cNvPr>
          <p:cNvCxnSpPr>
            <a:cxnSpLocks/>
            <a:stCxn id="17" idx="3"/>
            <a:endCxn id="74" idx="1"/>
          </p:cNvCxnSpPr>
          <p:nvPr/>
        </p:nvCxnSpPr>
        <p:spPr>
          <a:xfrm>
            <a:off x="1602697" y="1628401"/>
            <a:ext cx="275465" cy="17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B7DB43-06A5-ED8E-B77D-658189F2FF2E}"/>
              </a:ext>
            </a:extLst>
          </p:cNvPr>
          <p:cNvSpPr/>
          <p:nvPr/>
        </p:nvSpPr>
        <p:spPr>
          <a:xfrm>
            <a:off x="6021954" y="2782930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56778A-CB77-3785-458D-79ECFDE4084C}"/>
              </a:ext>
            </a:extLst>
          </p:cNvPr>
          <p:cNvSpPr/>
          <p:nvPr/>
        </p:nvSpPr>
        <p:spPr>
          <a:xfrm>
            <a:off x="6095999" y="986015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1E49B4-4199-4719-E47B-F331F1803FA6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>
            <a:off x="2908696" y="989880"/>
            <a:ext cx="3187303" cy="3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420A88-0E3A-54A0-F2F2-8A21423A5E15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201823" y="2175689"/>
            <a:ext cx="2894176" cy="11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B6EB31-5AAF-FB1F-38B7-0A920252D99C}"/>
              </a:ext>
            </a:extLst>
          </p:cNvPr>
          <p:cNvSpPr txBox="1"/>
          <p:nvPr/>
        </p:nvSpPr>
        <p:spPr>
          <a:xfrm>
            <a:off x="5824347" y="4777675"/>
            <a:ext cx="1736673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Consumer Group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DE3C0C-6A59-0375-1712-6D9DADBA14E5}"/>
              </a:ext>
            </a:extLst>
          </p:cNvPr>
          <p:cNvSpPr/>
          <p:nvPr/>
        </p:nvSpPr>
        <p:spPr>
          <a:xfrm>
            <a:off x="6028885" y="3540652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4E37AD54-F866-03B5-ECB1-87D183541A0F}"/>
              </a:ext>
            </a:extLst>
          </p:cNvPr>
          <p:cNvSpPr/>
          <p:nvPr/>
        </p:nvSpPr>
        <p:spPr>
          <a:xfrm>
            <a:off x="7277074" y="3495551"/>
            <a:ext cx="1236286" cy="654701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B050"/>
                </a:solidFill>
              </a:rPr>
              <a:t>active</a:t>
            </a: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D532E211-8F8C-65CB-9001-667975041BA7}"/>
              </a:ext>
            </a:extLst>
          </p:cNvPr>
          <p:cNvSpPr/>
          <p:nvPr/>
        </p:nvSpPr>
        <p:spPr>
          <a:xfrm>
            <a:off x="6810457" y="2990584"/>
            <a:ext cx="914400" cy="59491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39D251-BFA0-CE48-BA21-24B9ECC84FFD}"/>
              </a:ext>
            </a:extLst>
          </p:cNvPr>
          <p:cNvCxnSpPr>
            <a:cxnSpLocks/>
            <a:stCxn id="55" idx="3"/>
            <a:endCxn id="22" idx="1"/>
          </p:cNvCxnSpPr>
          <p:nvPr/>
        </p:nvCxnSpPr>
        <p:spPr>
          <a:xfrm flipV="1">
            <a:off x="3208754" y="3845452"/>
            <a:ext cx="2820131" cy="179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977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EBA9780-B21A-53C6-C950-BB8EF0D31063}"/>
              </a:ext>
            </a:extLst>
          </p:cNvPr>
          <p:cNvSpPr/>
          <p:nvPr/>
        </p:nvSpPr>
        <p:spPr>
          <a:xfrm>
            <a:off x="176647" y="207587"/>
            <a:ext cx="1571156" cy="4441531"/>
          </a:xfrm>
          <a:prstGeom prst="rect">
            <a:avLst/>
          </a:prstGeom>
          <a:solidFill>
            <a:srgbClr val="BCE8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417F3A-EA84-D722-5530-61CB90B33B60}"/>
              </a:ext>
            </a:extLst>
          </p:cNvPr>
          <p:cNvSpPr/>
          <p:nvPr/>
        </p:nvSpPr>
        <p:spPr>
          <a:xfrm>
            <a:off x="5750805" y="542282"/>
            <a:ext cx="1883758" cy="31079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F295DC-E5E9-6114-678C-C97501B21757}"/>
              </a:ext>
            </a:extLst>
          </p:cNvPr>
          <p:cNvSpPr/>
          <p:nvPr/>
        </p:nvSpPr>
        <p:spPr>
          <a:xfrm>
            <a:off x="1994244" y="80846"/>
            <a:ext cx="3357958" cy="51940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35B9531D-0F08-6D29-8ABA-9A1F7287763C}"/>
              </a:ext>
            </a:extLst>
          </p:cNvPr>
          <p:cNvSpPr/>
          <p:nvPr/>
        </p:nvSpPr>
        <p:spPr>
          <a:xfrm rot="5400000">
            <a:off x="2699682" y="1211304"/>
            <a:ext cx="1066314" cy="2286344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36BF7A34-2055-977F-4EC6-82E906DB691B}"/>
              </a:ext>
            </a:extLst>
          </p:cNvPr>
          <p:cNvSpPr/>
          <p:nvPr/>
        </p:nvSpPr>
        <p:spPr>
          <a:xfrm rot="5400000">
            <a:off x="2811561" y="2703089"/>
            <a:ext cx="1059116" cy="2589449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047A-253C-05D9-5BB2-3BE7B41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Zookeeper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6A67-0368-6DB2-C647-023678E1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ZooKeeper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is used to store information about the Kafka cluster and details of the consumer clients.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manages brokers by maintaining a list of them.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If any changes like a broker die, new topics, etc., occurs,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ZooKeeper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sends notifications to Apache Kafka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237114" y="1758277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6096000" y="1922091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632413" y="-352577"/>
            <a:ext cx="1143980" cy="2286343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922F-3208-841B-55B7-1D308539B3BF}"/>
              </a:ext>
            </a:extLst>
          </p:cNvPr>
          <p:cNvCxnSpPr>
            <a:cxnSpLocks/>
            <a:stCxn id="14" idx="3"/>
            <a:endCxn id="74" idx="1"/>
          </p:cNvCxnSpPr>
          <p:nvPr/>
        </p:nvCxnSpPr>
        <p:spPr>
          <a:xfrm>
            <a:off x="1568126" y="1309195"/>
            <a:ext cx="426118" cy="136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63FB9F-B77E-2F56-2210-DA42976502B2}"/>
              </a:ext>
            </a:extLst>
          </p:cNvPr>
          <p:cNvSpPr txBox="1"/>
          <p:nvPr/>
        </p:nvSpPr>
        <p:spPr>
          <a:xfrm>
            <a:off x="2170842" y="2917924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2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1987672" y="1309195"/>
            <a:ext cx="2669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1/ Kafka Server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334576" y="70139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AF0801-AC14-063D-9FE2-17C0CB475A06}"/>
              </a:ext>
            </a:extLst>
          </p:cNvPr>
          <p:cNvSpPr/>
          <p:nvPr/>
        </p:nvSpPr>
        <p:spPr>
          <a:xfrm>
            <a:off x="2208544" y="1917327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B2 P2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9822FB-91B6-0C4F-54A1-EBF5AC741311}"/>
              </a:ext>
            </a:extLst>
          </p:cNvPr>
          <p:cNvSpPr/>
          <p:nvPr/>
        </p:nvSpPr>
        <p:spPr>
          <a:xfrm>
            <a:off x="2224266" y="3556736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B3 P3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8843AA-DE1A-E275-11FF-300FC22C5813}"/>
              </a:ext>
            </a:extLst>
          </p:cNvPr>
          <p:cNvSpPr txBox="1"/>
          <p:nvPr/>
        </p:nvSpPr>
        <p:spPr>
          <a:xfrm>
            <a:off x="2130549" y="4478540"/>
            <a:ext cx="109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3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D93A7-F33E-C94F-7CFC-6DCF378F34E7}"/>
              </a:ext>
            </a:extLst>
          </p:cNvPr>
          <p:cNvSpPr txBox="1"/>
          <p:nvPr/>
        </p:nvSpPr>
        <p:spPr>
          <a:xfrm>
            <a:off x="3592534" y="4840703"/>
            <a:ext cx="15100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Kafka Cluster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53ABF3-E32F-7A3F-B2D9-60A12B1A541C}"/>
              </a:ext>
            </a:extLst>
          </p:cNvPr>
          <p:cNvSpPr/>
          <p:nvPr/>
        </p:nvSpPr>
        <p:spPr>
          <a:xfrm>
            <a:off x="275180" y="2582833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033AF4-A892-F73F-A1FB-981F2D0EDCB8}"/>
              </a:ext>
            </a:extLst>
          </p:cNvPr>
          <p:cNvSpPr/>
          <p:nvPr/>
        </p:nvSpPr>
        <p:spPr>
          <a:xfrm>
            <a:off x="176647" y="1004395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64E921-2195-C871-5110-8721F77B70E2}"/>
              </a:ext>
            </a:extLst>
          </p:cNvPr>
          <p:cNvSpPr/>
          <p:nvPr/>
        </p:nvSpPr>
        <p:spPr>
          <a:xfrm>
            <a:off x="297434" y="3368177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D58392-BF85-5EC3-8E66-8E4A0C3833D8}"/>
              </a:ext>
            </a:extLst>
          </p:cNvPr>
          <p:cNvSpPr/>
          <p:nvPr/>
        </p:nvSpPr>
        <p:spPr>
          <a:xfrm>
            <a:off x="199957" y="306807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919374-E5F8-352F-6899-61844C449708}"/>
              </a:ext>
            </a:extLst>
          </p:cNvPr>
          <p:cNvCxnSpPr>
            <a:cxnSpLocks/>
            <a:stCxn id="5" idx="3"/>
            <a:endCxn id="74" idx="1"/>
          </p:cNvCxnSpPr>
          <p:nvPr/>
        </p:nvCxnSpPr>
        <p:spPr>
          <a:xfrm>
            <a:off x="1628593" y="2063077"/>
            <a:ext cx="365651" cy="61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E0B65A-B8D8-F87E-4172-A8A12C6CC89E}"/>
              </a:ext>
            </a:extLst>
          </p:cNvPr>
          <p:cNvCxnSpPr>
            <a:cxnSpLocks/>
            <a:stCxn id="13" idx="3"/>
            <a:endCxn id="74" idx="1"/>
          </p:cNvCxnSpPr>
          <p:nvPr/>
        </p:nvCxnSpPr>
        <p:spPr>
          <a:xfrm flipV="1">
            <a:off x="1666659" y="2677887"/>
            <a:ext cx="327585" cy="20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DE2A27-A6BF-F1DE-815E-6DC5A8CF72CE}"/>
              </a:ext>
            </a:extLst>
          </p:cNvPr>
          <p:cNvCxnSpPr>
            <a:cxnSpLocks/>
            <a:stCxn id="16" idx="3"/>
            <a:endCxn id="74" idx="1"/>
          </p:cNvCxnSpPr>
          <p:nvPr/>
        </p:nvCxnSpPr>
        <p:spPr>
          <a:xfrm flipV="1">
            <a:off x="1688913" y="2677887"/>
            <a:ext cx="305331" cy="99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9C634F-F840-A29C-8FBA-49D790F9D4B9}"/>
              </a:ext>
            </a:extLst>
          </p:cNvPr>
          <p:cNvCxnSpPr>
            <a:cxnSpLocks/>
            <a:stCxn id="17" idx="3"/>
            <a:endCxn id="74" idx="1"/>
          </p:cNvCxnSpPr>
          <p:nvPr/>
        </p:nvCxnSpPr>
        <p:spPr>
          <a:xfrm>
            <a:off x="1591436" y="611607"/>
            <a:ext cx="402808" cy="206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B7DB43-06A5-ED8E-B77D-658189F2FF2E}"/>
              </a:ext>
            </a:extLst>
          </p:cNvPr>
          <p:cNvSpPr/>
          <p:nvPr/>
        </p:nvSpPr>
        <p:spPr>
          <a:xfrm>
            <a:off x="6021954" y="2782930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56778A-CB77-3785-458D-79ECFDE4084C}"/>
              </a:ext>
            </a:extLst>
          </p:cNvPr>
          <p:cNvSpPr/>
          <p:nvPr/>
        </p:nvSpPr>
        <p:spPr>
          <a:xfrm>
            <a:off x="6095999" y="986015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1E49B4-4199-4719-E47B-F331F1803FA6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>
            <a:off x="2908696" y="989880"/>
            <a:ext cx="3187303" cy="3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420A88-0E3A-54A0-F2F2-8A21423A5E15}"/>
              </a:ext>
            </a:extLst>
          </p:cNvPr>
          <p:cNvCxnSpPr>
            <a:cxnSpLocks/>
            <a:stCxn id="52" idx="3"/>
            <a:endCxn id="6" idx="1"/>
          </p:cNvCxnSpPr>
          <p:nvPr/>
        </p:nvCxnSpPr>
        <p:spPr>
          <a:xfrm>
            <a:off x="2782664" y="2205815"/>
            <a:ext cx="3313336" cy="2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35E9D6-5092-FF79-1EED-8B7EB02FEEF2}"/>
              </a:ext>
            </a:extLst>
          </p:cNvPr>
          <p:cNvCxnSpPr>
            <a:cxnSpLocks/>
            <a:stCxn id="55" idx="3"/>
            <a:endCxn id="8" idx="1"/>
          </p:cNvCxnSpPr>
          <p:nvPr/>
        </p:nvCxnSpPr>
        <p:spPr>
          <a:xfrm flipV="1">
            <a:off x="2798386" y="3087730"/>
            <a:ext cx="3223568" cy="75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B6EB31-5AAF-FB1F-38B7-0A920252D99C}"/>
              </a:ext>
            </a:extLst>
          </p:cNvPr>
          <p:cNvSpPr txBox="1"/>
          <p:nvPr/>
        </p:nvSpPr>
        <p:spPr>
          <a:xfrm>
            <a:off x="5824347" y="3822909"/>
            <a:ext cx="1736673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Consumer Group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245EBC-45D9-B344-77CB-D6E2F1C90196}"/>
              </a:ext>
            </a:extLst>
          </p:cNvPr>
          <p:cNvSpPr txBox="1"/>
          <p:nvPr/>
        </p:nvSpPr>
        <p:spPr>
          <a:xfrm>
            <a:off x="176647" y="4840703"/>
            <a:ext cx="1586832" cy="369332"/>
          </a:xfrm>
          <a:prstGeom prst="rect">
            <a:avLst/>
          </a:prstGeom>
          <a:solidFill>
            <a:srgbClr val="BCE8AA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Producers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05A452-C6E4-5201-94A6-E1278231A1E5}"/>
              </a:ext>
            </a:extLst>
          </p:cNvPr>
          <p:cNvSpPr/>
          <p:nvPr/>
        </p:nvSpPr>
        <p:spPr>
          <a:xfrm>
            <a:off x="418641" y="5638800"/>
            <a:ext cx="6994792" cy="1138354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masis MT Pro Black" panose="020B0604020202020204" pitchFamily="18" charset="0"/>
              </a:rPr>
              <a:t>Zookeeper</a:t>
            </a:r>
          </a:p>
        </p:txBody>
      </p:sp>
      <p:sp>
        <p:nvSpPr>
          <p:cNvPr id="73" name="Arrow: Up-Down 72">
            <a:extLst>
              <a:ext uri="{FF2B5EF4-FFF2-40B4-BE49-F238E27FC236}">
                <a16:creationId xmlns:a16="http://schemas.microsoft.com/office/drawing/2014/main" id="{DB07C0DC-A148-69AF-E3E2-8E27E44BFE54}"/>
              </a:ext>
            </a:extLst>
          </p:cNvPr>
          <p:cNvSpPr/>
          <p:nvPr/>
        </p:nvSpPr>
        <p:spPr>
          <a:xfrm>
            <a:off x="1273826" y="4690146"/>
            <a:ext cx="241958" cy="948653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Arrow: Up-Down 75">
            <a:extLst>
              <a:ext uri="{FF2B5EF4-FFF2-40B4-BE49-F238E27FC236}">
                <a16:creationId xmlns:a16="http://schemas.microsoft.com/office/drawing/2014/main" id="{6C4D22BC-AE85-E3CF-AB47-DCD2F2A62464}"/>
              </a:ext>
            </a:extLst>
          </p:cNvPr>
          <p:cNvSpPr/>
          <p:nvPr/>
        </p:nvSpPr>
        <p:spPr>
          <a:xfrm>
            <a:off x="7164189" y="3631041"/>
            <a:ext cx="192455" cy="1985042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Arrow: Up-Down 76">
            <a:extLst>
              <a:ext uri="{FF2B5EF4-FFF2-40B4-BE49-F238E27FC236}">
                <a16:creationId xmlns:a16="http://schemas.microsoft.com/office/drawing/2014/main" id="{1C9D6368-B40F-BD08-4498-19616458D31F}"/>
              </a:ext>
            </a:extLst>
          </p:cNvPr>
          <p:cNvSpPr/>
          <p:nvPr/>
        </p:nvSpPr>
        <p:spPr>
          <a:xfrm>
            <a:off x="5059959" y="5232752"/>
            <a:ext cx="241958" cy="406047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098" name="Picture 2" descr="zookeeper - Official Image | Docker Hub">
            <a:extLst>
              <a:ext uri="{FF2B5EF4-FFF2-40B4-BE49-F238E27FC236}">
                <a16:creationId xmlns:a16="http://schemas.microsoft.com/office/drawing/2014/main" id="{5EFF3EB1-0B08-FD27-1479-FE14D13B0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54" y="5688090"/>
            <a:ext cx="769784" cy="109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237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EBA9780-B21A-53C6-C950-BB8EF0D31063}"/>
              </a:ext>
            </a:extLst>
          </p:cNvPr>
          <p:cNvSpPr/>
          <p:nvPr/>
        </p:nvSpPr>
        <p:spPr>
          <a:xfrm>
            <a:off x="176647" y="207587"/>
            <a:ext cx="1571156" cy="4441531"/>
          </a:xfrm>
          <a:prstGeom prst="rect">
            <a:avLst/>
          </a:prstGeom>
          <a:solidFill>
            <a:srgbClr val="BCE8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417F3A-EA84-D722-5530-61CB90B33B60}"/>
              </a:ext>
            </a:extLst>
          </p:cNvPr>
          <p:cNvSpPr/>
          <p:nvPr/>
        </p:nvSpPr>
        <p:spPr>
          <a:xfrm>
            <a:off x="5750805" y="542282"/>
            <a:ext cx="1883758" cy="31079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F295DC-E5E9-6114-678C-C97501B21757}"/>
              </a:ext>
            </a:extLst>
          </p:cNvPr>
          <p:cNvSpPr/>
          <p:nvPr/>
        </p:nvSpPr>
        <p:spPr>
          <a:xfrm>
            <a:off x="1994244" y="80846"/>
            <a:ext cx="3357958" cy="51940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35B9531D-0F08-6D29-8ABA-9A1F7287763C}"/>
              </a:ext>
            </a:extLst>
          </p:cNvPr>
          <p:cNvSpPr/>
          <p:nvPr/>
        </p:nvSpPr>
        <p:spPr>
          <a:xfrm rot="5400000">
            <a:off x="2699682" y="1211304"/>
            <a:ext cx="1066314" cy="2286344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36BF7A34-2055-977F-4EC6-82E906DB691B}"/>
              </a:ext>
            </a:extLst>
          </p:cNvPr>
          <p:cNvSpPr/>
          <p:nvPr/>
        </p:nvSpPr>
        <p:spPr>
          <a:xfrm rot="5400000">
            <a:off x="2811561" y="2703089"/>
            <a:ext cx="1059116" cy="2589449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047A-253C-05D9-5BB2-3BE7B41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Zookeeper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6A67-0368-6DB2-C647-023678E1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ZooKeeper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is used to store information about the Kafka cluster and details of the consumer clients.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manages brokers by maintaining a list of them.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If any changes like a broker die, new topics, etc., occurs,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ZooKeeper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sends notifications to Apache Kafka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237114" y="1758277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6096000" y="1922091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2632413" y="-352577"/>
            <a:ext cx="1143980" cy="2286343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922F-3208-841B-55B7-1D308539B3BF}"/>
              </a:ext>
            </a:extLst>
          </p:cNvPr>
          <p:cNvCxnSpPr>
            <a:cxnSpLocks/>
            <a:stCxn id="14" idx="3"/>
            <a:endCxn id="74" idx="1"/>
          </p:cNvCxnSpPr>
          <p:nvPr/>
        </p:nvCxnSpPr>
        <p:spPr>
          <a:xfrm>
            <a:off x="1568126" y="1309195"/>
            <a:ext cx="426118" cy="136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63FB9F-B77E-2F56-2210-DA42976502B2}"/>
              </a:ext>
            </a:extLst>
          </p:cNvPr>
          <p:cNvSpPr txBox="1"/>
          <p:nvPr/>
        </p:nvSpPr>
        <p:spPr>
          <a:xfrm>
            <a:off x="2170842" y="2917924"/>
            <a:ext cx="208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2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FB982-B584-5D2A-F7AB-FCD6732A2173}"/>
              </a:ext>
            </a:extLst>
          </p:cNvPr>
          <p:cNvSpPr txBox="1"/>
          <p:nvPr/>
        </p:nvSpPr>
        <p:spPr>
          <a:xfrm>
            <a:off x="1987672" y="1309195"/>
            <a:ext cx="2669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Broker 1/ Kafka Server</a:t>
            </a:r>
          </a:p>
          <a:p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B99D7-560B-1C3C-1232-248DE30C86B7}"/>
              </a:ext>
            </a:extLst>
          </p:cNvPr>
          <p:cNvSpPr/>
          <p:nvPr/>
        </p:nvSpPr>
        <p:spPr>
          <a:xfrm>
            <a:off x="2334576" y="701392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B1 P1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AF0801-AC14-063D-9FE2-17C0CB475A06}"/>
              </a:ext>
            </a:extLst>
          </p:cNvPr>
          <p:cNvSpPr/>
          <p:nvPr/>
        </p:nvSpPr>
        <p:spPr>
          <a:xfrm>
            <a:off x="2208544" y="1917327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B2 P2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9822FB-91B6-0C4F-54A1-EBF5AC741311}"/>
              </a:ext>
            </a:extLst>
          </p:cNvPr>
          <p:cNvSpPr/>
          <p:nvPr/>
        </p:nvSpPr>
        <p:spPr>
          <a:xfrm>
            <a:off x="2224266" y="3556736"/>
            <a:ext cx="574120" cy="576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B3 P3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8843AA-DE1A-E275-11FF-300FC22C5813}"/>
              </a:ext>
            </a:extLst>
          </p:cNvPr>
          <p:cNvSpPr txBox="1"/>
          <p:nvPr/>
        </p:nvSpPr>
        <p:spPr>
          <a:xfrm>
            <a:off x="2130549" y="4478540"/>
            <a:ext cx="109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 3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D93A7-F33E-C94F-7CFC-6DCF378F34E7}"/>
              </a:ext>
            </a:extLst>
          </p:cNvPr>
          <p:cNvSpPr txBox="1"/>
          <p:nvPr/>
        </p:nvSpPr>
        <p:spPr>
          <a:xfrm>
            <a:off x="3592534" y="4840703"/>
            <a:ext cx="15100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Kafka Cluster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53ABF3-E32F-7A3F-B2D9-60A12B1A541C}"/>
              </a:ext>
            </a:extLst>
          </p:cNvPr>
          <p:cNvSpPr/>
          <p:nvPr/>
        </p:nvSpPr>
        <p:spPr>
          <a:xfrm>
            <a:off x="275180" y="2582833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033AF4-A892-F73F-A1FB-981F2D0EDCB8}"/>
              </a:ext>
            </a:extLst>
          </p:cNvPr>
          <p:cNvSpPr/>
          <p:nvPr/>
        </p:nvSpPr>
        <p:spPr>
          <a:xfrm>
            <a:off x="176647" y="1004395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64E921-2195-C871-5110-8721F77B70E2}"/>
              </a:ext>
            </a:extLst>
          </p:cNvPr>
          <p:cNvSpPr/>
          <p:nvPr/>
        </p:nvSpPr>
        <p:spPr>
          <a:xfrm>
            <a:off x="297434" y="3368177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D58392-BF85-5EC3-8E66-8E4A0C3833D8}"/>
              </a:ext>
            </a:extLst>
          </p:cNvPr>
          <p:cNvSpPr/>
          <p:nvPr/>
        </p:nvSpPr>
        <p:spPr>
          <a:xfrm>
            <a:off x="199957" y="306807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919374-E5F8-352F-6899-61844C449708}"/>
              </a:ext>
            </a:extLst>
          </p:cNvPr>
          <p:cNvCxnSpPr>
            <a:cxnSpLocks/>
            <a:stCxn id="5" idx="3"/>
            <a:endCxn id="74" idx="1"/>
          </p:cNvCxnSpPr>
          <p:nvPr/>
        </p:nvCxnSpPr>
        <p:spPr>
          <a:xfrm>
            <a:off x="1628593" y="2063077"/>
            <a:ext cx="365651" cy="61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E0B65A-B8D8-F87E-4172-A8A12C6CC89E}"/>
              </a:ext>
            </a:extLst>
          </p:cNvPr>
          <p:cNvCxnSpPr>
            <a:cxnSpLocks/>
            <a:stCxn id="13" idx="3"/>
            <a:endCxn id="74" idx="1"/>
          </p:cNvCxnSpPr>
          <p:nvPr/>
        </p:nvCxnSpPr>
        <p:spPr>
          <a:xfrm flipV="1">
            <a:off x="1666659" y="2677887"/>
            <a:ext cx="327585" cy="20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DE2A27-A6BF-F1DE-815E-6DC5A8CF72CE}"/>
              </a:ext>
            </a:extLst>
          </p:cNvPr>
          <p:cNvCxnSpPr>
            <a:cxnSpLocks/>
            <a:stCxn id="16" idx="3"/>
            <a:endCxn id="74" idx="1"/>
          </p:cNvCxnSpPr>
          <p:nvPr/>
        </p:nvCxnSpPr>
        <p:spPr>
          <a:xfrm flipV="1">
            <a:off x="1688913" y="2677887"/>
            <a:ext cx="305331" cy="99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9C634F-F840-A29C-8FBA-49D790F9D4B9}"/>
              </a:ext>
            </a:extLst>
          </p:cNvPr>
          <p:cNvCxnSpPr>
            <a:cxnSpLocks/>
            <a:stCxn id="17" idx="3"/>
            <a:endCxn id="74" idx="1"/>
          </p:cNvCxnSpPr>
          <p:nvPr/>
        </p:nvCxnSpPr>
        <p:spPr>
          <a:xfrm>
            <a:off x="1591436" y="611607"/>
            <a:ext cx="402808" cy="206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B7DB43-06A5-ED8E-B77D-658189F2FF2E}"/>
              </a:ext>
            </a:extLst>
          </p:cNvPr>
          <p:cNvSpPr/>
          <p:nvPr/>
        </p:nvSpPr>
        <p:spPr>
          <a:xfrm>
            <a:off x="6021954" y="2782930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56778A-CB77-3785-458D-79ECFDE4084C}"/>
              </a:ext>
            </a:extLst>
          </p:cNvPr>
          <p:cNvSpPr/>
          <p:nvPr/>
        </p:nvSpPr>
        <p:spPr>
          <a:xfrm>
            <a:off x="6095999" y="986015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1E49B4-4199-4719-E47B-F331F1803FA6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>
            <a:off x="2908696" y="989880"/>
            <a:ext cx="3187303" cy="3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420A88-0E3A-54A0-F2F2-8A21423A5E15}"/>
              </a:ext>
            </a:extLst>
          </p:cNvPr>
          <p:cNvCxnSpPr>
            <a:cxnSpLocks/>
            <a:stCxn id="52" idx="3"/>
            <a:endCxn id="6" idx="1"/>
          </p:cNvCxnSpPr>
          <p:nvPr/>
        </p:nvCxnSpPr>
        <p:spPr>
          <a:xfrm>
            <a:off x="2782664" y="2205815"/>
            <a:ext cx="3313336" cy="2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35E9D6-5092-FF79-1EED-8B7EB02FEEF2}"/>
              </a:ext>
            </a:extLst>
          </p:cNvPr>
          <p:cNvCxnSpPr>
            <a:cxnSpLocks/>
            <a:stCxn id="55" idx="3"/>
            <a:endCxn id="8" idx="1"/>
          </p:cNvCxnSpPr>
          <p:nvPr/>
        </p:nvCxnSpPr>
        <p:spPr>
          <a:xfrm flipV="1">
            <a:off x="2798386" y="3087730"/>
            <a:ext cx="3223568" cy="75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B6EB31-5AAF-FB1F-38B7-0A920252D99C}"/>
              </a:ext>
            </a:extLst>
          </p:cNvPr>
          <p:cNvSpPr txBox="1"/>
          <p:nvPr/>
        </p:nvSpPr>
        <p:spPr>
          <a:xfrm>
            <a:off x="5824347" y="3822909"/>
            <a:ext cx="1736673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Consumer Group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245EBC-45D9-B344-77CB-D6E2F1C90196}"/>
              </a:ext>
            </a:extLst>
          </p:cNvPr>
          <p:cNvSpPr txBox="1"/>
          <p:nvPr/>
        </p:nvSpPr>
        <p:spPr>
          <a:xfrm>
            <a:off x="176647" y="4840703"/>
            <a:ext cx="1586832" cy="369332"/>
          </a:xfrm>
          <a:prstGeom prst="rect">
            <a:avLst/>
          </a:prstGeom>
          <a:solidFill>
            <a:srgbClr val="BCE8AA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Producers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05A452-C6E4-5201-94A6-E1278231A1E5}"/>
              </a:ext>
            </a:extLst>
          </p:cNvPr>
          <p:cNvSpPr/>
          <p:nvPr/>
        </p:nvSpPr>
        <p:spPr>
          <a:xfrm>
            <a:off x="418641" y="5638800"/>
            <a:ext cx="6994792" cy="1138354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masis MT Pro Black" panose="020B0604020202020204" pitchFamily="18" charset="0"/>
              </a:rPr>
              <a:t>Zookeeper</a:t>
            </a:r>
          </a:p>
        </p:txBody>
      </p:sp>
      <p:sp>
        <p:nvSpPr>
          <p:cNvPr id="73" name="Arrow: Up-Down 72">
            <a:extLst>
              <a:ext uri="{FF2B5EF4-FFF2-40B4-BE49-F238E27FC236}">
                <a16:creationId xmlns:a16="http://schemas.microsoft.com/office/drawing/2014/main" id="{DB07C0DC-A148-69AF-E3E2-8E27E44BFE54}"/>
              </a:ext>
            </a:extLst>
          </p:cNvPr>
          <p:cNvSpPr/>
          <p:nvPr/>
        </p:nvSpPr>
        <p:spPr>
          <a:xfrm>
            <a:off x="1280141" y="4690147"/>
            <a:ext cx="241958" cy="948653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Arrow: Up-Down 75">
            <a:extLst>
              <a:ext uri="{FF2B5EF4-FFF2-40B4-BE49-F238E27FC236}">
                <a16:creationId xmlns:a16="http://schemas.microsoft.com/office/drawing/2014/main" id="{6C4D22BC-AE85-E3CF-AB47-DCD2F2A62464}"/>
              </a:ext>
            </a:extLst>
          </p:cNvPr>
          <p:cNvSpPr/>
          <p:nvPr/>
        </p:nvSpPr>
        <p:spPr>
          <a:xfrm>
            <a:off x="7164189" y="3631041"/>
            <a:ext cx="192455" cy="1985042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Arrow: Up-Down 76">
            <a:extLst>
              <a:ext uri="{FF2B5EF4-FFF2-40B4-BE49-F238E27FC236}">
                <a16:creationId xmlns:a16="http://schemas.microsoft.com/office/drawing/2014/main" id="{1C9D6368-B40F-BD08-4498-19616458D31F}"/>
              </a:ext>
            </a:extLst>
          </p:cNvPr>
          <p:cNvSpPr/>
          <p:nvPr/>
        </p:nvSpPr>
        <p:spPr>
          <a:xfrm>
            <a:off x="5059959" y="5232752"/>
            <a:ext cx="241958" cy="406047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098" name="Picture 2" descr="zookeeper - Official Image | Docker Hub">
            <a:extLst>
              <a:ext uri="{FF2B5EF4-FFF2-40B4-BE49-F238E27FC236}">
                <a16:creationId xmlns:a16="http://schemas.microsoft.com/office/drawing/2014/main" id="{5EFF3EB1-0B08-FD27-1479-FE14D13B0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54" y="5688090"/>
            <a:ext cx="769784" cy="109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Wave 8">
            <a:extLst>
              <a:ext uri="{FF2B5EF4-FFF2-40B4-BE49-F238E27FC236}">
                <a16:creationId xmlns:a16="http://schemas.microsoft.com/office/drawing/2014/main" id="{745D9EFD-1EDF-DF56-DAB6-79DA5437EA86}"/>
              </a:ext>
            </a:extLst>
          </p:cNvPr>
          <p:cNvSpPr/>
          <p:nvPr/>
        </p:nvSpPr>
        <p:spPr>
          <a:xfrm>
            <a:off x="52412" y="5409441"/>
            <a:ext cx="1218181" cy="968320"/>
          </a:xfrm>
          <a:prstGeom prst="wav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Kafka broker id</a:t>
            </a:r>
          </a:p>
        </p:txBody>
      </p:sp>
      <p:sp>
        <p:nvSpPr>
          <p:cNvPr id="11" name="Wave 10">
            <a:extLst>
              <a:ext uri="{FF2B5EF4-FFF2-40B4-BE49-F238E27FC236}">
                <a16:creationId xmlns:a16="http://schemas.microsoft.com/office/drawing/2014/main" id="{731E213E-5A98-0B9F-63E0-E1AB7DF0AD85}"/>
              </a:ext>
            </a:extLst>
          </p:cNvPr>
          <p:cNvSpPr/>
          <p:nvPr/>
        </p:nvSpPr>
        <p:spPr>
          <a:xfrm>
            <a:off x="5885029" y="4491957"/>
            <a:ext cx="1218181" cy="968320"/>
          </a:xfrm>
          <a:prstGeom prst="wav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 Offset value</a:t>
            </a:r>
          </a:p>
        </p:txBody>
      </p:sp>
    </p:spTree>
    <p:extLst>
      <p:ext uri="{BB962C8B-B14F-4D97-AF65-F5344CB8AC3E}">
        <p14:creationId xmlns:p14="http://schemas.microsoft.com/office/powerpoint/2010/main" val="13418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F51E14FD-453D-C239-2852-E02C9C00316A}"/>
              </a:ext>
            </a:extLst>
          </p:cNvPr>
          <p:cNvSpPr/>
          <p:nvPr/>
        </p:nvSpPr>
        <p:spPr>
          <a:xfrm>
            <a:off x="2915920" y="1076960"/>
            <a:ext cx="7894320" cy="4815840"/>
          </a:xfrm>
          <a:prstGeom prst="round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50232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65DA-086E-1667-A496-65745E28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4B64C-0616-C0AF-0755-EC6C26B84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In any transaction producer is the source of data that is publishing the messages/events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8C8714-193E-A147-2630-DCB4A04721BE}"/>
              </a:ext>
            </a:extLst>
          </p:cNvPr>
          <p:cNvSpPr/>
          <p:nvPr/>
        </p:nvSpPr>
        <p:spPr>
          <a:xfrm>
            <a:off x="1099930" y="954157"/>
            <a:ext cx="2260215" cy="1508365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ED984-F2AD-E8B0-14A7-B9D3BEAEC6EE}"/>
              </a:ext>
            </a:extLst>
          </p:cNvPr>
          <p:cNvSpPr txBox="1"/>
          <p:nvPr/>
        </p:nvSpPr>
        <p:spPr>
          <a:xfrm>
            <a:off x="1531345" y="2963537"/>
            <a:ext cx="253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293073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3758F-13DD-7B08-501C-C0ABB4A7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5A5920-9096-9886-E906-AD26C395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35496"/>
            <a:ext cx="6096000" cy="45720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Producer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Consumer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Broker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Partitions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Offset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Consumer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Zookeeper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11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047A-253C-05D9-5BB2-3BE7B41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6A67-0368-6DB2-C647-023678E1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 application acting as a listener or receiver is called Consumer application.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520812" y="1676400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5665303" y="1676400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Driver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85DE7-C1BF-F865-5E30-DF6E2E808AF7}"/>
              </a:ext>
            </a:extLst>
          </p:cNvPr>
          <p:cNvSpPr txBox="1"/>
          <p:nvPr/>
        </p:nvSpPr>
        <p:spPr>
          <a:xfrm>
            <a:off x="5816906" y="2655065"/>
            <a:ext cx="199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Consumer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D200AE-2870-D2A6-77CC-DFAC1B7A60E3}"/>
              </a:ext>
            </a:extLst>
          </p:cNvPr>
          <p:cNvSpPr txBox="1"/>
          <p:nvPr/>
        </p:nvSpPr>
        <p:spPr>
          <a:xfrm>
            <a:off x="645351" y="2655065"/>
            <a:ext cx="253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396144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3758F-13DD-7B08-501C-C0ABB4A7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5A5920-9096-9886-E906-AD26C395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35496"/>
            <a:ext cx="6096000" cy="45720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Producer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Consumer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Broker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Partitions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Offset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Consumer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Zookeeper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87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047A-253C-05D9-5BB2-3BE7B41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Broker/Kafka 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76A67-0368-6DB2-C647-023678E1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Producer and Consumer application do not communicate with each other directly</a:t>
            </a:r>
          </a:p>
          <a:p>
            <a:r>
              <a:rPr lang="en-IN" dirty="0"/>
              <a:t>The Kafka server used as a messaging system for transferring the messages from the producer application to the consumer application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A296F-D337-614A-66B3-A9950843FD73}"/>
              </a:ext>
            </a:extLst>
          </p:cNvPr>
          <p:cNvSpPr/>
          <p:nvPr/>
        </p:nvSpPr>
        <p:spPr>
          <a:xfrm>
            <a:off x="520812" y="1676400"/>
            <a:ext cx="1391479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8526F-D80C-8F89-A749-908C669A4436}"/>
              </a:ext>
            </a:extLst>
          </p:cNvPr>
          <p:cNvSpPr/>
          <p:nvPr/>
        </p:nvSpPr>
        <p:spPr>
          <a:xfrm>
            <a:off x="5665303" y="1676400"/>
            <a:ext cx="1391479" cy="6096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Driver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11AE24-56B1-7A06-90A4-BC2EF730A094}"/>
              </a:ext>
            </a:extLst>
          </p:cNvPr>
          <p:cNvSpPr/>
          <p:nvPr/>
        </p:nvSpPr>
        <p:spPr>
          <a:xfrm rot="5400000">
            <a:off x="3235518" y="739745"/>
            <a:ext cx="1106559" cy="2339010"/>
          </a:xfrm>
          <a:prstGeom prst="can">
            <a:avLst>
              <a:gd name="adj" fmla="val 2140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CD580-3D70-1418-6D20-C73E73DA9018}"/>
              </a:ext>
            </a:extLst>
          </p:cNvPr>
          <p:cNvSpPr txBox="1"/>
          <p:nvPr/>
        </p:nvSpPr>
        <p:spPr>
          <a:xfrm>
            <a:off x="2939335" y="1760559"/>
            <a:ext cx="40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Kafka 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68BCC3-E3BC-827A-B916-424316911AF9}"/>
              </a:ext>
            </a:extLst>
          </p:cNvPr>
          <p:cNvCxnSpPr>
            <a:stCxn id="5" idx="3"/>
            <a:endCxn id="3" idx="3"/>
          </p:cNvCxnSpPr>
          <p:nvPr/>
        </p:nvCxnSpPr>
        <p:spPr>
          <a:xfrm flipV="1">
            <a:off x="1912291" y="1909251"/>
            <a:ext cx="707002" cy="7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C347F4-5D62-48F8-CF7E-204D80F40E6A}"/>
              </a:ext>
            </a:extLst>
          </p:cNvPr>
          <p:cNvCxnSpPr>
            <a:cxnSpLocks/>
          </p:cNvCxnSpPr>
          <p:nvPr/>
        </p:nvCxnSpPr>
        <p:spPr>
          <a:xfrm>
            <a:off x="4752893" y="1959871"/>
            <a:ext cx="912410" cy="2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C533AE-11A0-29C8-B467-FDAA17897C86}"/>
              </a:ext>
            </a:extLst>
          </p:cNvPr>
          <p:cNvSpPr txBox="1"/>
          <p:nvPr/>
        </p:nvSpPr>
        <p:spPr>
          <a:xfrm>
            <a:off x="5816906" y="2655065"/>
            <a:ext cx="199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7B46A-7FC7-A332-0880-A1D502AC724F}"/>
              </a:ext>
            </a:extLst>
          </p:cNvPr>
          <p:cNvSpPr txBox="1"/>
          <p:nvPr/>
        </p:nvSpPr>
        <p:spPr>
          <a:xfrm>
            <a:off x="750042" y="2462522"/>
            <a:ext cx="253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33450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3758F-13DD-7B08-501C-C0ABB4A7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5A5920-9096-9886-E906-AD26C395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35496"/>
            <a:ext cx="6096000" cy="457200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Producer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Consumer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Broker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Partitions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Offset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Consumer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Zookeeper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24911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679</TotalTime>
  <Words>1308</Words>
  <Application>Microsoft Office PowerPoint</Application>
  <PresentationFormat>Widescreen</PresentationFormat>
  <Paragraphs>522</Paragraphs>
  <Slides>39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Amasis MT Pro Black</vt:lpstr>
      <vt:lpstr>Arial</vt:lpstr>
      <vt:lpstr>Calibri</vt:lpstr>
      <vt:lpstr>Calibri Light</vt:lpstr>
      <vt:lpstr>inter-regular</vt:lpstr>
      <vt:lpstr>Roboto</vt:lpstr>
      <vt:lpstr>Metropolitan</vt:lpstr>
      <vt:lpstr>Apache Kafka</vt:lpstr>
      <vt:lpstr>Kafka Components</vt:lpstr>
      <vt:lpstr>Kafka Components</vt:lpstr>
      <vt:lpstr>Producer</vt:lpstr>
      <vt:lpstr>Kafka Components</vt:lpstr>
      <vt:lpstr>Consumer</vt:lpstr>
      <vt:lpstr>Kafka Components</vt:lpstr>
      <vt:lpstr>Broker/Kafka Server</vt:lpstr>
      <vt:lpstr>Kafka Components</vt:lpstr>
      <vt:lpstr>Cluster</vt:lpstr>
      <vt:lpstr>Kafka Components</vt:lpstr>
      <vt:lpstr>Topic</vt:lpstr>
      <vt:lpstr>PowerPoint Presentation</vt:lpstr>
      <vt:lpstr>PowerPoint Presentation</vt:lpstr>
      <vt:lpstr>PowerPoint Presentation</vt:lpstr>
      <vt:lpstr>Partition</vt:lpstr>
      <vt:lpstr>PowerPoint Presentation</vt:lpstr>
      <vt:lpstr>Kafka Components</vt:lpstr>
      <vt:lpstr>Segments and Offset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Kafka Components</vt:lpstr>
      <vt:lpstr>Consumer Group</vt:lpstr>
      <vt:lpstr>Consumer Group</vt:lpstr>
      <vt:lpstr>Consumer Group</vt:lpstr>
      <vt:lpstr>Consumer Group</vt:lpstr>
      <vt:lpstr>Consumer Group</vt:lpstr>
      <vt:lpstr>Consumer Group</vt:lpstr>
      <vt:lpstr>Consumer Group</vt:lpstr>
      <vt:lpstr>Consumer Group</vt:lpstr>
      <vt:lpstr>Consumer Group</vt:lpstr>
      <vt:lpstr>Consumer Group</vt:lpstr>
      <vt:lpstr>Consumer Group</vt:lpstr>
      <vt:lpstr>Zookeeper</vt:lpstr>
      <vt:lpstr>Zookeeper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Aarthi C</dc:creator>
  <cp:lastModifiedBy>Aarthi C</cp:lastModifiedBy>
  <cp:revision>9</cp:revision>
  <dcterms:created xsi:type="dcterms:W3CDTF">2023-08-21T14:50:26Z</dcterms:created>
  <dcterms:modified xsi:type="dcterms:W3CDTF">2023-08-22T02:09:28Z</dcterms:modified>
</cp:coreProperties>
</file>