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76" r:id="rId1"/>
  </p:sldMasterIdLst>
  <p:notesMasterIdLst>
    <p:notesMasterId r:id="rId2"/>
  </p:notesMasterIdLst>
  <p:sldIdLst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8" r:id="rId13"/>
    <p:sldId id="319" r:id="rId14"/>
  </p:sldIdLst>
  <p:sldSz type="screen16x9" cy="6858000" cx="12192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99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0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等线" pitchFamily="0" charset="0"/>
                <a:cs typeface="Calibri" pitchFamily="0" charset="0"/>
              </a:rPr>
              <a:t>9/19/2025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1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802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803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14" name="对象"/>
          <p:cNvSpPr>
            <a:spLocks noChangeAspect="1"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3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3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4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6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6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7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7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8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8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9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9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9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0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0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0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1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1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1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altLang="en-US" lang="zh-CN" smtClean="0"/>
              <a:t>单击此处编辑母版副标题样式</a:t>
            </a:r>
            <a:endParaRPr altLang="en-US" lang="zh-CN"/>
          </a:p>
        </p:txBody>
      </p:sp>
      <p:sp>
        <p:nvSpPr>
          <p:cNvPr id="104874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1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2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9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0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5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2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3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4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5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6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7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8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9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1" name="文本框"/>
          <p:cNvSpPr>
            <a:spLocks noGrp="1"/>
          </p:cNvSpPr>
          <p:nvPr>
            <p:ph type="title"/>
          </p:nvPr>
        </p:nvSpPr>
        <p:spPr>
          <a:xfrm rot="0">
            <a:off x="3195573" y="2067305"/>
            <a:ext cx="5800851" cy="51815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b="0" sz="32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602" name="文本框"/>
          <p:cNvSpPr>
            <a:spLocks noGrp="1"/>
          </p:cNvSpPr>
          <p:nvPr>
            <p:ph type="body" idx="4"/>
          </p:nvPr>
        </p:nvSpPr>
        <p:spPr>
          <a:xfrm rot="0">
            <a:off x="1828800" y="3840480"/>
            <a:ext cx="8534401" cy="171449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03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4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8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19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1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3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627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8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6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7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0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1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6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7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8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5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6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7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68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9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9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9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4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5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56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5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8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79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1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3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588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89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fld id="{CAD2D6BD-DE1B-4B5F-8B41-2702339687B9}" type="datetime1">
              <a:rPr altLang="zh-CN" lang="en-US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9/19/2025</a:t>
            </a:fld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hf dt="0" ftr="0" hdr="0" sldNum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defTabSz="914400" fontAlgn="auto" hangingPunct="1" indent="0" marL="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defTabSz="914400" fontAlgn="auto" hangingPunct="1" indent="0" marL="457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defTabSz="914400" fontAlgn="auto" hangingPunct="1" indent="0" marL="914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defTabSz="914400" fontAlgn="auto" hangingPunct="1" indent="0" marL="13716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defTabSz="914400" fontAlgn="auto" hangingPunct="1" indent="0" marL="18288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defTabSz="914400" fontAlgn="auto" hangingPunct="1" indent="0" marL="22860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defTabSz="914400" fontAlgn="auto" hangingPunct="1" indent="0" marL="2743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"/>
          <p:cNvGrpSpPr/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1048606" name="曲线"/>
            <p:cNvSpPr/>
            <p:nvPr/>
          </p:nvSpPr>
          <p:spPr>
            <a:xfrm rot="0"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07" name="曲线"/>
            <p:cNvSpPr/>
            <p:nvPr/>
          </p:nvSpPr>
          <p:spPr>
            <a:xfrm rot="0">
              <a:off x="1971672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08" name="曲线"/>
          <p:cNvSpPr/>
          <p:nvPr/>
        </p:nvSpPr>
        <p:spPr>
          <a:xfrm rot="0">
            <a:off x="3752849" y="1190625"/>
            <a:ext cx="1666874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1048609" name="曲线"/>
          <p:cNvSpPr/>
          <p:nvPr/>
        </p:nvSpPr>
        <p:spPr>
          <a:xfrm rot="0"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10" name="文本框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3213735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altLang="en-US" baseline="0" b="1" cap="none" sz="3200" i="0" kern="0" lang="zh-CN" spc="0" strike="noStrike" u="none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altLang="en-US" baseline="0" b="0" cap="none" sz="3200" i="0" kern="0" lang="zh-CN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1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12" name="矩形"/>
          <p:cNvSpPr/>
          <p:nvPr/>
        </p:nvSpPr>
        <p:spPr>
          <a:xfrm rot="0">
            <a:off x="228600" y="3276600"/>
            <a:ext cx="11963400" cy="22250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STUDENT NAME:  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K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.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A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R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A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N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I</a:t>
            </a:r>
            <a:endParaRPr altLang="zh-CN" baseline="0" b="1" cap="none" sz="2400" i="0" kern="1200" lang="en-US" spc="0" strike="noStrike" u="none">
              <a:solidFill>
                <a:schemeClr val="tx1"/>
              </a:solidFill>
              <a:latin typeface="Bell MT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REGISTER NO AND NMID: 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2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4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2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2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k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0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3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9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0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 &amp; </a:t>
            </a:r>
            <a:r>
              <a:rPr altLang="en-GB" baseline="0" b="1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asbrubl2422k0390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Bell MT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DEPARTMENT: 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2</a:t>
            </a:r>
            <a:r>
              <a:rPr altLang="zh-CN" baseline="30000" b="1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ND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B.Sc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COMPUTER SCIENCE  WITH DATA ANALYTICS </a:t>
            </a:r>
            <a:endParaRPr altLang="zh-CN" baseline="0" b="1" cap="none" sz="2400" i="0" kern="1200" lang="en-US" spc="0" strike="noStrike" u="none">
              <a:solidFill>
                <a:schemeClr val="tx1"/>
              </a:solidFill>
              <a:latin typeface="Bell MT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COLLEGE: COLLEGE/ UNIVERSITY :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 UNITED COLLEGE OF 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ARTS AND SCIENCE COLLEGE &amp; BHARATHIYAR UNIVERSITY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Bell MT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矩形"/>
          <p:cNvSpPr/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3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14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15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6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16" name="文本框"/>
          <p:cNvSpPr>
            <a:spLocks noGrp="1"/>
          </p:cNvSpPr>
          <p:nvPr>
            <p:ph type="title"/>
          </p:nvPr>
        </p:nvSpPr>
        <p:spPr>
          <a:xfrm rot="0">
            <a:off x="685800" y="381000"/>
            <a:ext cx="8480425" cy="54394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br>
              <a:rPr altLang="en-US" baseline="0" b="1" cap="none" sz="4250" i="0" kern="0" lang="zh-CN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24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Provide visual screenshots or graphs of the following:</a:t>
            </a:r>
            <a:br>
              <a:rPr altLang="en-US" baseline="0" b="1" cap="none" sz="2400" i="0" kern="0" lang="zh-CN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altLang="en-US" baseline="0" b="1" cap="none" sz="2400" i="0" kern="0" lang="zh-CN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1. Global COVID-19 cases: Line chart showing infection trends.</a:t>
            </a:r>
            <a:br>
              <a:rPr altLang="en-US" baseline="0" b="1" cap="none" sz="2400" i="0" kern="0" lang="zh-CN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2. Country/Region-wise COVID-19 cases: Bar chart or </a:t>
            </a:r>
            <a:r>
              <a:rPr altLang="zh-CN" baseline="0" b="1" cap="none" sz="24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heatmap</a:t>
            </a:r>
            <a:r>
              <a:rPr altLang="zh-CN" baseline="0" b="1" cap="none" sz="24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of cases.</a:t>
            </a:r>
            <a:br>
              <a:rPr altLang="en-US" baseline="0" b="1" cap="none" sz="2400" i="0" kern="0" lang="zh-CN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3. Testing </a:t>
            </a:r>
            <a:r>
              <a:rPr altLang="zh-CN" baseline="0" b="1" cap="none" sz="24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vs</a:t>
            </a:r>
            <a:r>
              <a:rPr altLang="zh-CN" baseline="0" b="1" cap="none" sz="24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Cases: Correlation graph showing testing rates versus infection rates.</a:t>
            </a:r>
            <a:br>
              <a:rPr altLang="en-US" baseline="0" b="1" cap="none" sz="2400" i="0" kern="0" lang="zh-CN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4. Vaccination coverage: Scatter plot showing vaccination coverage across countries.</a:t>
            </a:r>
            <a:br>
              <a:rPr altLang="en-US" baseline="0" b="1" cap="none" sz="2400" i="0" kern="0" lang="zh-CN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5. Death rate </a:t>
            </a:r>
            <a:r>
              <a:rPr altLang="zh-CN" baseline="0" b="1" cap="none" sz="24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vs</a:t>
            </a:r>
            <a:r>
              <a:rPr altLang="zh-CN" baseline="0" b="1" cap="none" sz="24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Recovery rate: Comparative graph.</a:t>
            </a:r>
            <a:br>
              <a:rPr altLang="en-US" baseline="0" b="1" cap="none" sz="2400" i="0" kern="0" lang="zh-CN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Brief description of what each visualization shows and any insights derived from it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.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7" name="矩形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8" name="矩形"/>
          <p:cNvSpPr/>
          <p:nvPr/>
        </p:nvSpPr>
        <p:spPr>
          <a:xfrm rot="0">
            <a:off x="2743200" y="2354703"/>
            <a:ext cx="8534019" cy="9486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23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24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7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5" name="文本框"/>
          <p:cNvSpPr>
            <a:spLocks noGrp="1"/>
          </p:cNvSpPr>
          <p:nvPr>
            <p:ph type="title"/>
          </p:nvPr>
        </p:nvSpPr>
        <p:spPr>
          <a:xfrm rot="0">
            <a:off x="762000" y="228600"/>
            <a:ext cx="9760268" cy="48139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br>
              <a:rPr altLang="en-US" baseline="0" b="1" cap="none" sz="4800" i="0" kern="0" lang="zh-CN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2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Summarize the key findings:</a:t>
            </a:r>
            <a:br>
              <a:rPr altLang="en-US" baseline="0" b="1" cap="none" sz="2800" i="0" kern="0" lang="zh-CN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COVID-19 case trends are highly variable across regions.</a:t>
            </a:r>
            <a:br>
              <a:rPr altLang="en-US" baseline="0" b="1" cap="none" sz="2800" i="0" kern="0" lang="zh-CN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Testing availability and frequency have a strong impact on case detection.</a:t>
            </a:r>
            <a:br>
              <a:rPr altLang="en-US" baseline="0" b="1" cap="none" sz="2800" i="0" kern="0" lang="zh-CN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Vaccination efforts have a visible effect on reducing case rates and severity.</a:t>
            </a:r>
            <a:br>
              <a:rPr altLang="en-US" baseline="0" b="1" cap="none" sz="2800" i="0" kern="0" lang="zh-CN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Impact: The insights can be used to inform decision-making on health measures and vaccination strategies.</a:t>
            </a:r>
            <a:br>
              <a:rPr altLang="en-US" baseline="0" b="1" cap="none" sz="2800" i="0" kern="0" lang="zh-CN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Future Work: Consider expanding the analysis to include variants of concern, or real-time prediction models using machine learning.</a:t>
            </a:r>
            <a:endParaRPr altLang="en-US" baseline="0" b="1" cap="none" sz="2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6" name="矩形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31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32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8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3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Github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Link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4" name="矩形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12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5" name="矩形"/>
          <p:cNvSpPr/>
          <p:nvPr/>
        </p:nvSpPr>
        <p:spPr>
          <a:xfrm rot="0">
            <a:off x="3044666" y="3244334"/>
            <a:ext cx="6928080" cy="3581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736" name="矩形"/>
          <p:cNvSpPr/>
          <p:nvPr/>
        </p:nvSpPr>
        <p:spPr>
          <a:xfrm rot="0">
            <a:off x="5192038" y="2523140"/>
            <a:ext cx="1828800" cy="1828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/>
          <a:p>
            <a:r>
              <a:rPr altLang="en-US" lang="zh-CN"/>
              <a:t>
</a:t>
            </a:r>
            <a:r>
              <a:rPr altLang="en-GB" lang="en-US"/>
              <a:t>https://github.com/aarthik0607-hash/Aarthi.dp.git</a:t>
            </a:r>
            <a:endParaRPr altLang="en-US" 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曲线"/>
          <p:cNvSpPr/>
          <p:nvPr/>
        </p:nvSpPr>
        <p:spPr>
          <a:xfrm rot="0"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35" name="组合"/>
          <p:cNvGrpSpPr/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1048631" name="曲线"/>
            <p:cNvSpPr/>
            <p:nvPr/>
          </p:nvSpPr>
          <p:spPr>
            <a:xfrm rot="0"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2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3" name="曲线"/>
            <p:cNvSpPr/>
            <p:nvPr/>
          </p:nvSpPr>
          <p:spPr>
            <a:xfrm rot="0"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4" name="曲线"/>
            <p:cNvSpPr/>
            <p:nvPr/>
          </p:nvSpPr>
          <p:spPr>
            <a:xfrm rot="0">
              <a:off x="9602878" y="0"/>
              <a:ext cx="25895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5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6" name="曲线"/>
            <p:cNvSpPr/>
            <p:nvPr/>
          </p:nvSpPr>
          <p:spPr>
            <a:xfrm rot="0"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7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8" name="曲线"/>
            <p:cNvSpPr/>
            <p:nvPr/>
          </p:nvSpPr>
          <p:spPr>
            <a:xfrm rot="0">
              <a:off x="10936247" y="0"/>
              <a:ext cx="12560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9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4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1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42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43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44" name="文本框"/>
          <p:cNvSpPr>
            <a:spLocks noGrp="1"/>
          </p:cNvSpPr>
          <p:nvPr>
            <p:ph type="title"/>
          </p:nvPr>
        </p:nvSpPr>
        <p:spPr>
          <a:xfrm rot="0">
            <a:off x="1123944" y="1409704"/>
            <a:ext cx="9623425" cy="37884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altLang="zh-CN" baseline="0" b="1" cap="none" sz="4250" i="0" kern="0" lang="en-US" spc="-8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r>
              <a:rPr altLang="zh-CN" baseline="0" b="1" cap="none" sz="425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:</a:t>
            </a:r>
            <a:br>
              <a:rPr altLang="en-US" baseline="0" b="1" cap="none" sz="4250" i="0" kern="0" lang="zh-CN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425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	</a:t>
            </a:r>
            <a:r>
              <a:rPr altLang="zh-CN" baseline="0" b="1" cap="none" sz="4250" i="0" kern="0" lang="en-US" spc="25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COVID-19 Data Analysis</a:t>
            </a:r>
            <a:br>
              <a:rPr altLang="en-US" baseline="0" b="1" cap="none" sz="4250" i="0" kern="0" lang="zh-CN" spc="25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br>
              <a:rPr altLang="en-US" baseline="0" b="1" cap="none" sz="4250" i="0" kern="0" lang="zh-CN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44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SUBTITLE</a:t>
            </a:r>
            <a:r>
              <a:rPr altLang="zh-CN" baseline="0" b="1" cap="none" sz="425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: </a:t>
            </a:r>
            <a:br>
              <a:rPr altLang="en-US" baseline="0" b="1" cap="none" sz="4250" i="0" kern="0" lang="zh-CN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425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altLang="zh-CN" baseline="0" b="1" cap="none" sz="4250" i="0" kern="0" lang="en-US" spc="25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Analysis of global and local COVID-19 data trends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grpSp>
        <p:nvGrpSpPr>
          <p:cNvPr id="36" name="组合"/>
          <p:cNvGrpSpPr/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2097153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4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曲线"/>
          <p:cNvSpPr/>
          <p:nvPr/>
        </p:nvSpPr>
        <p:spPr>
          <a:xfrm rot="0">
            <a:off x="0" y="0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40" name="组合"/>
          <p:cNvGrpSpPr/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1048650" name="曲线"/>
            <p:cNvSpPr/>
            <p:nvPr/>
          </p:nvSpPr>
          <p:spPr>
            <a:xfrm rot="0"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1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2" name="曲线"/>
            <p:cNvSpPr/>
            <p:nvPr/>
          </p:nvSpPr>
          <p:spPr>
            <a:xfrm rot="0"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3" name="曲线"/>
            <p:cNvSpPr/>
            <p:nvPr/>
          </p:nvSpPr>
          <p:spPr>
            <a:xfrm rot="0">
              <a:off x="9602878" y="0"/>
              <a:ext cx="25895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4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5" name="曲线"/>
            <p:cNvSpPr/>
            <p:nvPr/>
          </p:nvSpPr>
          <p:spPr>
            <a:xfrm rot="0"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6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7" name="曲线"/>
            <p:cNvSpPr/>
            <p:nvPr/>
          </p:nvSpPr>
          <p:spPr>
            <a:xfrm rot="0">
              <a:off x="10936247" y="0"/>
              <a:ext cx="12560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8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59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60" name="矩形"/>
          <p:cNvSpPr/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1" name="曲线"/>
          <p:cNvSpPr/>
          <p:nvPr/>
        </p:nvSpPr>
        <p:spPr>
          <a:xfrm rot="0"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1048662" name="曲线"/>
          <p:cNvSpPr/>
          <p:nvPr/>
        </p:nvSpPr>
        <p:spPr>
          <a:xfrm rot="0"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209715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ap="flat" cmpd="sng">
            <a:noFill/>
            <a:prstDash val="solid"/>
            <a:miter/>
          </a:ln>
        </p:spPr>
      </p:pic>
      <p:grpSp>
        <p:nvGrpSpPr>
          <p:cNvPr id="41" name="组合"/>
          <p:cNvGrpSpPr/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2097156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7" name="图片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6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altLang="zh-CN" baseline="0" b="1" cap="none" sz="48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5" name="矩形"/>
          <p:cNvSpPr/>
          <p:nvPr/>
        </p:nvSpPr>
        <p:spPr>
          <a:xfrm rot="0">
            <a:off x="2509806" y="1041533"/>
            <a:ext cx="5029200" cy="47015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1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altLang="zh-CN" baseline="0" b="1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1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altLang="zh-CN" baseline="0" b="1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1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altLang="zh-CN" baseline="0" b="1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1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altLang="zh-CN" baseline="0" b="1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1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altLang="zh-CN" baseline="0" b="1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1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altLang="zh-CN" baseline="0" b="1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1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altLang="zh-CN" baseline="0" b="1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altLang="zh-CN" baseline="0" b="1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1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zh-CN" baseline="0" b="1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1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altLang="zh-CN" baseline="0" b="1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altLang="zh-CN" baseline="0" b="1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"/>
          <p:cNvGrpSpPr/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48669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0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8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71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72" name="文本框"/>
          <p:cNvSpPr>
            <a:spLocks noGrp="1"/>
          </p:cNvSpPr>
          <p:nvPr>
            <p:ph type="title"/>
          </p:nvPr>
        </p:nvSpPr>
        <p:spPr>
          <a:xfrm rot="0">
            <a:off x="609600" y="0"/>
            <a:ext cx="9681529" cy="70015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727960"/>
              </a:tabLst>
            </a:pP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altLang="zh-CN" baseline="0" b="1" cap="none" sz="4250" i="0" kern="0" lang="en-US" spc="5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25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250" i="0" kern="0" lang="en-US" spc="-37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37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br>
              <a:rPr altLang="en-US" baseline="0" b="1" cap="none" sz="425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altLang="en-US" baseline="0" b="1" cap="none" sz="280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 COVID-19 pandemic has had a significant impact on health, economies, and daily life globally.</a:t>
            </a:r>
            <a:br>
              <a:rPr altLang="en-US" baseline="0" b="1" cap="none" sz="280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With varying data coming from different regions, there’s a need for a comprehensive, clear, and easily understandable analysis.</a:t>
            </a:r>
            <a:br>
              <a:rPr altLang="en-US" baseline="0" b="1" cap="none" sz="280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The goal is to provide insights into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:</a:t>
            </a:r>
            <a:br>
              <a:rPr altLang="en-US" baseline="0" b="1" cap="none" sz="425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* COVID-19 case trends (global, regional, local)</a:t>
            </a:r>
            <a:br>
              <a:rPr altLang="en-US" baseline="0" b="1" cap="none" sz="240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* Death rates</a:t>
            </a:r>
            <a:br>
              <a:rPr altLang="en-US" baseline="0" b="1" cap="none" sz="240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* Recoveries</a:t>
            </a:r>
            <a:br>
              <a:rPr altLang="en-US" baseline="0" b="1" cap="none" sz="240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* Testing patterns</a:t>
            </a:r>
            <a:br>
              <a:rPr altLang="en-US" baseline="0" b="1" cap="none" sz="240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* Vaccination statistics</a:t>
            </a:r>
            <a:br>
              <a:rPr altLang="en-US" baseline="0" b="1" cap="none" sz="240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* This analysis aims to guide policy decisions, health responses, and public awareness.</a:t>
            </a:r>
            <a:br>
              <a:rPr altLang="en-US" baseline="0" b="1" cap="none" sz="425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altLang="en-US" baseline="0" b="1" cap="none" sz="425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9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7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7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8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60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79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80" name="文本框"/>
          <p:cNvSpPr>
            <a:spLocks noGrp="1"/>
          </p:cNvSpPr>
          <p:nvPr>
            <p:ph type="title"/>
          </p:nvPr>
        </p:nvSpPr>
        <p:spPr>
          <a:xfrm rot="0">
            <a:off x="685800" y="228600"/>
            <a:ext cx="8709025" cy="52489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642870"/>
              </a:tabLst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br>
              <a:rPr altLang="en-US" baseline="0" b="1" cap="none" sz="4250" i="0" kern="0" lang="zh-CN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altLang="en-US" baseline="0" b="1" cap="none" sz="2800" i="0" kern="0" lang="zh-CN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Analyzing COVID-19 data through various metrics: infection rates, recovery rates, testing rates, and vaccination coverage.</a:t>
            </a:r>
            <a:br>
              <a:rPr altLang="en-US" baseline="0" b="1" cap="none" sz="2800" i="0" kern="0" lang="zh-CN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Implementing data visualization to display trends across time and regions.</a:t>
            </a:r>
            <a:br>
              <a:rPr altLang="en-US" baseline="0" b="1" cap="none" sz="2800" i="0" kern="0" lang="zh-CN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Identifying patterns and potential future implications of the pandemic.</a:t>
            </a:r>
            <a:br>
              <a:rPr altLang="en-US" baseline="0" b="1" cap="none" sz="2800" i="0" kern="0" lang="zh-CN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Tools used: Python, Pandas, </a:t>
            </a:r>
            <a:r>
              <a:rPr altLang="zh-CN" baseline="0" b="1" cap="none" sz="28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Matplotlib</a:t>
            </a:r>
            <a:r>
              <a:rPr altLang="zh-CN" baseline="0" b="1" cap="none" sz="28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, and other visualization libraries.</a:t>
            </a:r>
            <a:br>
              <a:rPr altLang="en-US" baseline="0" b="1" cap="none" sz="2800" i="0" kern="0" lang="zh-CN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Data Sources: World Health Organization (WHO), Johns Hopkins University, and local government health data.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1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8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86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87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88" name="文本框"/>
          <p:cNvSpPr>
            <a:spLocks noGrp="1"/>
          </p:cNvSpPr>
          <p:nvPr>
            <p:ph type="title"/>
          </p:nvPr>
        </p:nvSpPr>
        <p:spPr>
          <a:xfrm rot="0">
            <a:off x="762000" y="304800"/>
            <a:ext cx="8610600" cy="47536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200" i="0" kern="0" lang="en-US" spc="-2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2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200" i="0" kern="0" lang="en-US" spc="-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2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200" i="0" kern="0" lang="en-US" spc="-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2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br>
              <a:rPr altLang="en-US" baseline="0" b="1" cap="none" sz="3200" i="0" kern="0" lang="zh-CN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Healthcare Professionals**: To understand infection trends and prioritize resources.</a:t>
            </a:r>
            <a:br>
              <a:rPr altLang="en-US" baseline="0" b="1" cap="none" sz="2800" i="0" kern="0" lang="zh-CN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* **Policy Makers**: To guide decisions on lockdowns, vaccination strategies, and public health policies.</a:t>
            </a:r>
            <a:br>
              <a:rPr altLang="en-US" baseline="0" b="1" cap="none" sz="2800" i="0" kern="0" lang="zh-CN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* **Researchers**: To further investigate trends, correlations, and predict future outbreaks.</a:t>
            </a:r>
            <a:br>
              <a:rPr altLang="en-US" baseline="0" b="1" cap="none" sz="2800" i="0" kern="0" lang="zh-CN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* **General Public**: To access simplified visualizations and stay informed on pandemic progress.</a:t>
            </a:r>
            <a:br>
              <a:rPr altLang="en-US" baseline="0" b="1" cap="none" sz="2800" i="0" kern="0" lang="zh-CN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* **Media**: To report factual and up-to-date information to the public</a:t>
            </a:r>
            <a:r>
              <a:rPr altLang="zh-CN" baseline="0" b="1" cap="none" sz="32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.</a:t>
            </a:r>
            <a:endParaRPr altLang="en-US" baseline="0" b="1" cap="none" sz="32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8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3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94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95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96" name="文本框"/>
          <p:cNvSpPr>
            <a:spLocks noGrp="1"/>
          </p:cNvSpPr>
          <p:nvPr>
            <p:ph type="title"/>
          </p:nvPr>
        </p:nvSpPr>
        <p:spPr>
          <a:xfrm rot="0">
            <a:off x="304800" y="228600"/>
            <a:ext cx="9763125" cy="44329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br>
              <a:rPr altLang="en-US" baseline="0" b="1" cap="none" sz="360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altLang="en-US" baseline="0" b="1" cap="none" sz="360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Python: For data analysis and manipulation.</a:t>
            </a:r>
            <a:br>
              <a:rPr altLang="en-US" baseline="0" b="1" cap="none" sz="280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Pandas: To manage and clean the data.</a:t>
            </a:r>
            <a:br>
              <a:rPr altLang="en-US" baseline="0" b="1" cap="none" sz="280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</a:t>
            </a: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Matplotlib</a:t>
            </a: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&amp; </a:t>
            </a: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Seaborn</a:t>
            </a: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: For data visualization.</a:t>
            </a:r>
            <a:br>
              <a:rPr altLang="en-US" baseline="0" b="1" cap="none" sz="280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</a:t>
            </a: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Jupyter</a:t>
            </a: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Notebooks: To present the analysis in an interactive environment.</a:t>
            </a:r>
            <a:br>
              <a:rPr altLang="en-US" baseline="0" b="1" cap="none" sz="280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</a:t>
            </a: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Plotly</a:t>
            </a: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: For interactive charts and graphs.</a:t>
            </a:r>
            <a:br>
              <a:rPr altLang="en-US" baseline="0" b="1" cap="none" sz="280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</a:t>
            </a: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GitHub</a:t>
            </a: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: For code versioning and collaboration.</a:t>
            </a:r>
            <a:br>
              <a:rPr altLang="en-US" baseline="0" b="1" cap="none" sz="280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APIs (if applicable): To pull live data from sources like COVID-19 Data Repository by Johns Hopkins University.</a:t>
            </a:r>
            <a:endParaRPr altLang="en-US" baseline="0" b="1" cap="none" sz="2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4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02" name="矩形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3" name="矩形"/>
          <p:cNvSpPr/>
          <p:nvPr/>
        </p:nvSpPr>
        <p:spPr>
          <a:xfrm rot="0">
            <a:off x="762000" y="152400"/>
            <a:ext cx="8991600" cy="513854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POTFOLIO DESIGN AND LAYOUT</a:t>
            </a:r>
            <a:endParaRPr altLang="zh-CN" baseline="0" b="1" cap="none" sz="4000" i="0" kern="1200" lang="en-US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28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2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Overview of the structure of the analysis.</a:t>
            </a:r>
            <a:endParaRPr altLang="zh-CN" baseline="0" b="1" cap="none" sz="2000" i="0" kern="1200" lang="en-US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altLang="zh-CN" baseline="0" b="1" cap="none" sz="2000" i="0" kern="1200" lang="en-US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2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1. Data Collection: Data scraped or pulled via API.</a:t>
            </a:r>
            <a:endParaRPr altLang="zh-CN" baseline="0" b="1" cap="none" sz="2000" i="0" kern="1200" lang="en-US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2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2. Data Cleaning: Removing duplicates, handling missing values, and standardizing formats.</a:t>
            </a:r>
            <a:endParaRPr altLang="zh-CN" baseline="0" b="1" cap="none" sz="2000" i="0" kern="1200" lang="en-US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2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3. Data Analysis: Analysis of COVID-19 cases, deaths, and recovery trends.</a:t>
            </a:r>
            <a:endParaRPr altLang="zh-CN" baseline="0" b="1" cap="none" sz="2000" i="0" kern="1200" lang="en-US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2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4. Visualization: Interactive and static plots showing trends over time and by country/region.</a:t>
            </a:r>
            <a:endParaRPr altLang="zh-CN" baseline="0" b="1" cap="none" sz="2000" i="0" kern="1200" lang="en-US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2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* Example layout:</a:t>
            </a:r>
            <a:endParaRPr altLang="zh-CN" baseline="0" b="1" cap="none" sz="2000" i="0" kern="1200" lang="en-US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altLang="zh-CN" baseline="0" b="1" cap="none" sz="2000" i="0" kern="1200" lang="en-US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2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Dashboard View: Interactive charts on the homepage.</a:t>
            </a:r>
            <a:endParaRPr altLang="zh-CN" baseline="0" b="1" cap="none" sz="2000" i="0" kern="1200" lang="en-US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2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Trend Analysis: Time series plots for cases, deaths, and recoveries.</a:t>
            </a:r>
            <a:endParaRPr altLang="zh-CN" baseline="0" b="1" cap="none" sz="2000" i="0" kern="1200" lang="en-US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2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Comparative Analysis: Bar/line charts comparing different countries or regions.</a:t>
            </a:r>
            <a:endParaRPr altLang="zh-CN" baseline="0" b="1" cap="none" sz="2000" i="0" kern="1200" lang="en-US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2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Correlations: Analysis of vaccination rates </a:t>
            </a:r>
            <a:r>
              <a:rPr altLang="zh-CN" baseline="0" b="1" cap="none" sz="2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vs</a:t>
            </a:r>
            <a:r>
              <a:rPr altLang="zh-CN" baseline="0" b="1" cap="none" sz="2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case rates.</a:t>
            </a:r>
            <a:endParaRPr altLang="zh-CN" baseline="0" b="1" cap="none" sz="2000" i="0" kern="1200" lang="en-US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2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Clean, user-friendly UI to navigate between different types of analysis.</a:t>
            </a:r>
            <a:endParaRPr altLang="zh-CN" baseline="0" b="1" cap="none" sz="2000" i="0" kern="1200" lang="en-US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4" name="曲线"/>
          <p:cNvSpPr/>
          <p:nvPr/>
        </p:nvSpPr>
        <p:spPr>
          <a:xfrm rot="0"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40284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br>
              <a:rPr altLang="en-US" baseline="0" b="1" cap="none" sz="4800" i="0" kern="0" lang="zh-CN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altLang="en-US" baseline="0" b="1" cap="none" sz="4800" i="0" kern="0" lang="zh-CN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Interactive Data Filters: Filter data by region, country, date range, etc.</a:t>
            </a:r>
            <a:br>
              <a:rPr altLang="en-US" baseline="0" b="1" cap="none" sz="2400" i="0" kern="0" lang="zh-CN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Real-time Updates: Display the most current COVID-19 statistics (if API integration is used).</a:t>
            </a:r>
            <a:br>
              <a:rPr altLang="en-US" baseline="0" b="1" cap="none" sz="2400" i="0" kern="0" lang="zh-CN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Global &amp; Regional Views: Display worldwide trends or zoom into a specific country/region.</a:t>
            </a:r>
            <a:br>
              <a:rPr altLang="en-US" baseline="0" b="1" cap="none" sz="2400" i="0" kern="0" lang="zh-CN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Trend Line Visualizations: Line charts to show the trend of cases, recoveries, and deaths.</a:t>
            </a:r>
            <a:br>
              <a:rPr altLang="en-US" baseline="0" b="1" cap="none" sz="2400" i="0" kern="0" lang="zh-CN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Data Download Option: Users can download raw data or visualizations.</a:t>
            </a:r>
            <a:br>
              <a:rPr altLang="en-US" baseline="0" b="1" cap="none" sz="2400" i="0" kern="0" lang="zh-CN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Vaccination Impact: Show how vaccination rates correlate with infection rates.</a:t>
            </a:r>
            <a:br>
              <a:rPr altLang="en-US" baseline="0" b="1" cap="none" sz="2400" i="0" kern="0" lang="zh-CN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Bar Charts &amp; Heat Maps: To compare the spread of COVID-19 across various regions.</a:t>
            </a:r>
            <a:endParaRPr altLang="en-US" baseline="0" b="1" cap="none" sz="24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dcterms:created xsi:type="dcterms:W3CDTF">2024-03-29T04:07:22Z</dcterms:created>
  <dcterms:modified xsi:type="dcterms:W3CDTF">2025-09-22T10:08:56Z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e23e2fd75aa9427a8ee0a1066fe34b06</vt:lpwstr>
  </property>
</Properties>
</file>