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anju%20sree.%20J.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[Sanju sree. J.xlsx]Sheet1!PivotTable1</c:name>
    <c:fmtId val="-1"/>
  </c:pivotSource>
  <c:chart>
    <c:title>
      <c:tx>
        <c:rich>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r>
              <a:rPr lang="en-GB" sz="960" b="1"/>
              <a:t>Employee Performance Analysis</a:t>
            </a:r>
          </a:p>
        </c:rich>
      </c:tx>
      <c:layout>
        <c:manualLayout>
          <c:xMode val="edge"/>
          <c:yMode val="edge"/>
          <c:x val="0.37297628012048201"/>
          <c:y val="4.4554453675109601E-2"/>
        </c:manualLayout>
      </c:layout>
      <c:overlay val="0"/>
      <c:spPr>
        <a:solidFill>
          <a:schemeClr val="accent1">
            <a:lumMod val="20000"/>
            <a:lumOff val="80000"/>
          </a:schemeClr>
        </a:solidFill>
        <a:ln>
          <a:noFill/>
        </a:ln>
        <a:effectLst/>
      </c:spPr>
      <c:txPr>
        <a:bodyPr rot="0" spcFirstLastPara="0" vertOverflow="ellipsis" vert="horz" wrap="square" anchor="ctr" anchorCtr="1"/>
        <a:lstStyle/>
        <a:p>
          <a:pPr defTabSz="914400">
            <a:defRPr lang="en-US" sz="96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9344879518072E-2"/>
          <c:y val="0.212252475247525"/>
          <c:w val="0.72942394578313297"/>
          <c:h val="0.5898102310231020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1E3-8D44-8A0B-73F0576B8C21}"/>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1E3-8D44-8A0B-73F0576B8C21}"/>
            </c:ext>
          </c:extLst>
        </c:ser>
        <c:ser>
          <c:idx val="2"/>
          <c:order val="2"/>
          <c:tx>
            <c:strRef>
              <c:f>Sheet1!$D$3:$D$4</c:f>
              <c:strCache>
                <c:ptCount val="1"/>
                <c:pt idx="0">
                  <c:v>MEDIUM</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1E3-8D44-8A0B-73F0576B8C21}"/>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1E3-8D44-8A0B-73F0576B8C21}"/>
            </c:ext>
          </c:extLst>
        </c:ser>
        <c:dLbls>
          <c:showLegendKey val="0"/>
          <c:showVal val="1"/>
          <c:showCatName val="0"/>
          <c:showSerName val="0"/>
          <c:showPercent val="0"/>
          <c:showBubbleSize val="0"/>
        </c:dLbls>
        <c:gapWidth val="246"/>
        <c:overlap val="-28"/>
        <c:axId val="800850120"/>
        <c:axId val="907624391"/>
      </c:barChart>
      <c:catAx>
        <c:axId val="800850120"/>
        <c:scaling>
          <c:orientation val="minMax"/>
        </c:scaling>
        <c:delete val="0"/>
        <c:axPos val="b"/>
        <c:title>
          <c:tx>
            <c:rich>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lang="en-GB" sz="800" b="1"/>
                  <a:t>Business units</a:t>
                </a:r>
              </a:p>
            </c:rich>
          </c:tx>
          <c:overlay val="0"/>
          <c:spPr>
            <a:noFill/>
            <a:ln>
              <a:noFill/>
            </a:ln>
            <a:effectLst/>
          </c:spPr>
          <c:txPr>
            <a:bodyPr rot="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crossAx val="907624391"/>
        <c:crosses val="autoZero"/>
        <c:auto val="1"/>
        <c:lblAlgn val="ctr"/>
        <c:lblOffset val="100"/>
        <c:noMultiLvlLbl val="0"/>
      </c:catAx>
      <c:valAx>
        <c:axId val="90762439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r>
                  <a:rPr lang="en-GB" sz="800" b="1"/>
                  <a:t>Numbers of employee</a:t>
                </a:r>
              </a:p>
            </c:rich>
          </c:tx>
          <c:overlay val="0"/>
          <c:spPr>
            <a:noFill/>
            <a:ln>
              <a:noFill/>
            </a:ln>
            <a:effectLst/>
          </c:spPr>
          <c:txPr>
            <a:bodyPr rot="-5400000" spcFirstLastPara="0" vertOverflow="ellipsis" vert="horz" wrap="square" anchor="ctr" anchorCtr="1"/>
            <a:lstStyle/>
            <a:p>
              <a:pPr defTabSz="914400">
                <a:defRPr lang="en-US" sz="8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crossAx val="800850120"/>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egendEntry>
        <c:idx val="5"/>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12876506024096"/>
          <c:y val="0.21988448844884501"/>
          <c:w val="0.18260542168674701"/>
          <c:h val="0.25041254125412499"/>
        </c:manualLayout>
      </c:layout>
      <c:overlay val="0"/>
      <c:spPr>
        <a:noFill/>
        <a:ln>
          <a:noFill/>
        </a:ln>
        <a:effectLst/>
      </c:spPr>
      <c:txPr>
        <a:bodyPr rot="0" spcFirstLastPara="0" vertOverflow="ellipsis" vert="horz" wrap="square" anchor="ctr" anchorCtr="1"/>
        <a:lstStyle/>
        <a:p>
          <a:pPr>
            <a:defRPr lang="en-US" sz="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lang="en-US" sz="8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392811" y="3259605"/>
            <a:ext cx="8610600" cy="1938992"/>
          </a:xfrm>
          <a:prstGeom prst="rect">
            <a:avLst/>
          </a:prstGeom>
          <a:noFill/>
        </p:spPr>
        <p:txBody>
          <a:bodyPr wrap="square" rtlCol="0">
            <a:spAutoFit/>
          </a:bodyPr>
          <a:lstStyle/>
          <a:p>
            <a:r>
              <a:rPr lang="en-US" sz="2400" b="1" i="1" u="sng" dirty="0"/>
              <a:t>STUDENT NAME:</a:t>
            </a:r>
            <a:r>
              <a:rPr lang="en-GB" sz="2400" b="1" i="1" u="sng" dirty="0"/>
              <a:t> S. </a:t>
            </a:r>
            <a:r>
              <a:rPr lang="en-GB" sz="2400" b="1" i="1" u="sng" dirty="0" err="1"/>
              <a:t>Aarthi</a:t>
            </a:r>
            <a:endParaRPr lang="en-GB" sz="2400" b="1" i="1" u="sng" dirty="0"/>
          </a:p>
          <a:p>
            <a:r>
              <a:rPr lang="en-US" sz="2400" b="1" i="1" u="sng" dirty="0"/>
              <a:t>REGISTER NO:</a:t>
            </a:r>
            <a:r>
              <a:rPr lang="en-GB" sz="2400" b="1" i="1" u="sng" dirty="0"/>
              <a:t>312214974</a:t>
            </a:r>
            <a:endParaRPr lang="en-US" sz="2400" b="1" i="1" u="sng" dirty="0"/>
          </a:p>
          <a:p>
            <a:r>
              <a:rPr lang="en-US" sz="2400" b="1" i="1" u="sng" dirty="0"/>
              <a:t>DEPARTMENT:</a:t>
            </a:r>
            <a:r>
              <a:rPr lang="en-GB" sz="2400" b="1" i="1" u="sng" dirty="0"/>
              <a:t> </a:t>
            </a:r>
            <a:r>
              <a:rPr lang="en-IN" sz="2400" b="1" i="1" u="sng" dirty="0"/>
              <a:t>Commerce</a:t>
            </a:r>
            <a:endParaRPr lang="en-US" sz="2400" b="1" i="1" u="sng" dirty="0"/>
          </a:p>
          <a:p>
            <a:r>
              <a:rPr lang="en-US" sz="2400" b="1" i="1" u="sng" dirty="0"/>
              <a:t>COLLEGE</a:t>
            </a:r>
            <a:r>
              <a:rPr lang="en-GB" sz="2400" b="1" i="1" u="sng" dirty="0"/>
              <a:t>:   SOKA Ikeda college of Arts And science for women</a:t>
            </a:r>
            <a:endParaRPr lang="en-US" sz="2400" b="1" i="1" u="sng" dirty="0"/>
          </a:p>
          <a:p>
            <a:r>
              <a:rPr lang="en-US" sz="2400" b="1" i="1" u="sng" dirty="0"/>
              <a:t>           </a:t>
            </a:r>
            <a:endParaRPr lang="en-IN" sz="2400" b="1" i="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2AA0626-24B8-8A6A-BE07-70E050EAEFEE}"/>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40995228-0F62-AECC-04CE-2990F4821546}"/>
              </a:ext>
            </a:extLst>
          </p:cNvPr>
          <p:cNvSpPr txBox="1"/>
          <p:nvPr/>
        </p:nvSpPr>
        <p:spPr>
          <a:xfrm>
            <a:off x="1282470" y="1314270"/>
            <a:ext cx="4535946" cy="4247317"/>
          </a:xfrm>
          <a:prstGeom prst="rect">
            <a:avLst/>
          </a:prstGeom>
          <a:noFill/>
        </p:spPr>
        <p:txBody>
          <a:bodyPr wrap="square" rtlCol="0">
            <a:spAutoFit/>
          </a:bodyPr>
          <a:lstStyle/>
          <a:p>
            <a:pPr algn="l"/>
            <a:r>
              <a:rPr lang="en-GB" dirty="0" err="1"/>
              <a:t>Modeling</a:t>
            </a:r>
            <a:r>
              <a:rPr lang="en-GB" dirty="0"/>
              <a:t> refers to the process of creating a representation of a real-world system, process, or scenario to </a:t>
            </a:r>
            <a:r>
              <a:rPr lang="en-GB" dirty="0" err="1"/>
              <a:t>analyze</a:t>
            </a:r>
            <a:r>
              <a:rPr lang="en-GB" dirty="0"/>
              <a:t>, predict, or optimize its </a:t>
            </a:r>
            <a:r>
              <a:rPr lang="en-GB" dirty="0" err="1"/>
              <a:t>behavior</a:t>
            </a:r>
            <a:r>
              <a:rPr lang="en-GB" dirty="0"/>
              <a:t>. In the context of employee data analysis, </a:t>
            </a:r>
            <a:r>
              <a:rPr lang="en-GB" dirty="0" err="1"/>
              <a:t>modeling</a:t>
            </a:r>
            <a:r>
              <a:rPr lang="en-GB" dirty="0"/>
              <a:t> can be used to:
1. Predict employee turnover or retention
2. Identify factors influencing employee performance or engagement
3. Optimize staffing levels or resource allocation
4. Simulate the impact of different HR policies or initiatives
5. Forecast future HR trends or needs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C25BF68-3BE2-83AB-84FE-6C8D7FB0FE5B}"/>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4E4AE3DB-A8D1-A81E-D67E-9B72D6DF95B6}"/>
              </a:ext>
            </a:extLst>
          </p:cNvPr>
          <p:cNvSpPr txBox="1"/>
          <p:nvPr/>
        </p:nvSpPr>
        <p:spPr>
          <a:xfrm>
            <a:off x="2768203" y="2723555"/>
            <a:ext cx="4254103" cy="1628774"/>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DC423CE7-25B0-A230-13D4-7F1DF960A6FC}"/>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aphicFrame>
        <p:nvGraphicFramePr>
          <p:cNvPr id="13" name="Chart 12">
            <a:extLst>
              <a:ext uri="{FF2B5EF4-FFF2-40B4-BE49-F238E27FC236}">
                <a16:creationId xmlns:a16="http://schemas.microsoft.com/office/drawing/2014/main" id="{1D261FED-F537-21B3-40C2-5A68D3E1B08B}"/>
              </a:ext>
            </a:extLst>
          </p:cNvPr>
          <p:cNvGraphicFramePr>
            <a:graphicFrameLocks/>
          </p:cNvGraphicFramePr>
          <p:nvPr>
            <p:extLst>
              <p:ext uri="{D42A27DB-BD31-4B8C-83A1-F6EECF244321}">
                <p14:modId xmlns:p14="http://schemas.microsoft.com/office/powerpoint/2010/main" val="840550073"/>
              </p:ext>
            </p:extLst>
          </p:nvPr>
        </p:nvGraphicFramePr>
        <p:xfrm>
          <a:off x="1530390" y="1942753"/>
          <a:ext cx="7305142" cy="37172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0E1F42-1B38-1B0B-6BC5-104927712249}"/>
              </a:ext>
            </a:extLst>
          </p:cNvPr>
          <p:cNvSpPr txBox="1"/>
          <p:nvPr/>
        </p:nvSpPr>
        <p:spPr>
          <a:xfrm>
            <a:off x="474167" y="1527010"/>
            <a:ext cx="8804304" cy="2308324"/>
          </a:xfrm>
          <a:prstGeom prst="rect">
            <a:avLst/>
          </a:prstGeom>
          <a:noFill/>
        </p:spPr>
        <p:txBody>
          <a:bodyPr wrap="square">
            <a:spAutoFit/>
          </a:bodyPr>
          <a:lstStyle/>
          <a:p>
            <a:r>
              <a:rPr lang="en-US" sz="2400" dirty="0"/>
              <a:t>The data analysis performed using Excel provided valuable insights into [specific area of analysis, e.g., sales trends, customer behavior, financial performance]. Through various Excel tools such as pivot tables, charts, and statistical functions, we were able to identify [specific findings, e.g., the most profitable products, seasonal sales variations, or areas of cost inefficiency].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67444" y="341667"/>
            <a:ext cx="716748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37F3FF8-FDB3-9A0A-522E-6D831557B5B7}"/>
              </a:ext>
            </a:extLst>
          </p:cNvPr>
          <p:cNvSpPr txBox="1"/>
          <p:nvPr/>
        </p:nvSpPr>
        <p:spPr>
          <a:xfrm>
            <a:off x="5688863" y="2613859"/>
            <a:ext cx="8610600" cy="830997"/>
          </a:xfrm>
          <a:prstGeom prst="rect">
            <a:avLst/>
          </a:prstGeom>
          <a:noFill/>
        </p:spPr>
        <p:txBody>
          <a:bodyPr wrap="square" rtlCol="0">
            <a:spAutoFit/>
          </a:bodyPr>
          <a:lstStyle/>
          <a:p>
            <a:endParaRPr lang="en-US" sz="2400" b="1" i="1" u="sng" dirty="0"/>
          </a:p>
          <a:p>
            <a:r>
              <a:rPr lang="en-US" sz="2400" b="1" i="1" u="sng" dirty="0"/>
              <a:t>         </a:t>
            </a:r>
            <a:endParaRPr lang="en-IN" sz="2400" b="1" i="1" u="sng" dirty="0"/>
          </a:p>
        </p:txBody>
      </p:sp>
      <p:sp>
        <p:nvSpPr>
          <p:cNvPr id="12" name="TextBox 11">
            <a:extLst>
              <a:ext uri="{FF2B5EF4-FFF2-40B4-BE49-F238E27FC236}">
                <a16:creationId xmlns:a16="http://schemas.microsoft.com/office/drawing/2014/main" id="{FFD1FE38-7A26-4ECB-E366-16F71BD67C15}"/>
              </a:ext>
            </a:extLst>
          </p:cNvPr>
          <p:cNvSpPr txBox="1"/>
          <p:nvPr/>
        </p:nvSpPr>
        <p:spPr>
          <a:xfrm>
            <a:off x="6238279" y="2523529"/>
            <a:ext cx="1828800" cy="182880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ED9C3122-BB07-314C-098C-B099F5DE1AEE}"/>
              </a:ext>
            </a:extLst>
          </p:cNvPr>
          <p:cNvSpPr txBox="1"/>
          <p:nvPr/>
        </p:nvSpPr>
        <p:spPr>
          <a:xfrm>
            <a:off x="39617" y="590193"/>
            <a:ext cx="5923954" cy="5763220"/>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409C9015-E016-5D06-6742-F76BB4A78ADF}"/>
              </a:ext>
            </a:extLst>
          </p:cNvPr>
          <p:cNvSpPr txBox="1"/>
          <p:nvPr/>
        </p:nvSpPr>
        <p:spPr>
          <a:xfrm>
            <a:off x="407655" y="1629632"/>
            <a:ext cx="6660356" cy="1200329"/>
          </a:xfrm>
          <a:prstGeom prst="rect">
            <a:avLst/>
          </a:prstGeom>
          <a:noFill/>
        </p:spPr>
        <p:txBody>
          <a:bodyPr wrap="square" rtlCol="0">
            <a:spAutoFit/>
          </a:bodyPr>
          <a:lstStyle/>
          <a:p>
            <a:pPr algn="l"/>
            <a:r>
              <a:rPr lang="en-GB" dirty="0"/>
              <a:t>*”How can we accurately measure employee performance and identify areas for improvement using data analytics?</a:t>
            </a:r>
          </a:p>
          <a:p>
            <a:pPr algn="l"/>
            <a:r>
              <a:rPr lang="en-GB" dirty="0"/>
              <a:t>*”What are the key drivers of employee productivity and how can we optimize them?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70286" y="1801566"/>
            <a:ext cx="10251279" cy="1569660"/>
          </a:xfrm>
          <a:prstGeom prst="rect">
            <a:avLst/>
          </a:prstGeom>
          <a:noFill/>
        </p:spPr>
        <p:txBody>
          <a:bodyPr wrap="square" rtlCol="0">
            <a:spAutoFit/>
          </a:bodyPr>
          <a:lstStyle/>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r>
              <a:rPr lang="en-GB" sz="2400" dirty="0">
                <a:solidFill>
                  <a:srgbClr val="0D0D0D"/>
                </a:solidFill>
                <a:latin typeface="Times New Roman" panose="02020603050405020304" pitchFamily="18" charset="0"/>
                <a:cs typeface="Times New Roman" panose="02020603050405020304" pitchFamily="18" charset="0"/>
              </a:rPr>
              <a:t>Objective: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and gain insights from employee data using Excel, identifying trends, patterns, and correlations to inform HR decisions and drive business outcomes.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9662803-9B47-57A2-9822-9C8E78E95DF4}"/>
              </a:ext>
            </a:extLst>
          </p:cNvPr>
          <p:cNvSpPr txBox="1"/>
          <p:nvPr/>
        </p:nvSpPr>
        <p:spPr>
          <a:xfrm>
            <a:off x="375484" y="1696134"/>
            <a:ext cx="6554391" cy="1200329"/>
          </a:xfrm>
          <a:prstGeom prst="rect">
            <a:avLst/>
          </a:prstGeom>
          <a:noFill/>
        </p:spPr>
        <p:txBody>
          <a:bodyPr wrap="square" rtlCol="0">
            <a:spAutoFit/>
          </a:bodyPr>
          <a:lstStyle/>
          <a:p>
            <a:pPr algn="l"/>
            <a:r>
              <a:rPr lang="en-GB" i="1" u="sng" dirty="0"/>
              <a:t>-</a:t>
            </a:r>
            <a:r>
              <a:rPr lang="en-GB" sz="3600" i="1" u="sng" dirty="0"/>
              <a:t>Employee</a:t>
            </a:r>
          </a:p>
          <a:p>
            <a:pPr algn="l"/>
            <a:r>
              <a:rPr lang="en-GB" sz="3600" i="1" u="sng" dirty="0"/>
              <a:t>- Organisation</a:t>
            </a:r>
            <a:endParaRPr lang="en-US" sz="3600" i="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A88EC0D9-D8E6-18FF-574F-3CDD37C09EC8}"/>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F6837CE3-20E3-5B76-FC7E-34A16E9F58A5}"/>
              </a:ext>
            </a:extLst>
          </p:cNvPr>
          <p:cNvSpPr txBox="1"/>
          <p:nvPr/>
        </p:nvSpPr>
        <p:spPr>
          <a:xfrm>
            <a:off x="3322796" y="2281555"/>
            <a:ext cx="6998494" cy="3139321"/>
          </a:xfrm>
          <a:prstGeom prst="rect">
            <a:avLst/>
          </a:prstGeom>
          <a:noFill/>
        </p:spPr>
        <p:txBody>
          <a:bodyPr wrap="square" rtlCol="0">
            <a:spAutoFit/>
          </a:bodyPr>
          <a:lstStyle/>
          <a:p>
            <a:pPr algn="l"/>
            <a:r>
              <a:rPr lang="en-GB" dirty="0"/>
              <a:t>=IFS (Z2=5”VERY HIGH” Z24 “HIGH” Z2 3 “MED” TRUE, “LOW”) to calculate
employee performance
PIVOT TABLE – summary
GRAPH-data visualization </a:t>
            </a:r>
          </a:p>
          <a:p>
            <a:pPr algn="l"/>
            <a:r>
              <a:rPr lang="en-GB" dirty="0"/>
              <a:t>Condition </a:t>
            </a:r>
            <a:r>
              <a:rPr lang="en-GB" dirty="0" err="1"/>
              <a:t>formating</a:t>
            </a:r>
            <a:r>
              <a:rPr lang="en-GB" dirty="0"/>
              <a:t> – find out blanks </a:t>
            </a:r>
          </a:p>
          <a:p>
            <a:pPr algn="l"/>
            <a:endParaRPr lang="en-GB" dirty="0"/>
          </a:p>
          <a:p>
            <a:pPr algn="l"/>
            <a:r>
              <a:rPr lang="en-GB" dirty="0"/>
              <a:t>Filters</a:t>
            </a:r>
            <a:endParaRPr lang="en-US" dirty="0"/>
          </a:p>
        </p:txBody>
      </p:sp>
      <p:sp>
        <p:nvSpPr>
          <p:cNvPr id="11" name="TextBox 10">
            <a:extLst>
              <a:ext uri="{FF2B5EF4-FFF2-40B4-BE49-F238E27FC236}">
                <a16:creationId xmlns:a16="http://schemas.microsoft.com/office/drawing/2014/main" id="{74768E3E-1AF6-B434-7E01-565354EF188C}"/>
              </a:ext>
            </a:extLst>
          </p:cNvPr>
          <p:cNvSpPr txBox="1"/>
          <p:nvPr/>
        </p:nvSpPr>
        <p:spPr>
          <a:xfrm>
            <a:off x="3322796" y="2233027"/>
            <a:ext cx="6749892" cy="634633"/>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0B51D18C-7D5D-66CA-2764-DDA6719638D7}"/>
              </a:ext>
            </a:extLst>
          </p:cNvPr>
          <p:cNvSpPr txBox="1"/>
          <p:nvPr/>
        </p:nvSpPr>
        <p:spPr>
          <a:xfrm>
            <a:off x="3475196" y="2385427"/>
            <a:ext cx="6749892" cy="634633"/>
          </a:xfrm>
          <a:prstGeom prst="rect">
            <a:avLst/>
          </a:prstGeom>
          <a:noFill/>
        </p:spPr>
        <p:txBody>
          <a:bodyPr wrap="square" rtlCol="0">
            <a:spAutoFit/>
          </a:bodyPr>
          <a:lstStyle/>
          <a:p>
            <a:pPr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7F75CF6-A483-5838-D574-159C54AF9514}"/>
              </a:ext>
            </a:extLst>
          </p:cNvPr>
          <p:cNvSpPr txBox="1"/>
          <p:nvPr/>
        </p:nvSpPr>
        <p:spPr>
          <a:xfrm>
            <a:off x="1098351" y="1812726"/>
            <a:ext cx="7032119" cy="4893647"/>
          </a:xfrm>
          <a:prstGeom prst="rect">
            <a:avLst/>
          </a:prstGeom>
          <a:noFill/>
        </p:spPr>
        <p:txBody>
          <a:bodyPr wrap="square" rtlCol="0">
            <a:spAutoFit/>
          </a:bodyPr>
          <a:lstStyle/>
          <a:p>
            <a:pPr algn="l"/>
            <a:r>
              <a:rPr lang="en-GB" sz="2400" dirty="0"/>
              <a:t>We took the employee </a:t>
            </a:r>
            <a:r>
              <a:rPr lang="en-GB" sz="2400" dirty="0" err="1"/>
              <a:t>datas</a:t>
            </a:r>
            <a:r>
              <a:rPr lang="en-GB" sz="2400" dirty="0"/>
              <a:t> from </a:t>
            </a:r>
            <a:r>
              <a:rPr lang="en-GB" sz="2400" dirty="0" err="1"/>
              <a:t>kaggle</a:t>
            </a:r>
            <a:r>
              <a:rPr lang="en-GB" sz="2400" dirty="0"/>
              <a:t> website. 
We have 26 features </a:t>
            </a:r>
            <a:r>
              <a:rPr lang="en-GB" sz="2400" dirty="0" err="1"/>
              <a:t>totally.But</a:t>
            </a:r>
            <a:r>
              <a:rPr lang="en-GB" sz="2400" dirty="0"/>
              <a:t>, We used only 9 of the features.
We entered the name of the employees in Alphabetical order. And we also </a:t>
            </a:r>
            <a:r>
              <a:rPr lang="en-GB" sz="2400" dirty="0" err="1"/>
              <a:t>enterd</a:t>
            </a:r>
            <a:r>
              <a:rPr lang="en-GB" sz="2400" dirty="0"/>
              <a:t> the employee type in Alphabetical order.
We entered the performance level of the employee in Numerical value.
We entered the gender of the employees as Male/Female.
We entered the data of employee rating in Numerical value.
We entered the Business unit in Alphabetical order.</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639252" y="154224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23B38C1-420D-6BA0-9571-33F686F855DD}"/>
              </a:ext>
            </a:extLst>
          </p:cNvPr>
          <p:cNvSpPr txBox="1"/>
          <p:nvPr/>
        </p:nvSpPr>
        <p:spPr>
          <a:xfrm>
            <a:off x="1847056" y="2558674"/>
            <a:ext cx="6749892" cy="634633"/>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B14318F9-2220-4F57-55E3-1894F386CEBE}"/>
              </a:ext>
            </a:extLst>
          </p:cNvPr>
          <p:cNvSpPr txBox="1"/>
          <p:nvPr/>
        </p:nvSpPr>
        <p:spPr>
          <a:xfrm>
            <a:off x="3322796" y="2233027"/>
            <a:ext cx="6749892" cy="634633"/>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6D5C73DB-6DF1-13B3-C89A-1925E698E2B1}"/>
              </a:ext>
            </a:extLst>
          </p:cNvPr>
          <p:cNvSpPr txBox="1"/>
          <p:nvPr/>
        </p:nvSpPr>
        <p:spPr>
          <a:xfrm>
            <a:off x="3475196" y="2385427"/>
            <a:ext cx="6749892" cy="646331"/>
          </a:xfrm>
          <a:prstGeom prst="rect">
            <a:avLst/>
          </a:prstGeom>
          <a:noFill/>
        </p:spPr>
        <p:txBody>
          <a:bodyPr wrap="square" rtlCol="0">
            <a:spAutoFit/>
          </a:bodyPr>
          <a:lstStyle/>
          <a:p>
            <a:pPr algn="l"/>
            <a:r>
              <a:rPr lang="en-GB" dirty="0"/>
              <a:t>=IFS ( Z2=5”VERY HIGH”Z24”HIGH” Z23”MED”TRUE,”LOW”) </a:t>
            </a:r>
            <a:r>
              <a:rPr lang="en-GB"/>
              <a:t>to calculate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21</cp:revision>
  <dcterms:created xsi:type="dcterms:W3CDTF">2024-03-29T15:07:22Z</dcterms:created>
  <dcterms:modified xsi:type="dcterms:W3CDTF">2024-08-30T16:21:44Z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