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7" r:id="rId3"/>
    <p:sldId id="257" r:id="rId4"/>
    <p:sldId id="258" r:id="rId5"/>
    <p:sldId id="333" r:id="rId6"/>
    <p:sldId id="261" r:id="rId7"/>
    <p:sldId id="259" r:id="rId8"/>
    <p:sldId id="260" r:id="rId9"/>
    <p:sldId id="263" r:id="rId10"/>
    <p:sldId id="264" r:id="rId11"/>
    <p:sldId id="265" r:id="rId12"/>
    <p:sldId id="266" r:id="rId13"/>
    <p:sldId id="267" r:id="rId14"/>
    <p:sldId id="268" r:id="rId15"/>
    <p:sldId id="269" r:id="rId16"/>
    <p:sldId id="271" r:id="rId17"/>
    <p:sldId id="290" r:id="rId18"/>
    <p:sldId id="291" r:id="rId19"/>
    <p:sldId id="292" r:id="rId20"/>
    <p:sldId id="274"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98" r:id="rId34"/>
    <p:sldId id="293" r:id="rId35"/>
    <p:sldId id="294" r:id="rId36"/>
    <p:sldId id="295" r:id="rId37"/>
    <p:sldId id="296"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4" d="100"/>
          <a:sy n="74"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Plant Med - An Automated App for Monitoring the tasks of Farmers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5380902" y="1865023"/>
            <a:ext cx="9905999" cy="3541714"/>
          </a:xfrm>
        </p:spPr>
        <p:txBody>
          <a:bodyPr/>
          <a:lstStyle/>
          <a:p>
            <a:pPr marL="0" indent="0">
              <a:buNone/>
            </a:pPr>
            <a:r>
              <a:rPr lang="en-IN" b="1" dirty="0"/>
              <a:t>AARTHI .R</a:t>
            </a:r>
            <a:endParaRPr lang="en-IN" b="1" dirty="0"/>
          </a:p>
        </p:txBody>
      </p:sp>
      <p:pic>
        <p:nvPicPr>
          <p:cNvPr id="5" name="Picture 4" descr="A blue logo with text&#10;&#10;Description automatically generated"/>
          <p:cNvPicPr>
            <a:picLocks noChangeAspect="1"/>
          </p:cNvPicPr>
          <p:nvPr/>
        </p:nvPicPr>
        <p:blipFill>
          <a:blip r:embed="rId1"/>
          <a:stretch>
            <a:fillRect/>
          </a:stretch>
        </p:blipFill>
        <p:spPr>
          <a:xfrm>
            <a:off x="1858098" y="3097401"/>
            <a:ext cx="4298748" cy="2421628"/>
          </a:xfrm>
          <a:prstGeom prst="rect">
            <a:avLst/>
          </a:prstGeom>
        </p:spPr>
      </p:pic>
      <p:pic>
        <p:nvPicPr>
          <p:cNvPr id="7" name="Picture 6" descr="A logo with a plant in it&#10;&#10;Description automatically generated"/>
          <p:cNvPicPr>
            <a:picLocks noChangeAspect="1"/>
          </p:cNvPicPr>
          <p:nvPr/>
        </p:nvPicPr>
        <p:blipFill>
          <a:blip r:embed="rId2"/>
          <a:stretch>
            <a:fillRect/>
          </a:stretch>
        </p:blipFill>
        <p:spPr>
          <a:xfrm>
            <a:off x="7544460" y="3097401"/>
            <a:ext cx="2789442" cy="2421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 and disease detection:</a:t>
            </a:r>
            <a:endParaRPr lang="en-IN" dirty="0"/>
          </a:p>
        </p:txBody>
      </p:sp>
      <p:pic>
        <p:nvPicPr>
          <p:cNvPr id="5" name="Content Placeholder 4" descr="A diagram of a plant&#10;&#10;Description automatically generated"/>
          <p:cNvPicPr>
            <a:picLocks noGrp="1" noChangeAspect="1"/>
          </p:cNvPicPr>
          <p:nvPr>
            <p:ph idx="1"/>
          </p:nvPr>
        </p:nvPicPr>
        <p:blipFill>
          <a:blip r:embed="rId1"/>
          <a:stretch>
            <a:fillRect/>
          </a:stretch>
        </p:blipFill>
        <p:spPr>
          <a:xfrm>
            <a:off x="1968454" y="1758562"/>
            <a:ext cx="8255092" cy="448092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it works </a:t>
            </a:r>
            <a:endParaRPr lang="en-IN" dirty="0"/>
          </a:p>
        </p:txBody>
      </p:sp>
      <p:sp>
        <p:nvSpPr>
          <p:cNvPr id="3" name="Content Placeholder 2"/>
          <p:cNvSpPr>
            <a:spLocks noGrp="1"/>
          </p:cNvSpPr>
          <p:nvPr>
            <p:ph idx="1"/>
          </p:nvPr>
        </p:nvSpPr>
        <p:spPr>
          <a:xfrm>
            <a:off x="3780702" y="1658143"/>
            <a:ext cx="9905999" cy="3541714"/>
          </a:xfrm>
        </p:spPr>
        <p:txBody>
          <a:bodyPr/>
          <a:lstStyle/>
          <a:p>
            <a:r>
              <a:rPr lang="en-IN" dirty="0"/>
              <a:t>Methodology carried </a:t>
            </a:r>
            <a:endParaRPr lang="en-IN" dirty="0"/>
          </a:p>
          <a:p>
            <a:endParaRPr lang="en-IN" dirty="0"/>
          </a:p>
        </p:txBody>
      </p:sp>
      <p:pic>
        <p:nvPicPr>
          <p:cNvPr id="5" name="Picture 4" descr="A diagram of a method of management&#10;&#10;Description automatically generated with medium confidence"/>
          <p:cNvPicPr>
            <a:picLocks noChangeAspect="1"/>
          </p:cNvPicPr>
          <p:nvPr/>
        </p:nvPicPr>
        <p:blipFill>
          <a:blip r:embed="rId1"/>
          <a:stretch>
            <a:fillRect/>
          </a:stretch>
        </p:blipFill>
        <p:spPr>
          <a:xfrm>
            <a:off x="2722676" y="2330625"/>
            <a:ext cx="6743471" cy="39088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USED : Convolutional Neural Networks (CNN)</a:t>
            </a:r>
            <a:endParaRPr lang="en-IN" dirty="0"/>
          </a:p>
        </p:txBody>
      </p:sp>
      <p:sp>
        <p:nvSpPr>
          <p:cNvPr id="3" name="Content Placeholder 2"/>
          <p:cNvSpPr>
            <a:spLocks noGrp="1"/>
          </p:cNvSpPr>
          <p:nvPr>
            <p:ph idx="1"/>
          </p:nvPr>
        </p:nvSpPr>
        <p:spPr/>
        <p:txBody>
          <a:bodyPr/>
          <a:lstStyle/>
          <a:p>
            <a:r>
              <a:rPr lang="en-US" dirty="0"/>
              <a:t>CNN is employed to extract features from plant leaf images. The architecture consists of several layers, including convolutional layers, pooling layers, and fully connected layers.</a:t>
            </a:r>
            <a:endParaRPr lang="en-IN" dirty="0"/>
          </a:p>
        </p:txBody>
      </p:sp>
      <p:pic>
        <p:nvPicPr>
          <p:cNvPr id="5" name="Picture 4" descr="A diagram of a green rectangular object&#10;&#10;Description automatically generated"/>
          <p:cNvPicPr>
            <a:picLocks noChangeAspect="1"/>
          </p:cNvPicPr>
          <p:nvPr/>
        </p:nvPicPr>
        <p:blipFill>
          <a:blip r:embed="rId1"/>
          <a:stretch>
            <a:fillRect/>
          </a:stretch>
        </p:blipFill>
        <p:spPr>
          <a:xfrm>
            <a:off x="1364671" y="4020343"/>
            <a:ext cx="9774383" cy="14785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93" y="28"/>
            <a:ext cx="9905998" cy="1478570"/>
          </a:xfrm>
        </p:spPr>
        <p:txBody>
          <a:bodyPr/>
          <a:lstStyle/>
          <a:p>
            <a:r>
              <a:rPr lang="en-IN" dirty="0"/>
              <a:t>dataset loading and preprocessing :</a:t>
            </a:r>
            <a:endParaRPr lang="en-IN" dirty="0"/>
          </a:p>
        </p:txBody>
      </p:sp>
      <p:pic>
        <p:nvPicPr>
          <p:cNvPr id="5" name="Content Placeholder 4" descr="A screenshot of a computer&#10;&#10;Description automatically generated"/>
          <p:cNvPicPr>
            <a:picLocks noGrp="1" noChangeAspect="1"/>
          </p:cNvPicPr>
          <p:nvPr>
            <p:ph idx="1"/>
          </p:nvPr>
        </p:nvPicPr>
        <p:blipFill>
          <a:blip r:embed="rId1"/>
          <a:stretch>
            <a:fillRect/>
          </a:stretch>
        </p:blipFill>
        <p:spPr>
          <a:xfrm>
            <a:off x="983615" y="1245870"/>
            <a:ext cx="10466070" cy="507873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43" y="-132687"/>
            <a:ext cx="9905998" cy="1478570"/>
          </a:xfrm>
        </p:spPr>
        <p:txBody>
          <a:bodyPr/>
          <a:lstStyle/>
          <a:p>
            <a:r>
              <a:rPr lang="en-IN" dirty="0"/>
              <a:t>EDA process : </a:t>
            </a:r>
            <a:endParaRPr lang="en-IN" dirty="0"/>
          </a:p>
        </p:txBody>
      </p:sp>
      <p:pic>
        <p:nvPicPr>
          <p:cNvPr id="12" name="Content Placeholder 11" descr="A screenshot of a computer screen&#10;&#10;Description automatically generated"/>
          <p:cNvPicPr>
            <a:picLocks noGrp="1" noChangeAspect="1"/>
          </p:cNvPicPr>
          <p:nvPr>
            <p:ph idx="1"/>
          </p:nvPr>
        </p:nvPicPr>
        <p:blipFill>
          <a:blip r:embed="rId1"/>
          <a:stretch>
            <a:fillRect/>
          </a:stretch>
        </p:blipFill>
        <p:spPr>
          <a:xfrm>
            <a:off x="1495425" y="936625"/>
            <a:ext cx="9051925" cy="5537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183" y="912994"/>
            <a:ext cx="4151168" cy="4247317"/>
          </a:xfrm>
          <a:prstGeom prst="rect">
            <a:avLst/>
          </a:prstGeom>
          <a:noFill/>
        </p:spPr>
        <p:txBody>
          <a:bodyPr wrap="square">
            <a:spAutoFit/>
          </a:bodyPr>
          <a:lstStyle/>
          <a:p>
            <a:r>
              <a:rPr lang="en-IN" dirty="0"/>
              <a:t>Convolutional Layer: Detects patterns such as edges, textures, and </a:t>
            </a:r>
            <a:r>
              <a:rPr lang="en-IN" dirty="0" err="1"/>
              <a:t>colors</a:t>
            </a:r>
            <a:r>
              <a:rPr lang="en-IN" dirty="0"/>
              <a:t> by applying filters to the image.</a:t>
            </a:r>
            <a:endParaRPr lang="en-IN" dirty="0"/>
          </a:p>
          <a:p>
            <a:endParaRPr lang="en-IN" dirty="0"/>
          </a:p>
          <a:p>
            <a:r>
              <a:rPr lang="en-IN" dirty="0"/>
              <a:t>Pooling Layer: Reduces the image's dimensionality, helping the network focus on key features and speeds up learning.</a:t>
            </a:r>
            <a:endParaRPr lang="en-IN" dirty="0"/>
          </a:p>
          <a:p>
            <a:endParaRPr lang="en-IN" dirty="0"/>
          </a:p>
          <a:p>
            <a:r>
              <a:rPr lang="en-IN" dirty="0"/>
              <a:t>Activation Function (</a:t>
            </a:r>
            <a:r>
              <a:rPr lang="en-IN" dirty="0" err="1"/>
              <a:t>ReLU</a:t>
            </a:r>
            <a:r>
              <a:rPr lang="en-IN" dirty="0"/>
              <a:t>): Introduces non-linearity, enhancing the model's ability to learn complex features. </a:t>
            </a:r>
            <a:endParaRPr lang="en-IN" dirty="0"/>
          </a:p>
          <a:p>
            <a:endParaRPr lang="en-IN" dirty="0"/>
          </a:p>
          <a:p>
            <a:r>
              <a:rPr lang="en-IN" dirty="0"/>
              <a:t>Fully Connected Layer: The final layer in a CNN processes the flattened image data to output a prediction, classifying the disease</a:t>
            </a:r>
            <a:endParaRPr lang="en-IN" dirty="0"/>
          </a:p>
        </p:txBody>
      </p:sp>
      <p:pic>
        <p:nvPicPr>
          <p:cNvPr id="5" name="Picture 4" descr="A screenshot of a computer&#10;&#10;Description automatically generated"/>
          <p:cNvPicPr>
            <a:picLocks noChangeAspect="1"/>
          </p:cNvPicPr>
          <p:nvPr/>
        </p:nvPicPr>
        <p:blipFill>
          <a:blip r:embed="rId1"/>
          <a:stretch>
            <a:fillRect/>
          </a:stretch>
        </p:blipFill>
        <p:spPr>
          <a:xfrm>
            <a:off x="4866640" y="534035"/>
            <a:ext cx="6847840" cy="5789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and validation accuracy</a:t>
            </a:r>
            <a:endParaRPr lang="en-IN" dirty="0"/>
          </a:p>
        </p:txBody>
      </p:sp>
      <p:pic>
        <p:nvPicPr>
          <p:cNvPr id="5" name="Content Placeholder 4" descr="A white text with black text&#10;&#10;Description automatically generated with medium confidence"/>
          <p:cNvPicPr>
            <a:picLocks noGrp="1" noChangeAspect="1"/>
          </p:cNvPicPr>
          <p:nvPr>
            <p:ph idx="1"/>
          </p:nvPr>
        </p:nvPicPr>
        <p:blipFill>
          <a:blip r:embed="rId1"/>
          <a:stretch>
            <a:fillRect/>
          </a:stretch>
        </p:blipFill>
        <p:spPr>
          <a:xfrm>
            <a:off x="1141413" y="2244923"/>
            <a:ext cx="9906000" cy="236815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p:cNvPicPr>
            <a:picLocks noChangeAspect="1"/>
          </p:cNvPicPr>
          <p:nvPr/>
        </p:nvPicPr>
        <p:blipFill>
          <a:blip r:embed="rId1"/>
          <a:stretch>
            <a:fillRect/>
          </a:stretch>
        </p:blipFill>
        <p:spPr>
          <a:xfrm>
            <a:off x="2891153" y="345440"/>
            <a:ext cx="6409694" cy="4846320"/>
          </a:xfrm>
          <a:prstGeom prst="rect">
            <a:avLst/>
          </a:prstGeom>
        </p:spPr>
      </p:pic>
      <p:sp>
        <p:nvSpPr>
          <p:cNvPr id="5" name="TextBox 4"/>
          <p:cNvSpPr txBox="1"/>
          <p:nvPr/>
        </p:nvSpPr>
        <p:spPr>
          <a:xfrm>
            <a:off x="3045460" y="5493435"/>
            <a:ext cx="6101080" cy="646331"/>
          </a:xfrm>
          <a:prstGeom prst="rect">
            <a:avLst/>
          </a:prstGeom>
          <a:noFill/>
        </p:spPr>
        <p:txBody>
          <a:bodyPr wrap="square">
            <a:spAutoFit/>
          </a:bodyPr>
          <a:lstStyle/>
          <a:p>
            <a:r>
              <a:rPr lang="en-IN" dirty="0"/>
              <a:t>Training Loss: 0.3733, Training Accuracy: 87.18%</a:t>
            </a:r>
            <a:endParaRPr lang="en-IN" dirty="0"/>
          </a:p>
          <a:p>
            <a:r>
              <a:rPr lang="en-IN" dirty="0"/>
              <a:t>Validation Loss: 0.2573, Validation Accuracy: 91.46%</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s of a screenshot of a cell phone&#10;&#10;Description automatically generated"/>
          <p:cNvPicPr>
            <a:picLocks noChangeAspect="1"/>
          </p:cNvPicPr>
          <p:nvPr/>
        </p:nvPicPr>
        <p:blipFill>
          <a:blip r:embed="rId1"/>
          <a:stretch>
            <a:fillRect/>
          </a:stretch>
        </p:blipFill>
        <p:spPr>
          <a:xfrm>
            <a:off x="1391920" y="685800"/>
            <a:ext cx="9753600" cy="5486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Chatbot </a:t>
            </a:r>
            <a:endParaRPr lang="en-IN" dirty="0"/>
          </a:p>
        </p:txBody>
      </p:sp>
      <p:sp>
        <p:nvSpPr>
          <p:cNvPr id="3" name="Content Placeholder 2"/>
          <p:cNvSpPr>
            <a:spLocks noGrp="1"/>
          </p:cNvSpPr>
          <p:nvPr>
            <p:ph idx="1"/>
          </p:nvPr>
        </p:nvSpPr>
        <p:spPr>
          <a:xfrm>
            <a:off x="1141413" y="1934528"/>
            <a:ext cx="9905999" cy="3541714"/>
          </a:xfrm>
        </p:spPr>
        <p:txBody>
          <a:bodyPr>
            <a:normAutofit fontScale="62500" lnSpcReduction="20000"/>
          </a:bodyPr>
          <a:lstStyle/>
          <a:p>
            <a:r>
              <a:rPr lang="en-US" dirty="0"/>
              <a:t>Project Setup : Created a new Dialog flow agent tailored to our plant disease detection and agricultural advice project . Defined agent language and time zone based on the target audience.</a:t>
            </a:r>
            <a:endParaRPr lang="en-US" dirty="0"/>
          </a:p>
          <a:p>
            <a:r>
              <a:rPr lang="en-US" dirty="0"/>
              <a:t>Designing Intents Common Queries: Created intents for user questions, e.g., “What to do for yellow leaves?” and “How to identify tomato plant diseases ?” Training Phrases: Included multiple user input examples for accurate recognition. Responses: Provided tailored answers, such as care instructions for identified issues.</a:t>
            </a:r>
            <a:endParaRPr lang="en-US" dirty="0"/>
          </a:p>
          <a:p>
            <a:r>
              <a:rPr lang="en-US" dirty="0"/>
              <a:t>Adding Entities : Created entities for plant types (e.g., "tomato", "turmeric") and diseases (e.g., "leaf blight", "root rot") to extract specific information.</a:t>
            </a:r>
            <a:endParaRPr lang="en-US" dirty="0"/>
          </a:p>
          <a:p>
            <a:r>
              <a:rPr lang="en-US" dirty="0"/>
              <a:t>Machine Learning Integration : User Interaction: Captured images uploaded by users for diagnosis . Model Prediction: Leveraged a trained model to analyze images and predict diseases . Response Generation: Provided users with diagnoses and care instructions based on model predictions.</a:t>
            </a:r>
            <a:endParaRPr lang="en-US" dirty="0"/>
          </a:p>
          <a:p>
            <a:r>
              <a:rPr lang="en-US" dirty="0"/>
              <a:t>Multi-Language Support : Configured the agent for multiple languages, allowing users to interact in their preferred language.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endParaRPr lang="en-IN" dirty="0"/>
          </a:p>
        </p:txBody>
      </p:sp>
      <p:sp>
        <p:nvSpPr>
          <p:cNvPr id="3" name="Content Placeholder 2"/>
          <p:cNvSpPr>
            <a:spLocks noGrp="1"/>
          </p:cNvSpPr>
          <p:nvPr>
            <p:ph idx="1"/>
          </p:nvPr>
        </p:nvSpPr>
        <p:spPr>
          <a:xfrm>
            <a:off x="1141413" y="1824397"/>
            <a:ext cx="9905999" cy="3541714"/>
          </a:xfrm>
        </p:spPr>
        <p:txBody>
          <a:bodyPr>
            <a:normAutofit fontScale="92500" lnSpcReduction="20000"/>
          </a:bodyPr>
          <a:lstStyle/>
          <a:p>
            <a:pPr marL="0" indent="0">
              <a:buNone/>
            </a:pPr>
            <a:r>
              <a:rPr lang="en-US" dirty="0"/>
              <a:t>Farmers today are facing some serious challenges that affect their productivity. They often struggle with finding plant diseases early, which can lead to lower crop yields and higher costs. On top of that, many don’t have easy access to local weather information, making it hard to manage resources effectively. The current agricultural technologies can be complicated and don't always fit the needs of farmers, especially those in rural areas. Most importantly, there's a big gap between what farmers are growing and what the market actually wants; they often don't know which crops are in demand or which ones will be the most profitable. This shows us that there’s a real need for a better solution that helps farmers manage their plants while also staying in tune with market trends.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at&#10;&#10;Description automatically generated"/>
          <p:cNvPicPr>
            <a:picLocks noChangeAspect="1"/>
          </p:cNvPicPr>
          <p:nvPr/>
        </p:nvPicPr>
        <p:blipFill>
          <a:blip r:embed="rId1"/>
          <a:stretch>
            <a:fillRect/>
          </a:stretch>
        </p:blipFill>
        <p:spPr>
          <a:xfrm>
            <a:off x="2562624" y="400416"/>
            <a:ext cx="7066751" cy="3440064"/>
          </a:xfrm>
          <a:prstGeom prst="rect">
            <a:avLst/>
          </a:prstGeom>
        </p:spPr>
      </p:pic>
      <p:pic>
        <p:nvPicPr>
          <p:cNvPr id="5" name="Picture 4" descr="A diagram of a flowchart&#10;&#10;Description automatically generated"/>
          <p:cNvPicPr>
            <a:picLocks noChangeAspect="1"/>
          </p:cNvPicPr>
          <p:nvPr/>
        </p:nvPicPr>
        <p:blipFill>
          <a:blip r:embed="rId2"/>
          <a:stretch>
            <a:fillRect/>
          </a:stretch>
        </p:blipFill>
        <p:spPr>
          <a:xfrm>
            <a:off x="2562624" y="4033520"/>
            <a:ext cx="7066750" cy="24240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weather </a:t>
            </a:r>
            <a:r>
              <a:rPr lang="en-IN" dirty="0" err="1"/>
              <a:t>api</a:t>
            </a:r>
            <a:r>
              <a:rPr lang="en-IN" dirty="0"/>
              <a:t> integration</a:t>
            </a:r>
            <a:endParaRPr lang="en-IN" dirty="0"/>
          </a:p>
        </p:txBody>
      </p:sp>
      <p:sp>
        <p:nvSpPr>
          <p:cNvPr id="3" name="Content Placeholder 2"/>
          <p:cNvSpPr>
            <a:spLocks noGrp="1"/>
          </p:cNvSpPr>
          <p:nvPr>
            <p:ph idx="1"/>
          </p:nvPr>
        </p:nvSpPr>
        <p:spPr>
          <a:xfrm>
            <a:off x="1141413" y="1782128"/>
            <a:ext cx="6986587" cy="4547552"/>
          </a:xfrm>
        </p:spPr>
        <p:txBody>
          <a:bodyPr>
            <a:normAutofit fontScale="62500" lnSpcReduction="20000"/>
          </a:bodyPr>
          <a:lstStyle/>
          <a:p>
            <a:pPr marL="0" indent="0">
              <a:buNone/>
            </a:pPr>
            <a:r>
              <a:rPr lang="en-US" dirty="0"/>
              <a:t>1. API Selection Chose a reliable weather API (e.g., </a:t>
            </a:r>
            <a:r>
              <a:rPr lang="en-US" dirty="0" err="1"/>
              <a:t>OpenWeatherMap</a:t>
            </a:r>
            <a:r>
              <a:rPr lang="en-US" dirty="0"/>
              <a:t>, </a:t>
            </a:r>
            <a:r>
              <a:rPr lang="en-US" dirty="0" err="1"/>
              <a:t>Weatherstack</a:t>
            </a:r>
            <a:r>
              <a:rPr lang="en-US" dirty="0"/>
              <a:t>) for accurate and comprehensive weather data.</a:t>
            </a:r>
            <a:endParaRPr lang="en-US" dirty="0"/>
          </a:p>
          <a:p>
            <a:pPr marL="0" indent="0">
              <a:buNone/>
            </a:pPr>
            <a:r>
              <a:rPr lang="en-US" dirty="0"/>
              <a:t>2 . Key Features of Integration : </a:t>
            </a:r>
            <a:endParaRPr lang="en-US" dirty="0"/>
          </a:p>
          <a:p>
            <a:r>
              <a:rPr lang="en-US" dirty="0"/>
              <a:t>Current Weather Data : Retrieves temperature, humidity, precipitation, and wind speed for user-defined locations. </a:t>
            </a:r>
            <a:endParaRPr lang="en-US" dirty="0"/>
          </a:p>
          <a:p>
            <a:r>
              <a:rPr lang="en-US" dirty="0"/>
              <a:t>Forecasting : Provides short-term and long-term weather forecasts to inform users about upcoming weather conditions .</a:t>
            </a:r>
            <a:endParaRPr lang="en-US" dirty="0"/>
          </a:p>
          <a:p>
            <a:pPr marL="0" indent="0">
              <a:buNone/>
            </a:pPr>
            <a:r>
              <a:rPr lang="en-US" dirty="0"/>
              <a:t>API Key Setup: Registered for an API key for authentication.</a:t>
            </a:r>
            <a:endParaRPr lang="en-US" dirty="0"/>
          </a:p>
          <a:p>
            <a:pPr marL="0" indent="0">
              <a:buNone/>
            </a:pPr>
            <a:r>
              <a:rPr lang="en-US" dirty="0"/>
              <a:t>API Calls: Developed functions to make API requests and handle responses, parsing relevant weather data .</a:t>
            </a:r>
            <a:endParaRPr lang="en-US" dirty="0"/>
          </a:p>
          <a:p>
            <a:pPr marL="0" indent="0">
              <a:buNone/>
            </a:pPr>
            <a:r>
              <a:rPr lang="en-US" dirty="0"/>
              <a:t>Display Data: Created user-friendly interfaces to present weather information in the app.</a:t>
            </a:r>
            <a:endParaRPr lang="en-US" dirty="0"/>
          </a:p>
          <a:p>
            <a:pPr marL="0" indent="0">
              <a:buNone/>
            </a:pPr>
            <a:r>
              <a:rPr lang="en-US" dirty="0"/>
              <a:t>Suggest optimal planting and harvesting times based on current and forecasted weather conditions. </a:t>
            </a:r>
            <a:endParaRPr lang="en-US" dirty="0"/>
          </a:p>
          <a:p>
            <a:pPr marL="0" indent="0">
              <a:buNone/>
            </a:pPr>
            <a:r>
              <a:rPr lang="en-US" dirty="0"/>
              <a:t>Alert users about adverse weather conditions (e.g., storms, droughts) that could affect crop health.</a:t>
            </a:r>
            <a:endParaRPr lang="en-IN" dirty="0"/>
          </a:p>
        </p:txBody>
      </p:sp>
      <p:pic>
        <p:nvPicPr>
          <p:cNvPr id="5" name="Picture 4" descr="A screenshot of a weather forecast&#10;&#10;Description automatically generated"/>
          <p:cNvPicPr>
            <a:picLocks noChangeAspect="1"/>
          </p:cNvPicPr>
          <p:nvPr/>
        </p:nvPicPr>
        <p:blipFill>
          <a:blip r:embed="rId1"/>
          <a:stretch>
            <a:fillRect/>
          </a:stretch>
        </p:blipFill>
        <p:spPr>
          <a:xfrm>
            <a:off x="8486617" y="1464903"/>
            <a:ext cx="2312352" cy="47745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learn</a:t>
            </a:r>
            <a:endParaRPr lang="en-IN" dirty="0"/>
          </a:p>
        </p:txBody>
      </p:sp>
      <p:sp>
        <p:nvSpPr>
          <p:cNvPr id="3" name="Content Placeholder 2"/>
          <p:cNvSpPr>
            <a:spLocks noGrp="1"/>
          </p:cNvSpPr>
          <p:nvPr>
            <p:ph idx="1"/>
          </p:nvPr>
        </p:nvSpPr>
        <p:spPr>
          <a:xfrm>
            <a:off x="1141413" y="1832926"/>
            <a:ext cx="5852158" cy="4202113"/>
          </a:xfrm>
        </p:spPr>
        <p:txBody>
          <a:bodyPr>
            <a:normAutofit fontScale="70000" lnSpcReduction="20000"/>
          </a:bodyPr>
          <a:lstStyle/>
          <a:p>
            <a:r>
              <a:rPr lang="en-US" dirty="0"/>
              <a:t>The "Learn" section is designed to equip users with valuable knowledge and skills in agriculture through a variety of educational resources. It features a curated list of informative articles that cover essential topics related to crop management, sustainable farming practices, and innovative agricultural techniques. These articles delve into critical subjects such as soil health, pest management, and the importance of crop rotation, offering readers insights into best practices that can enhance their farming success. Additionally, the platform provides access to video tutorials that visually demonstrate modern agricultural practices. Users can find engaging content ranging from organic farming methods to the application of technology in precision agriculture. These resources aim to empower farmers by giving them the tools they need to make informed decisions and improve their agricultural techniques.</a:t>
            </a:r>
            <a:endParaRPr lang="en-IN" dirty="0"/>
          </a:p>
        </p:txBody>
      </p:sp>
      <p:pic>
        <p:nvPicPr>
          <p:cNvPr id="5" name="Picture 4" descr="Screenshots of a screenshot of a video and a video on a screen&#10;&#10;Description automatically generated"/>
          <p:cNvPicPr>
            <a:picLocks noChangeAspect="1"/>
          </p:cNvPicPr>
          <p:nvPr/>
        </p:nvPicPr>
        <p:blipFill>
          <a:blip r:embed="rId1"/>
          <a:stretch>
            <a:fillRect/>
          </a:stretch>
        </p:blipFill>
        <p:spPr>
          <a:xfrm>
            <a:off x="6993571" y="1724182"/>
            <a:ext cx="4419600" cy="43108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Trends Tools:</a:t>
            </a:r>
            <a:endParaRPr lang="en-IN" dirty="0"/>
          </a:p>
        </p:txBody>
      </p:sp>
      <p:sp>
        <p:nvSpPr>
          <p:cNvPr id="3" name="Content Placeholder 2"/>
          <p:cNvSpPr>
            <a:spLocks noGrp="1"/>
          </p:cNvSpPr>
          <p:nvPr>
            <p:ph idx="1"/>
          </p:nvPr>
        </p:nvSpPr>
        <p:spPr>
          <a:xfrm>
            <a:off x="1141413" y="1776120"/>
            <a:ext cx="5096827" cy="4793457"/>
          </a:xfrm>
        </p:spPr>
        <p:txBody>
          <a:bodyPr>
            <a:normAutofit fontScale="70000" lnSpcReduction="20000"/>
          </a:bodyPr>
          <a:lstStyle/>
          <a:p>
            <a:r>
              <a:rPr lang="en-US" dirty="0"/>
              <a:t>The "Trends" section focuses on providing users with real-time insights into current market trends in agriculture. By utilizing advanced analytics tools, users can stay updated on which crops are in high demand, allowing them to make strategic decisions about what to plant and when. This section offers access to data-driven insights, powered by machine learning models that analyze historical data and predict future trends in crop yields and market demands. By presenting reports and visualizations, users can easily understand market fluctuations, pricing dynamics, and consumer preferences. Furthermore, the platform keeps farmers informed about significant events, such as natural disasters or market shifts, which could impact their operations. Overall, the "Trends" tools aim to enhance farmers' ability to navigate the market effectively and capitalize on profitable opportunities.</a:t>
            </a:r>
            <a:endParaRPr lang="en-IN" dirty="0"/>
          </a:p>
        </p:txBody>
      </p:sp>
      <p:pic>
        <p:nvPicPr>
          <p:cNvPr id="5" name="Picture 4" descr="A screenshot of a cell phone&#10;&#10;Description automatically generated"/>
          <p:cNvPicPr>
            <a:picLocks noChangeAspect="1"/>
          </p:cNvPicPr>
          <p:nvPr/>
        </p:nvPicPr>
        <p:blipFill>
          <a:blip r:embed="rId1"/>
          <a:stretch>
            <a:fillRect/>
          </a:stretch>
        </p:blipFill>
        <p:spPr>
          <a:xfrm>
            <a:off x="6380480" y="1776120"/>
            <a:ext cx="5313680" cy="298479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Ongoing Simulated Feature Development :</a:t>
            </a:r>
            <a:endParaRPr lang="en-IN" dirty="0"/>
          </a:p>
        </p:txBody>
      </p:sp>
      <p:sp>
        <p:nvSpPr>
          <p:cNvPr id="3" name="Content Placeholder 2"/>
          <p:cNvSpPr>
            <a:spLocks noGrp="1"/>
          </p:cNvSpPr>
          <p:nvPr>
            <p:ph idx="1"/>
          </p:nvPr>
        </p:nvSpPr>
        <p:spPr>
          <a:xfrm>
            <a:off x="1141412" y="2097088"/>
            <a:ext cx="9905999" cy="3866832"/>
          </a:xfrm>
        </p:spPr>
        <p:txBody>
          <a:bodyPr>
            <a:normAutofit fontScale="92500" lnSpcReduction="20000"/>
          </a:bodyPr>
          <a:lstStyle/>
          <a:p>
            <a:pPr marL="0" indent="0">
              <a:buNone/>
            </a:pPr>
            <a:r>
              <a:rPr lang="en-US" dirty="0"/>
              <a:t> For this initial prototype, I’ve simulated environmental data, including humidity, pH, and temperature, using random functions. This allows us to demonstrate the core functionalities of the application effectively . The simulation serves as a preliminary showcase of how the application will operate when fully integrated with actual predictive models.</a:t>
            </a:r>
            <a:endParaRPr lang="en-US" dirty="0"/>
          </a:p>
          <a:p>
            <a:pPr marL="0" indent="0">
              <a:buNone/>
            </a:pPr>
            <a:r>
              <a:rPr lang="en-US" dirty="0"/>
              <a:t>n the next stages, I plan to replace the simulated data with machine learning models trained on real datasets. This transition will ensure that our predictions are accurate and reliable.</a:t>
            </a:r>
            <a:endParaRPr lang="en-US" dirty="0"/>
          </a:p>
          <a:p>
            <a:pPr marL="0" indent="0">
              <a:buNone/>
            </a:pPr>
            <a:r>
              <a:rPr lang="en-US" dirty="0"/>
              <a:t>The development process will involve fine-tuning the model's accuracy, optimizing performance to provide users with actionable insights.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Cost-Effective Solutions:</a:t>
            </a:r>
            <a:endParaRPr lang="en-IN" dirty="0"/>
          </a:p>
        </p:txBody>
      </p:sp>
      <p:sp>
        <p:nvSpPr>
          <p:cNvPr id="3" name="Content Placeholder 2"/>
          <p:cNvSpPr>
            <a:spLocks noGrp="1"/>
          </p:cNvSpPr>
          <p:nvPr>
            <p:ph idx="1"/>
          </p:nvPr>
        </p:nvSpPr>
        <p:spPr>
          <a:xfrm>
            <a:off x="1141413" y="1965007"/>
            <a:ext cx="5635308" cy="3541714"/>
          </a:xfrm>
        </p:spPr>
        <p:txBody>
          <a:bodyPr>
            <a:normAutofit fontScale="92500" lnSpcReduction="10000"/>
          </a:bodyPr>
          <a:lstStyle/>
          <a:p>
            <a:r>
              <a:rPr lang="en-US" dirty="0"/>
              <a:t>This approach not only aims to enhance prediction accuracy but also offers a cost-effective solution, as it minimizes the need for physical sensors while still delivering high-quality, data-driven insights . </a:t>
            </a:r>
            <a:endParaRPr lang="en-US" dirty="0"/>
          </a:p>
          <a:p>
            <a:r>
              <a:rPr lang="en-US" dirty="0"/>
              <a:t>My goal is to advance the prototype with validated data sources, ultimately providing users with a robust tool for informed decision  making in agriculture.</a:t>
            </a:r>
            <a:endParaRPr lang="en-IN" dirty="0"/>
          </a:p>
        </p:txBody>
      </p:sp>
      <p:pic>
        <p:nvPicPr>
          <p:cNvPr id="5" name="Picture 4" descr="Screens screenshot of a cell phone&#10;&#10;Description automatically generated"/>
          <p:cNvPicPr>
            <a:picLocks noChangeAspect="1"/>
          </p:cNvPicPr>
          <p:nvPr/>
        </p:nvPicPr>
        <p:blipFill>
          <a:blip r:embed="rId1"/>
          <a:stretch>
            <a:fillRect/>
          </a:stretch>
        </p:blipFill>
        <p:spPr>
          <a:xfrm>
            <a:off x="6590507" y="2097088"/>
            <a:ext cx="5274169" cy="29667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Soil Status : </a:t>
            </a:r>
            <a:endParaRPr lang="en-IN" dirty="0"/>
          </a:p>
        </p:txBody>
      </p:sp>
      <p:sp>
        <p:nvSpPr>
          <p:cNvPr id="3" name="Content Placeholder 2"/>
          <p:cNvSpPr>
            <a:spLocks noGrp="1"/>
          </p:cNvSpPr>
          <p:nvPr>
            <p:ph idx="1"/>
          </p:nvPr>
        </p:nvSpPr>
        <p:spPr/>
        <p:txBody>
          <a:bodyPr>
            <a:normAutofit fontScale="92500"/>
          </a:bodyPr>
          <a:lstStyle/>
          <a:p>
            <a:r>
              <a:rPr lang="en-US" dirty="0"/>
              <a:t>The ongoing development of our soil status monitoring feature currently utilizes simulated data for moisture levels, pH, and nutrient content, allowing us to demonstrate how this functionality will enhance crop management within the app. In future stages, we plan to replace this simulated data with actual measurements from integrated sensors and machine learning algorithms to provide accurate insights into soil health. This approach not only helps keep initial development costs low but also empowers farmers to make informed decisions based on real-time soil data, ultimately promoting better crop yields and sustainable agricultural practices.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obile app&#10;&#10;Description automatically generated"/>
          <p:cNvPicPr>
            <a:picLocks noChangeAspect="1"/>
          </p:cNvPicPr>
          <p:nvPr/>
        </p:nvPicPr>
        <p:blipFill>
          <a:blip r:embed="rId1"/>
          <a:stretch>
            <a:fillRect/>
          </a:stretch>
        </p:blipFill>
        <p:spPr>
          <a:xfrm>
            <a:off x="1432560" y="776652"/>
            <a:ext cx="9867692" cy="554286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Profile Section</a:t>
            </a:r>
            <a:endParaRPr lang="en-IN" dirty="0"/>
          </a:p>
        </p:txBody>
      </p:sp>
      <p:sp>
        <p:nvSpPr>
          <p:cNvPr id="3" name="Content Placeholder 2"/>
          <p:cNvSpPr>
            <a:spLocks noGrp="1"/>
          </p:cNvSpPr>
          <p:nvPr>
            <p:ph idx="1"/>
          </p:nvPr>
        </p:nvSpPr>
        <p:spPr>
          <a:xfrm>
            <a:off x="1141413" y="2097088"/>
            <a:ext cx="4812348" cy="4242752"/>
          </a:xfrm>
        </p:spPr>
        <p:txBody>
          <a:bodyPr>
            <a:normAutofit fontScale="85000" lnSpcReduction="10000"/>
          </a:bodyPr>
          <a:lstStyle/>
          <a:p>
            <a:r>
              <a:rPr lang="en-US" dirty="0"/>
              <a:t>In the profile section, users can easily access and manage their personal information, including name, contact details, and farming preferences. This customizable space allows farmers to set their crop interests, track their planted crops, and receive tailored notifications and insights based on their specific farming activities. By personalizing their profiles, users can optimize their experience and enhance their engagement with the app’s features.</a:t>
            </a:r>
            <a:endParaRPr lang="en-IN" dirty="0"/>
          </a:p>
        </p:txBody>
      </p:sp>
      <p:pic>
        <p:nvPicPr>
          <p:cNvPr id="5" name="Picture 4" descr="Screenshots of a screenshot of a cell phone&#10;&#10;Description automatically generated"/>
          <p:cNvPicPr>
            <a:picLocks noChangeAspect="1"/>
          </p:cNvPicPr>
          <p:nvPr/>
        </p:nvPicPr>
        <p:blipFill>
          <a:blip r:embed="rId1"/>
          <a:stretch>
            <a:fillRect/>
          </a:stretch>
        </p:blipFill>
        <p:spPr>
          <a:xfrm>
            <a:off x="6094412" y="2097088"/>
            <a:ext cx="5598003" cy="328279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implementations :</a:t>
            </a:r>
            <a:endParaRPr lang="en-IN" dirty="0"/>
          </a:p>
        </p:txBody>
      </p:sp>
      <p:sp>
        <p:nvSpPr>
          <p:cNvPr id="3" name="Content Placeholder 2"/>
          <p:cNvSpPr>
            <a:spLocks noGrp="1"/>
          </p:cNvSpPr>
          <p:nvPr>
            <p:ph idx="1"/>
          </p:nvPr>
        </p:nvSpPr>
        <p:spPr/>
        <p:txBody>
          <a:bodyPr/>
          <a:lstStyle/>
          <a:p>
            <a:r>
              <a:rPr lang="en-US" dirty="0"/>
              <a:t>Crop Database and Tracking System</a:t>
            </a:r>
            <a:endParaRPr lang="en-US" dirty="0"/>
          </a:p>
          <a:p>
            <a:pPr marL="0" indent="0">
              <a:buNone/>
            </a:pPr>
            <a:endParaRPr lang="en-US" dirty="0"/>
          </a:p>
          <a:p>
            <a:r>
              <a:rPr lang="en-US" dirty="0"/>
              <a:t>Real-Time Weather Alerts and Preventive Measures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a:t>
            </a:r>
            <a:endParaRPr lang="en-IN" dirty="0"/>
          </a:p>
        </p:txBody>
      </p:sp>
      <p:sp>
        <p:nvSpPr>
          <p:cNvPr id="3" name="Content Placeholder 2"/>
          <p:cNvSpPr>
            <a:spLocks noGrp="1"/>
          </p:cNvSpPr>
          <p:nvPr>
            <p:ph idx="1"/>
          </p:nvPr>
        </p:nvSpPr>
        <p:spPr>
          <a:xfrm>
            <a:off x="781685" y="1812925"/>
            <a:ext cx="10607040" cy="3908425"/>
          </a:xfrm>
        </p:spPr>
        <p:txBody>
          <a:bodyPr>
            <a:normAutofit/>
          </a:bodyPr>
          <a:lstStyle/>
          <a:p>
            <a:r>
              <a:rPr lang="en-US" sz="2400" dirty="0" err="1"/>
              <a:t>PlantMed</a:t>
            </a:r>
            <a:r>
              <a:rPr lang="en-US" sz="2400" dirty="0"/>
              <a:t> is an app that helps farmers make smarter decisions by combining AI-driven plant disease detection with real-time weather updates. Farmers can identify plant diseases from a photo and receive treatment advice, while also planning planting, watering, and harvesting based on weather data. The app analyzes soil conditions and market trends to recommend profitable crops. With multi-language support and an easy interface, </a:t>
            </a:r>
            <a:r>
              <a:rPr lang="en-US" sz="2400" dirty="0" err="1"/>
              <a:t>PlantMed</a:t>
            </a:r>
            <a:r>
              <a:rPr lang="en-US" sz="2400" dirty="0"/>
              <a:t> is a comprehensive, user-friendly tool for modern farming.</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Crop Database and Tracking System</a:t>
            </a:r>
            <a:endParaRPr lang="en-IN" dirty="0"/>
          </a:p>
        </p:txBody>
      </p:sp>
      <p:sp>
        <p:nvSpPr>
          <p:cNvPr id="3" name="Content Placeholder 2"/>
          <p:cNvSpPr>
            <a:spLocks noGrp="1"/>
          </p:cNvSpPr>
          <p:nvPr>
            <p:ph idx="1"/>
          </p:nvPr>
        </p:nvSpPr>
        <p:spPr/>
        <p:txBody>
          <a:bodyPr/>
          <a:lstStyle/>
          <a:p>
            <a:r>
              <a:rPr lang="en-US" dirty="0"/>
              <a:t>Future implementations will enable users to create comprehensive databases for the crops they sow, allowing them to track the growth and health of their plants from planting to harvest. This system will provide constant updates and reminders, ensuring that farmers stay informed about their crops’ needs and schedules.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0918"/>
            <a:ext cx="9905998" cy="1478570"/>
          </a:xfrm>
        </p:spPr>
        <p:txBody>
          <a:bodyPr/>
          <a:lstStyle/>
          <a:p>
            <a:r>
              <a:rPr lang="en-US" dirty="0"/>
              <a:t>Real-Time Weather Alerts and Preventive Measures </a:t>
            </a:r>
            <a:endParaRPr lang="en-IN" dirty="0"/>
          </a:p>
        </p:txBody>
      </p:sp>
      <p:sp>
        <p:nvSpPr>
          <p:cNvPr id="3" name="Content Placeholder 2"/>
          <p:cNvSpPr>
            <a:spLocks noGrp="1"/>
          </p:cNvSpPr>
          <p:nvPr>
            <p:ph idx="1"/>
          </p:nvPr>
        </p:nvSpPr>
        <p:spPr>
          <a:xfrm>
            <a:off x="1141412" y="2412047"/>
            <a:ext cx="9905999" cy="3541714"/>
          </a:xfrm>
        </p:spPr>
        <p:txBody>
          <a:bodyPr/>
          <a:lstStyle/>
          <a:p>
            <a:r>
              <a:rPr lang="en-US" dirty="0"/>
              <a:t>The application will also feature real-time weather updates and alerts, notifying users of any extreme weather events such as cyclones or tornadoes. This proactive approach will help farmers take preventive measures, safeguarding their crops and minimizing potential losses.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a:t>
            </a:r>
            <a:endParaRPr lang="en-IN" dirty="0"/>
          </a:p>
        </p:txBody>
      </p:sp>
      <p:pic>
        <p:nvPicPr>
          <p:cNvPr id="5" name="Content Placeholder 4" descr="Screens screenshot of a phone&#10;&#10;Description automatically generated"/>
          <p:cNvPicPr>
            <a:picLocks noGrp="1" noChangeAspect="1"/>
          </p:cNvPicPr>
          <p:nvPr>
            <p:ph idx="1"/>
          </p:nvPr>
        </p:nvPicPr>
        <p:blipFill>
          <a:blip r:embed="rId1"/>
          <a:stretch>
            <a:fillRect/>
          </a:stretch>
        </p:blipFill>
        <p:spPr>
          <a:xfrm>
            <a:off x="1141413" y="2097088"/>
            <a:ext cx="9384579" cy="443345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a:t>
            </a:r>
            <a:endParaRPr lang="en-IN" dirty="0"/>
          </a:p>
        </p:txBody>
      </p:sp>
      <p:pic>
        <p:nvPicPr>
          <p:cNvPr id="5" name="Content Placeholder 4" descr="A screenshot of a cell phone&#10;&#10;Description automatically generated"/>
          <p:cNvPicPr>
            <a:picLocks noGrp="1" noChangeAspect="1"/>
          </p:cNvPicPr>
          <p:nvPr>
            <p:ph idx="1"/>
          </p:nvPr>
        </p:nvPicPr>
        <p:blipFill>
          <a:blip r:embed="rId1"/>
          <a:stretch>
            <a:fillRect/>
          </a:stretch>
        </p:blipFill>
        <p:spPr>
          <a:xfrm>
            <a:off x="1141413" y="1898968"/>
            <a:ext cx="9628187" cy="423767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guide</a:t>
            </a:r>
            <a:endParaRPr lang="en-IN" dirty="0"/>
          </a:p>
        </p:txBody>
      </p:sp>
      <p:pic>
        <p:nvPicPr>
          <p:cNvPr id="5" name="Content Placeholder 4" descr="Screens screenshots of a computer screen&#10;&#10;Description automatically generated"/>
          <p:cNvPicPr>
            <a:picLocks noGrp="1" noChangeAspect="1"/>
          </p:cNvPicPr>
          <p:nvPr>
            <p:ph idx="1"/>
          </p:nvPr>
        </p:nvPicPr>
        <p:blipFill>
          <a:blip r:embed="rId1"/>
          <a:stretch>
            <a:fillRect/>
          </a:stretch>
        </p:blipFill>
        <p:spPr>
          <a:xfrm>
            <a:off x="1348104" y="2097088"/>
            <a:ext cx="9699307" cy="4049712"/>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Sign-in and sign-up</a:t>
            </a:r>
            <a:endParaRPr lang="en-IN" dirty="0"/>
          </a:p>
        </p:txBody>
      </p:sp>
      <p:pic>
        <p:nvPicPr>
          <p:cNvPr id="7" name="Content Placeholder 6" descr="Screens screenshots of a phone&#10;&#10;Description automatically generated"/>
          <p:cNvPicPr>
            <a:picLocks noGrp="1" noChangeAspect="1"/>
          </p:cNvPicPr>
          <p:nvPr>
            <p:ph idx="1"/>
          </p:nvPr>
        </p:nvPicPr>
        <p:blipFill>
          <a:blip r:embed="rId1"/>
          <a:stretch>
            <a:fillRect/>
          </a:stretch>
        </p:blipFill>
        <p:spPr>
          <a:xfrm>
            <a:off x="1141413" y="2097088"/>
            <a:ext cx="9905998" cy="4142394"/>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government schemes : </a:t>
            </a:r>
            <a:endParaRPr lang="en-IN" dirty="0"/>
          </a:p>
        </p:txBody>
      </p:sp>
      <p:pic>
        <p:nvPicPr>
          <p:cNvPr id="5" name="Content Placeholder 4" descr="A screenshot of a cell phone&#10;&#10;Description automatically generated"/>
          <p:cNvPicPr>
            <a:picLocks noGrp="1" noChangeAspect="1"/>
          </p:cNvPicPr>
          <p:nvPr>
            <p:ph idx="1"/>
          </p:nvPr>
        </p:nvPicPr>
        <p:blipFill>
          <a:blip r:embed="rId1"/>
          <a:stretch>
            <a:fillRect/>
          </a:stretch>
        </p:blipFill>
        <p:spPr>
          <a:xfrm>
            <a:off x="1226415" y="2097088"/>
            <a:ext cx="9820996" cy="426214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6" name="Content Placeholder 5"/>
          <p:cNvSpPr>
            <a:spLocks noGrp="1"/>
          </p:cNvSpPr>
          <p:nvPr>
            <p:ph idx="1"/>
          </p:nvPr>
        </p:nvSpPr>
        <p:spPr>
          <a:xfrm>
            <a:off x="1141413" y="1914207"/>
            <a:ext cx="9905999" cy="4181794"/>
          </a:xfrm>
        </p:spPr>
        <p:txBody>
          <a:bodyPr>
            <a:normAutofit fontScale="92500" lnSpcReduction="20000"/>
          </a:bodyPr>
          <a:lstStyle/>
          <a:p>
            <a:pPr marL="0" indent="0">
              <a:buNone/>
            </a:pPr>
            <a:r>
              <a:rPr lang="en-US" dirty="0"/>
              <a:t>In conclusion, our agricultural application not only aims to enhance the productivity and sustainability of farming practices but also aligns closely with the Sustainable Development Goals (SDGs). By promoting responsible consumption and production patterns, ensuring food security, and fostering innovation in agricultural practices, we contribute to building resilient communities. </a:t>
            </a:r>
            <a:endParaRPr lang="en-US" dirty="0"/>
          </a:p>
          <a:p>
            <a:pPr marL="0" indent="0">
              <a:buNone/>
            </a:pPr>
            <a:r>
              <a:rPr lang="en-US" dirty="0"/>
              <a:t>The goal of this initiative is to empower farmers with the tools and knowledge to make informed decisions, improving their livelihoods while promoting environmental sustainability. By supporting individual farmers, the project has the potential to uplift entire communities through better food security, increased market competitiveness, and sustainable farming practices. We envision a future where farmers thrive, communities prosper, and ecosystems are preserved for future generations.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Market Potential and Crop Demand Analysis of </a:t>
            </a:r>
            <a:r>
              <a:rPr lang="en-US">
                <a:ln/>
                <a:solidFill>
                  <a:srgbClr val="FFFF00"/>
                </a:solidFill>
                <a:effectLst>
                  <a:outerShdw blurRad="38100" dist="25400" dir="5400000" algn="ctr" rotWithShape="0">
                    <a:srgbClr val="6E747A">
                      <a:alpha val="43000"/>
                    </a:srgbClr>
                  </a:outerShdw>
                </a:effectLst>
              </a:rPr>
              <a:t>TURMERIC</a:t>
            </a:r>
            <a:endParaRPr lang="en-US">
              <a:ln/>
              <a:solidFill>
                <a:srgbClr val="FFFF00"/>
              </a:solidFill>
              <a:effectLst>
                <a:outerShdw blurRad="38100" dist="25400" dir="5400000" algn="ctr" rotWithShape="0">
                  <a:srgbClr val="6E747A">
                    <a:alpha val="43000"/>
                  </a:srgbClr>
                </a:outerShdw>
              </a:effectLst>
            </a:endParaRPr>
          </a:p>
        </p:txBody>
      </p:sp>
      <p:pic>
        <p:nvPicPr>
          <p:cNvPr id="4" name="Content Placeholder 3" descr="global-turmeric-market-size"/>
          <p:cNvPicPr>
            <a:picLocks noChangeAspect="1"/>
          </p:cNvPicPr>
          <p:nvPr>
            <p:ph idx="1"/>
          </p:nvPr>
        </p:nvPicPr>
        <p:blipFill>
          <a:blip r:embed="rId1"/>
          <a:stretch>
            <a:fillRect/>
          </a:stretch>
        </p:blipFill>
        <p:spPr>
          <a:xfrm>
            <a:off x="5923915" y="1737995"/>
            <a:ext cx="5509260" cy="3542030"/>
          </a:xfrm>
          <a:prstGeom prst="rect">
            <a:avLst/>
          </a:prstGeom>
        </p:spPr>
      </p:pic>
      <p:sp>
        <p:nvSpPr>
          <p:cNvPr id="6" name="Text Box 5"/>
          <p:cNvSpPr txBox="1"/>
          <p:nvPr/>
        </p:nvSpPr>
        <p:spPr>
          <a:xfrm>
            <a:off x="5923915" y="5455285"/>
            <a:ext cx="5341620" cy="645160"/>
          </a:xfrm>
          <a:prstGeom prst="rect">
            <a:avLst/>
          </a:prstGeom>
          <a:noFill/>
        </p:spPr>
        <p:txBody>
          <a:bodyPr wrap="square" rtlCol="0">
            <a:spAutoFit/>
          </a:bodyPr>
          <a:p>
            <a:r>
              <a:rPr lang="en-US"/>
              <a:t>4.7bn= approx. 33thousand -34thousand crore in inr</a:t>
            </a:r>
            <a:endParaRPr lang="en-US"/>
          </a:p>
          <a:p>
            <a:r>
              <a:rPr lang="en-US"/>
              <a:t>7.65bn= approx. 88thousand - 89thousand crore  </a:t>
            </a:r>
            <a:endParaRPr lang="en-US"/>
          </a:p>
        </p:txBody>
      </p:sp>
      <p:sp>
        <p:nvSpPr>
          <p:cNvPr id="7" name="Text Box 6"/>
          <p:cNvSpPr txBox="1"/>
          <p:nvPr/>
        </p:nvSpPr>
        <p:spPr>
          <a:xfrm>
            <a:off x="693420" y="2051685"/>
            <a:ext cx="4724400" cy="3784600"/>
          </a:xfrm>
          <a:prstGeom prst="rect">
            <a:avLst/>
          </a:prstGeom>
          <a:noFill/>
        </p:spPr>
        <p:txBody>
          <a:bodyPr wrap="square" rtlCol="0">
            <a:spAutoFit/>
          </a:bodyPr>
          <a:p>
            <a:r>
              <a:rPr lang="en-US" sz="2400"/>
              <a:t>Turmeric in India is currently priced around </a:t>
            </a:r>
            <a:r>
              <a:rPr lang="en-US" sz="2400">
                <a:solidFill>
                  <a:srgbClr val="FFFF00"/>
                </a:solidFill>
              </a:rPr>
              <a:t>₹180-₹200</a:t>
            </a:r>
            <a:r>
              <a:rPr lang="en-US" sz="2400"/>
              <a:t> per kilogram in the wholesale market, while organic turmeric can reach as high as </a:t>
            </a:r>
            <a:r>
              <a:rPr lang="en-US" sz="2400">
                <a:solidFill>
                  <a:srgbClr val="FFFF00"/>
                </a:solidFill>
              </a:rPr>
              <a:t>₹300</a:t>
            </a:r>
            <a:r>
              <a:rPr lang="en-US" sz="2400">
                <a:solidFill>
                  <a:srgbClr val="FF0000"/>
                </a:solidFill>
              </a:rPr>
              <a:t> </a:t>
            </a:r>
            <a:r>
              <a:rPr lang="en-US" sz="2400"/>
              <a:t>per kilogram. These rates are significantly higher than staples like rice, which are around </a:t>
            </a:r>
            <a:r>
              <a:rPr lang="en-US" sz="2400">
                <a:solidFill>
                  <a:srgbClr val="FFFF00"/>
                </a:solidFill>
              </a:rPr>
              <a:t>₹20-₹30</a:t>
            </a:r>
            <a:r>
              <a:rPr lang="en-US" sz="2400"/>
              <a:t> per kilogram, though they lack the same consistency and price assurance that rice and wheat often receive.</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hart&#10;&#10;Description automatically generated"/>
          <p:cNvPicPr>
            <a:picLocks noChangeAspect="1"/>
          </p:cNvPicPr>
          <p:nvPr/>
        </p:nvPicPr>
        <p:blipFill>
          <a:blip r:embed="rId1"/>
          <a:stretch>
            <a:fillRect/>
          </a:stretch>
        </p:blipFill>
        <p:spPr>
          <a:xfrm>
            <a:off x="2713672" y="1304607"/>
            <a:ext cx="8963025" cy="4962525"/>
          </a:xfrm>
          <a:prstGeom prst="rect">
            <a:avLst/>
          </a:prstGeom>
        </p:spPr>
      </p:pic>
      <p:pic>
        <p:nvPicPr>
          <p:cNvPr id="2" name="Picture 1" descr="A diagram of a diagram&#10;&#10;Description automatically generated"/>
          <p:cNvPicPr>
            <a:picLocks noChangeAspect="1"/>
          </p:cNvPicPr>
          <p:nvPr/>
        </p:nvPicPr>
        <p:blipFill>
          <a:blip r:embed="rId2"/>
          <a:stretch>
            <a:fillRect/>
          </a:stretch>
        </p:blipFill>
        <p:spPr>
          <a:xfrm>
            <a:off x="750902" y="199073"/>
            <a:ext cx="3642446" cy="30261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99572" y="387544"/>
          <a:ext cx="9792855" cy="6082911"/>
        </p:xfrm>
        <a:graphic>
          <a:graphicData uri="http://schemas.openxmlformats.org/drawingml/2006/table">
            <a:tbl>
              <a:tblPr firstRow="1" bandRow="1">
                <a:tableStyleId>{5C22544A-7EE6-4342-B048-85BDC9FD1C3A}</a:tableStyleId>
              </a:tblPr>
              <a:tblGrid>
                <a:gridCol w="3264285"/>
                <a:gridCol w="3264285"/>
                <a:gridCol w="3264285"/>
              </a:tblGrid>
              <a:tr h="526768">
                <a:tc>
                  <a:txBody>
                    <a:bodyPr/>
                    <a:lstStyle/>
                    <a:p>
                      <a:pPr algn="ctr"/>
                      <a:r>
                        <a:rPr lang="en-IN" b="1" dirty="0"/>
                        <a:t>Feature</a:t>
                      </a:r>
                      <a:endParaRPr lang="en-IN" dirty="0"/>
                    </a:p>
                  </a:txBody>
                  <a:tcPr/>
                </a:tc>
                <a:tc>
                  <a:txBody>
                    <a:bodyPr/>
                    <a:lstStyle/>
                    <a:p>
                      <a:pPr algn="ctr"/>
                      <a:r>
                        <a:rPr lang="en-IN" b="1" dirty="0"/>
                        <a:t>Existing Solutions</a:t>
                      </a:r>
                      <a:endParaRPr lang="en-IN" dirty="0"/>
                    </a:p>
                  </a:txBody>
                  <a:tcPr/>
                </a:tc>
                <a:tc>
                  <a:txBody>
                    <a:bodyPr/>
                    <a:lstStyle/>
                    <a:p>
                      <a:pPr algn="ctr"/>
                      <a:r>
                        <a:rPr lang="en-IN" b="1" dirty="0" err="1"/>
                        <a:t>PlantMed</a:t>
                      </a:r>
                      <a:endParaRPr lang="en-IN" dirty="0"/>
                    </a:p>
                  </a:txBody>
                  <a:tcPr/>
                </a:tc>
              </a:tr>
              <a:tr h="1532783">
                <a:tc>
                  <a:txBody>
                    <a:bodyPr/>
                    <a:lstStyle/>
                    <a:p>
                      <a:r>
                        <a:rPr lang="en-IN" b="1" dirty="0"/>
                        <a:t>Financial and Social Support</a:t>
                      </a:r>
                      <a:endParaRPr lang="en-IN" dirty="0"/>
                    </a:p>
                  </a:txBody>
                  <a:tcPr/>
                </a:tc>
                <a:tc>
                  <a:txBody>
                    <a:bodyPr/>
                    <a:lstStyle/>
                    <a:p>
                      <a:r>
                        <a:rPr lang="en-US" b="1" dirty="0"/>
                        <a:t>PM-KISAN App (2021)</a:t>
                      </a:r>
                      <a:r>
                        <a:rPr lang="en-US" dirty="0"/>
                        <a:t>: Fund transfer to registered farmers; requires PM-KISAN Scheme registration and government eligibility.</a:t>
                      </a:r>
                      <a:endParaRPr lang="en-IN" dirty="0"/>
                    </a:p>
                  </a:txBody>
                  <a:tcPr/>
                </a:tc>
                <a:tc>
                  <a:txBody>
                    <a:bodyPr/>
                    <a:lstStyle/>
                    <a:p>
                      <a:r>
                        <a:rPr lang="en-US" dirty="0"/>
                        <a:t>Offers a dedicated section for government schemes and assistance programs, making it easy for farmers to understand and apply for relevant benefits.</a:t>
                      </a:r>
                      <a:endParaRPr lang="en-IN" dirty="0"/>
                    </a:p>
                  </a:txBody>
                  <a:tcPr/>
                </a:tc>
              </a:tr>
              <a:tr h="198154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a:t>Weather Data Integration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dirty="0"/>
                        <a:t>Kisan Suvidha (2016), </a:t>
                      </a:r>
                      <a:r>
                        <a:rPr lang="en-US" b="1" dirty="0" err="1"/>
                        <a:t>AgroSmart</a:t>
                      </a:r>
                      <a:r>
                        <a:rPr lang="en-US" dirty="0"/>
                        <a:t>: Provides weather updates but lacks disease prediction integration.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Combines real-time weather data with disease detection, offering personalized care recommendations based on the crop’s needs and current climate conditions.</a:t>
                      </a:r>
                      <a:endParaRPr lang="en-IN" dirty="0"/>
                    </a:p>
                    <a:p>
                      <a:endParaRPr lang="en-IN" dirty="0"/>
                    </a:p>
                  </a:txBody>
                  <a:tcPr/>
                </a:tc>
              </a:tr>
              <a:tr h="1981543">
                <a:tc>
                  <a:txBody>
                    <a:bodyPr/>
                    <a:lstStyle/>
                    <a:p>
                      <a:r>
                        <a:rPr lang="en-US" b="1" dirty="0"/>
                        <a:t>Disease Detection via Image Processing</a:t>
                      </a:r>
                      <a:endParaRPr lang="en-IN" dirty="0"/>
                    </a:p>
                  </a:txBody>
                  <a:tcPr/>
                </a:tc>
                <a:tc>
                  <a:txBody>
                    <a:bodyPr/>
                    <a:lstStyle/>
                    <a:p>
                      <a:r>
                        <a:rPr lang="en-US" b="1" dirty="0" err="1"/>
                        <a:t>Plantix</a:t>
                      </a:r>
                      <a:r>
                        <a:rPr lang="en-US" dirty="0"/>
                        <a:t>: Uses CNNs to detect plant diseases but is limited to general crop databases.</a:t>
                      </a:r>
                      <a:endParaRPr lang="en-IN" dirty="0"/>
                    </a:p>
                  </a:txBody>
                  <a:tcPr/>
                </a:tc>
                <a:tc>
                  <a:txBody>
                    <a:bodyPr/>
                    <a:lstStyle/>
                    <a:p>
                      <a:r>
                        <a:rPr lang="en-US" dirty="0"/>
                        <a:t>Utilizes a K-means and CNN model trained specifically on certain crops (e.g., tomatoes, bell peppers) from Plant Village dataset, ensuring high accuracy and relevance to regional farming needs.</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00991" y="1691640"/>
          <a:ext cx="10190018" cy="3474720"/>
        </p:xfrm>
        <a:graphic>
          <a:graphicData uri="http://schemas.openxmlformats.org/drawingml/2006/table">
            <a:tbl>
              <a:tblPr bandRow="1">
                <a:tableStyleId>{5C22544A-7EE6-4342-B048-85BDC9FD1C3A}</a:tableStyleId>
              </a:tblPr>
              <a:tblGrid>
                <a:gridCol w="3401290"/>
                <a:gridCol w="3394364"/>
                <a:gridCol w="3394364"/>
              </a:tblGrid>
              <a:tr h="1454054">
                <a:tc>
                  <a:txBody>
                    <a:bodyPr/>
                    <a:lstStyle/>
                    <a:p>
                      <a:r>
                        <a:rPr lang="en-US" b="1" dirty="0"/>
                        <a:t>Plant Care Assistance via Chatbot</a:t>
                      </a:r>
                      <a:endParaRPr lang="en-IN" dirty="0"/>
                    </a:p>
                  </a:txBody>
                  <a:tcPr/>
                </a:tc>
                <a:tc>
                  <a:txBody>
                    <a:bodyPr/>
                    <a:lstStyle/>
                    <a:p>
                      <a:r>
                        <a:rPr lang="en-US" b="1" dirty="0"/>
                        <a:t>Limited Chatbot (e.g., </a:t>
                      </a:r>
                      <a:r>
                        <a:rPr lang="en-US" b="1" dirty="0" err="1"/>
                        <a:t>Plantix</a:t>
                      </a:r>
                      <a:r>
                        <a:rPr lang="en-US" b="1" dirty="0"/>
                        <a:t>)</a:t>
                      </a:r>
                      <a:r>
                        <a:rPr lang="en-US" dirty="0"/>
                        <a:t>: Basic chatbot with no real-time guidance.</a:t>
                      </a:r>
                      <a:endParaRPr lang="en-IN" dirty="0"/>
                    </a:p>
                  </a:txBody>
                  <a:tcPr/>
                </a:tc>
                <a:tc>
                  <a:txBody>
                    <a:bodyPr/>
                    <a:lstStyle/>
                    <a:p>
                      <a:r>
                        <a:rPr lang="en-US" dirty="0"/>
                        <a:t>AI-powered chatbot “Eva” offers multilingual, real-time guidance on plant care, disease prevention, troubleshooting, and more, making support accessible even for beginners.</a:t>
                      </a:r>
                      <a:endParaRPr lang="en-IN" dirty="0"/>
                    </a:p>
                  </a:txBody>
                  <a:tcPr/>
                </a:tc>
              </a:tr>
              <a:tr h="1454054">
                <a:tc>
                  <a:txBody>
                    <a:bodyPr/>
                    <a:lstStyle/>
                    <a:p>
                      <a:r>
                        <a:rPr lang="en-IN" b="1" dirty="0"/>
                        <a:t>Trends and Market Insights</a:t>
                      </a:r>
                      <a:endParaRPr lang="en-IN" dirty="0"/>
                    </a:p>
                  </a:txBody>
                  <a:tcPr/>
                </a:tc>
                <a:tc>
                  <a:txBody>
                    <a:bodyPr/>
                    <a:lstStyle/>
                    <a:p>
                      <a:r>
                        <a:rPr lang="en-US" b="1" dirty="0" err="1"/>
                        <a:t>Kheti</a:t>
                      </a:r>
                      <a:r>
                        <a:rPr lang="en-US" b="1" dirty="0"/>
                        <a:t>-Badi (2016)</a:t>
                      </a:r>
                      <a:r>
                        <a:rPr lang="en-US" dirty="0"/>
                        <a:t>: Focuses on organic farming without broader market or technology integration.</a:t>
                      </a:r>
                      <a:endParaRPr lang="en-IN" dirty="0"/>
                    </a:p>
                  </a:txBody>
                  <a:tcPr/>
                </a:tc>
                <a:tc>
                  <a:txBody>
                    <a:bodyPr/>
                    <a:lstStyle/>
                    <a:p>
                      <a:r>
                        <a:rPr lang="en-US" dirty="0"/>
                        <a:t>Educates farmers on emerging agricultural trends, from organic farming to smart technologies, enabling them to stay updated on modern techniques and tech-driven practices.</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Implementation of Each Feature :</a:t>
            </a:r>
            <a:endParaRPr lang="en-IN" dirty="0"/>
          </a:p>
        </p:txBody>
      </p:sp>
      <p:sp>
        <p:nvSpPr>
          <p:cNvPr id="3" name="Subtitle 2"/>
          <p:cNvSpPr>
            <a:spLocks noGrp="1"/>
          </p:cNvSpPr>
          <p:nvPr>
            <p:ph type="subTitle" idx="1"/>
          </p:nvPr>
        </p:nvSpPr>
        <p:spPr/>
        <p:txBody>
          <a:bodyPr/>
          <a:lstStyle/>
          <a:p>
            <a:r>
              <a:rPr lang="en-IN" b="1" dirty="0"/>
              <a:t>User Interface (UI)</a:t>
            </a:r>
            <a:endParaRPr lang="en-IN" b="1" dirty="0"/>
          </a:p>
          <a:p>
            <a:r>
              <a:rPr lang="en-US" b="1" dirty="0"/>
              <a:t>image processing and disease detection</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 (UI)</a:t>
            </a:r>
            <a:endParaRPr lang="en-IN" dirty="0"/>
          </a:p>
        </p:txBody>
      </p:sp>
      <p:sp>
        <p:nvSpPr>
          <p:cNvPr id="3" name="Content Placeholder 2"/>
          <p:cNvSpPr>
            <a:spLocks noGrp="1"/>
          </p:cNvSpPr>
          <p:nvPr>
            <p:ph idx="1"/>
          </p:nvPr>
        </p:nvSpPr>
        <p:spPr>
          <a:xfrm>
            <a:off x="1141413" y="2097088"/>
            <a:ext cx="6080269" cy="4303712"/>
          </a:xfrm>
        </p:spPr>
        <p:txBody>
          <a:bodyPr>
            <a:normAutofit fontScale="92500"/>
          </a:bodyPr>
          <a:lstStyle/>
          <a:p>
            <a:r>
              <a:rPr lang="en-US" dirty="0"/>
              <a:t> To make </a:t>
            </a:r>
            <a:r>
              <a:rPr lang="en-US" dirty="0" err="1"/>
              <a:t>PlantMed</a:t>
            </a:r>
            <a:r>
              <a:rPr lang="en-US" dirty="0"/>
              <a:t> accessible and user-friendly, we developed a simple, intuitive interface using Android Studio. The app is designed to support multiple languages, so even a beginner can easily navigate and understand the features. From the main dashboard, users can upload images, view crop health updates, and get notifications. Each feature, like image upload or crop management, is placed to guide users naturally through the process, making </a:t>
            </a:r>
            <a:r>
              <a:rPr lang="en-US" dirty="0" err="1"/>
              <a:t>PlantMed</a:t>
            </a:r>
            <a:r>
              <a:rPr lang="en-US" dirty="0"/>
              <a:t> an inclusive tool.</a:t>
            </a:r>
            <a:endParaRPr lang="en-IN" dirty="0"/>
          </a:p>
        </p:txBody>
      </p:sp>
      <p:pic>
        <p:nvPicPr>
          <p:cNvPr id="5" name="Picture 4" descr="A logo of a android and a phone&#10;&#10;Description automatically generated with medium confidence"/>
          <p:cNvPicPr>
            <a:picLocks noChangeAspect="1"/>
          </p:cNvPicPr>
          <p:nvPr/>
        </p:nvPicPr>
        <p:blipFill>
          <a:blip r:embed="rId1"/>
          <a:stretch>
            <a:fillRect/>
          </a:stretch>
        </p:blipFill>
        <p:spPr>
          <a:xfrm>
            <a:off x="7370880" y="1952540"/>
            <a:ext cx="4037400" cy="2224130"/>
          </a:xfrm>
          <a:prstGeom prst="rect">
            <a:avLst/>
          </a:prstGeom>
        </p:spPr>
      </p:pic>
      <p:pic>
        <p:nvPicPr>
          <p:cNvPr id="7" name="Picture 6" descr="A screen shot of a cell phone&#10;&#10;Description automatically generated"/>
          <p:cNvPicPr>
            <a:picLocks noChangeAspect="1"/>
          </p:cNvPicPr>
          <p:nvPr/>
        </p:nvPicPr>
        <p:blipFill>
          <a:blip r:embed="rId2"/>
          <a:stretch>
            <a:fillRect/>
          </a:stretch>
        </p:blipFill>
        <p:spPr>
          <a:xfrm>
            <a:off x="7370879" y="4255930"/>
            <a:ext cx="4037401" cy="21448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12660</Words>
  <Application>WPS Presentation</Application>
  <PresentationFormat>Widescreen</PresentationFormat>
  <Paragraphs>171</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Trebuchet MS</vt:lpstr>
      <vt:lpstr>Times New Roman</vt:lpstr>
      <vt:lpstr>Calibri</vt:lpstr>
      <vt:lpstr>Tw Cen MT</vt:lpstr>
      <vt:lpstr>Microsoft YaHei</vt:lpstr>
      <vt:lpstr>Arial Unicode MS</vt:lpstr>
      <vt:lpstr>Circuit</vt:lpstr>
      <vt:lpstr>Plant Med - An Automated App for Monitoring the tasks of Farmers </vt:lpstr>
      <vt:lpstr>problem statement :</vt:lpstr>
      <vt:lpstr>Solution :</vt:lpstr>
      <vt:lpstr>PowerPoint 演示文稿</vt:lpstr>
      <vt:lpstr>PowerPoint 演示文稿</vt:lpstr>
      <vt:lpstr>PowerPoint 演示文稿</vt:lpstr>
      <vt:lpstr>PowerPoint 演示文稿</vt:lpstr>
      <vt:lpstr>Technical Implementation of Each Feature :</vt:lpstr>
      <vt:lpstr>User Interface (UI)</vt:lpstr>
      <vt:lpstr>image processing and disease detection:</vt:lpstr>
      <vt:lpstr>How it works </vt:lpstr>
      <vt:lpstr>ALGORITHM USED : Convolutional Neural Networks (CNN)</vt:lpstr>
      <vt:lpstr>dataset loading and preprocessing :</vt:lpstr>
      <vt:lpstr>EDA process : </vt:lpstr>
      <vt:lpstr>PowerPoint 演示文稿</vt:lpstr>
      <vt:lpstr>Training and validation accuracy</vt:lpstr>
      <vt:lpstr>PowerPoint 演示文稿</vt:lpstr>
      <vt:lpstr>PowerPoint 演示文稿</vt:lpstr>
      <vt:lpstr>Chatbot </vt:lpstr>
      <vt:lpstr>PowerPoint 演示文稿</vt:lpstr>
      <vt:lpstr>weather api integration</vt:lpstr>
      <vt:lpstr> learn</vt:lpstr>
      <vt:lpstr>Trends Tools:</vt:lpstr>
      <vt:lpstr>Ongoing Simulated Feature Development :</vt:lpstr>
      <vt:lpstr>Cost-Effective Solutions:</vt:lpstr>
      <vt:lpstr>Soil Status : </vt:lpstr>
      <vt:lpstr>PowerPoint 演示文稿</vt:lpstr>
      <vt:lpstr>Profile Section</vt:lpstr>
      <vt:lpstr>future implementations :</vt:lpstr>
      <vt:lpstr>Crop Database and Tracking System</vt:lpstr>
      <vt:lpstr>Real-Time Weather Alerts and Preventive Measures </vt:lpstr>
      <vt:lpstr>Home</vt:lpstr>
      <vt:lpstr>About</vt:lpstr>
      <vt:lpstr>Product guide</vt:lpstr>
      <vt:lpstr>Sign-in and sign-up</vt:lpstr>
      <vt:lpstr>government schemes :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Ganesh Perrotin</dc:creator>
  <cp:lastModifiedBy>Aarthi</cp:lastModifiedBy>
  <cp:revision>7</cp:revision>
  <dcterms:created xsi:type="dcterms:W3CDTF">2024-11-05T13:26:00Z</dcterms:created>
  <dcterms:modified xsi:type="dcterms:W3CDTF">2024-11-06T14:11:40Z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DDCB012A83DC4383B03BEE9780AAFE73_13</vt:lpwstr>
  </property>
  <property fmtid="{D5CDD505-2E9C-101B-9397-08002B2CF9AE}" pid="3" name="KSOProductBuildVer">
    <vt:lpwstr>1033-12.2.0.18607</vt:lpwstr>
  </property>
</Properties>
</file>