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14"/>
  </p:notesMasterIdLst>
  <p:sldIdLst>
    <p:sldId id="256" r:id="rId2"/>
    <p:sldId id="266" r:id="rId3"/>
    <p:sldId id="267" r:id="rId4"/>
    <p:sldId id="269" r:id="rId5"/>
    <p:sldId id="268" r:id="rId6"/>
    <p:sldId id="270" r:id="rId7"/>
    <p:sldId id="271" r:id="rId8"/>
    <p:sldId id="273" r:id="rId9"/>
    <p:sldId id="272" r:id="rId10"/>
    <p:sldId id="274" r:id="rId11"/>
    <p:sldId id="275"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2"/>
    <p:restoredTop sz="85608"/>
  </p:normalViewPr>
  <p:slideViewPr>
    <p:cSldViewPr snapToGrid="0">
      <p:cViewPr varScale="1">
        <p:scale>
          <a:sx n="99" d="100"/>
          <a:sy n="99" d="100"/>
        </p:scale>
        <p:origin x="11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aarthi/Library/Application%20Support/Microsoft/Book7(Auto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arthi/Library/Application%20Support/Microsoft/Book7(Auto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arthi/Library/Application%20Support/Microsoft/Book7(Auto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arthi/Library/Application%20Support/Microsoft/Book7(AutoRecovered).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WEIGHTAGE ALLOCATED FOR INVESTING IN EACH FUND</a:t>
            </a:r>
          </a:p>
        </c:rich>
      </c:tx>
      <c:layout>
        <c:manualLayout>
          <c:xMode val="edge"/>
          <c:yMode val="edge"/>
          <c:x val="0.10925742028026041"/>
          <c:y val="1.2266176019625881E-2"/>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hade val="47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DD7-704E-8DE0-E95A64982F9E}"/>
              </c:ext>
            </c:extLst>
          </c:dPt>
          <c:dPt>
            <c:idx val="1"/>
            <c:bubble3D val="0"/>
            <c:spPr>
              <a:solidFill>
                <a:schemeClr val="accent1">
                  <a:shade val="6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DD7-704E-8DE0-E95A64982F9E}"/>
              </c:ext>
            </c:extLst>
          </c:dPt>
          <c:dPt>
            <c:idx val="2"/>
            <c:bubble3D val="0"/>
            <c:spPr>
              <a:solidFill>
                <a:schemeClr val="accent1">
                  <a:shade val="82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DD7-704E-8DE0-E95A64982F9E}"/>
              </c:ext>
            </c:extLst>
          </c:dPt>
          <c:dPt>
            <c:idx val="3"/>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4DD7-704E-8DE0-E95A64982F9E}"/>
              </c:ext>
            </c:extLst>
          </c:dPt>
          <c:dPt>
            <c:idx val="4"/>
            <c:bubble3D val="0"/>
            <c:spPr>
              <a:solidFill>
                <a:schemeClr val="accent1">
                  <a:tint val="83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4DD7-704E-8DE0-E95A64982F9E}"/>
              </c:ext>
            </c:extLst>
          </c:dPt>
          <c:dPt>
            <c:idx val="5"/>
            <c:bubble3D val="0"/>
            <c:spPr>
              <a:solidFill>
                <a:schemeClr val="accent1">
                  <a:tint val="6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4DD7-704E-8DE0-E95A64982F9E}"/>
              </c:ext>
            </c:extLst>
          </c:dPt>
          <c:dPt>
            <c:idx val="6"/>
            <c:bubble3D val="0"/>
            <c:spPr>
              <a:solidFill>
                <a:schemeClr val="accent1">
                  <a:tint val="48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4DD7-704E-8DE0-E95A64982F9E}"/>
              </c:ext>
            </c:extLst>
          </c:dPt>
          <c:dLbls>
            <c:dLbl>
              <c:idx val="0"/>
              <c:layout>
                <c:manualLayout>
                  <c:x val="-7.8340505351428891E-2"/>
                  <c:y val="5.8264336093222936E-2"/>
                </c:manualLayout>
              </c:layout>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r>
                      <a:rPr lang="en-US"/>
                      <a:t> </a:t>
                    </a:r>
                    <a:fld id="{6FC7BFE9-678A-F544-9475-E0CF502852E7}" type="CELLRANGE">
                      <a:rPr lang="en-US"/>
                      <a:pPr>
                        <a:defRPr>
                          <a:solidFill>
                            <a:schemeClr val="accent1"/>
                          </a:solidFill>
                        </a:defRPr>
                      </a:pPr>
                      <a:t>[CELLRANGE]</a:t>
                    </a:fld>
                    <a:r>
                      <a:rPr lang="en-US"/>
                      <a:t> </a:t>
                    </a:r>
                    <a:fld id="{E478F4D1-F43C-4B4B-B8C5-D68C484DACFA}" type="VALUE">
                      <a:rPr lang="en-US"/>
                      <a:pPr>
                        <a:defRPr>
                          <a:solidFill>
                            <a:schemeClr val="accent1"/>
                          </a:solidFill>
                        </a:defRPr>
                      </a:pPr>
                      <a:t>[VALUE]</a:t>
                    </a:fld>
                    <a:r>
                      <a:rPr lang="en-US"/>
                      <a:t> -</a:t>
                    </a:r>
                    <a:fld id="{2221B0FB-FAC0-D146-BF0D-DCA133A5F8B1}" type="PERCENTAGE">
                      <a:rPr lang="en-US"/>
                      <a:pPr>
                        <a:defRPr>
                          <a:solidFill>
                            <a:schemeClr val="accent1"/>
                          </a:solidFill>
                        </a:defRPr>
                      </a:pPr>
                      <a:t>[PERCENTAGE]</a:t>
                    </a:fld>
                    <a:endParaRPr lang="en-US"/>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1"/>
              <c:showVal val="0"/>
              <c:showCatName val="1"/>
              <c:showSerName val="1"/>
              <c:showPercent val="1"/>
              <c:showBubbleSize val="0"/>
              <c:separator> </c:separator>
              <c:extLst>
                <c:ext xmlns:c15="http://schemas.microsoft.com/office/drawing/2012/chart" uri="{CE6537A1-D6FC-4f65-9D91-7224C49458BB}">
                  <c15:layout>
                    <c:manualLayout>
                      <c:w val="0.32063881786375514"/>
                      <c:h val="0.15026065624041704"/>
                    </c:manualLayout>
                  </c15:layout>
                  <c15:dlblFieldTable/>
                  <c15:showDataLabelsRange val="1"/>
                </c:ext>
                <c:ext xmlns:c16="http://schemas.microsoft.com/office/drawing/2014/chart" uri="{C3380CC4-5D6E-409C-BE32-E72D297353CC}">
                  <c16:uniqueId val="{00000001-4DD7-704E-8DE0-E95A64982F9E}"/>
                </c:ext>
              </c:extLst>
            </c:dLbl>
            <c:dLbl>
              <c:idx val="1"/>
              <c:layout>
                <c:manualLayout>
                  <c:x val="-6.7370054413506159E-2"/>
                  <c:y val="-4.5998160073596993E-3"/>
                </c:manualLayout>
              </c:layout>
              <c:tx>
                <c:rich>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fld id="{6E32E8F3-C8CB-6C41-90C5-F018E1B2B7E6}" type="CELLRANGE">
                      <a:rPr lang="en-US"/>
                      <a:pPr>
                        <a:defRPr>
                          <a:solidFill>
                            <a:schemeClr val="accent1"/>
                          </a:solidFill>
                        </a:defRPr>
                      </a:pPr>
                      <a:t>[CELLRANGE]</a:t>
                    </a:fld>
                    <a:r>
                      <a:rPr lang="en-US" baseline="0" dirty="0"/>
                      <a:t> </a:t>
                    </a:r>
                    <a:fld id="{7B7DFE3A-4298-FA47-B067-44045788A5DC}" type="VALUE">
                      <a:rPr lang="en-US" baseline="0"/>
                      <a:pPr>
                        <a:defRPr>
                          <a:solidFill>
                            <a:schemeClr val="accent1"/>
                          </a:solidFill>
                        </a:defRPr>
                      </a:pPr>
                      <a:t>[VALUE]</a:t>
                    </a:fld>
                    <a:r>
                      <a:rPr lang="en-US" baseline="0" dirty="0"/>
                      <a:t> -</a:t>
                    </a:r>
                    <a:fld id="{A57C865D-6595-BD4F-8621-6470D663C27D}" type="PERCENTAGE">
                      <a:rPr lang="en-US" baseline="0"/>
                      <a:pPr>
                        <a:defRPr>
                          <a:solidFill>
                            <a:schemeClr val="accent1"/>
                          </a:solidFill>
                        </a:defRPr>
                      </a:pPr>
                      <a:t>[PERCENTAGE]</a:t>
                    </a:fld>
                    <a:endParaRPr lang="en-US" baseline="0" dirty="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1"/>
              <c:showVal val="0"/>
              <c:showCatName val="1"/>
              <c:showSerName val="1"/>
              <c:showPercent val="1"/>
              <c:showBubbleSize val="0"/>
              <c:separator> </c:separator>
              <c:extLst>
                <c:ext xmlns:c15="http://schemas.microsoft.com/office/drawing/2012/chart" uri="{CE6537A1-D6FC-4f65-9D91-7224C49458BB}">
                  <c15:layout>
                    <c:manualLayout>
                      <c:w val="0.22899771590120252"/>
                      <c:h val="0.16099356025758971"/>
                    </c:manualLayout>
                  </c15:layout>
                  <c15:dlblFieldTable/>
                  <c15:showDataLabelsRange val="1"/>
                </c:ext>
                <c:ext xmlns:c16="http://schemas.microsoft.com/office/drawing/2014/chart" uri="{C3380CC4-5D6E-409C-BE32-E72D297353CC}">
                  <c16:uniqueId val="{00000003-4DD7-704E-8DE0-E95A64982F9E}"/>
                </c:ext>
              </c:extLst>
            </c:dLbl>
            <c:dLbl>
              <c:idx val="2"/>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ECC61451-43CF-9043-A0F1-76F2184B048F}" type="CELLRANGE">
                      <a:rPr lang="en-US"/>
                      <a:pPr>
                        <a:defRPr>
                          <a:solidFill>
                            <a:schemeClr val="accent1"/>
                          </a:solidFill>
                        </a:defRPr>
                      </a:pPr>
                      <a:t>[CELLRANGE]</a:t>
                    </a:fld>
                    <a:r>
                      <a:rPr lang="en-US"/>
                      <a:t> </a:t>
                    </a:r>
                    <a:fld id="{C63E5C34-BEC9-3D41-94DB-9ABF80757EA7}" type="VALUE">
                      <a:rPr lang="en-US"/>
                      <a:pPr>
                        <a:defRPr>
                          <a:solidFill>
                            <a:schemeClr val="accent1"/>
                          </a:solidFill>
                        </a:defRPr>
                      </a:pPr>
                      <a:t>[VALUE]</a:t>
                    </a:fld>
                    <a:r>
                      <a:rPr lang="en-US"/>
                      <a:t> - </a:t>
                    </a:r>
                    <a:fld id="{6D5E6A8F-F579-2541-960C-364C35B64741}" type="PERCENTAGE">
                      <a:rPr lang="en-US"/>
                      <a:pPr>
                        <a:defRPr>
                          <a:solidFill>
                            <a:schemeClr val="accent1"/>
                          </a:solidFill>
                        </a:defRPr>
                      </a:pPr>
                      <a:t>[PERCENTAGE]</a:t>
                    </a:fld>
                    <a:r>
                      <a:rPr lang="en-US"/>
                      <a:t> </a:t>
                    </a:r>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1"/>
              <c:showVal val="0"/>
              <c:showCatName val="1"/>
              <c:showSerName val="1"/>
              <c:showPercent val="1"/>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5-4DD7-704E-8DE0-E95A64982F9E}"/>
                </c:ext>
              </c:extLst>
            </c:dLbl>
            <c:dLbl>
              <c:idx val="3"/>
              <c:layout>
                <c:manualLayout>
                  <c:x val="4.4135495972635989E-3"/>
                  <c:y val="-4.9064704078503524E-2"/>
                </c:manualLayout>
              </c:layout>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E357654F-1EFA-8F4B-ADCA-1711C19E53EA}" type="CELLRANGE">
                      <a:rPr lang="en-US"/>
                      <a:pPr>
                        <a:defRPr>
                          <a:solidFill>
                            <a:schemeClr val="accent1"/>
                          </a:solidFill>
                        </a:defRPr>
                      </a:pPr>
                      <a:t>[CELLRANGE]</a:t>
                    </a:fld>
                    <a:r>
                      <a:rPr lang="en-US"/>
                      <a:t> </a:t>
                    </a:r>
                  </a:p>
                  <a:p>
                    <a:pPr>
                      <a:defRPr>
                        <a:solidFill>
                          <a:schemeClr val="accent1"/>
                        </a:solidFill>
                      </a:defRPr>
                    </a:pPr>
                    <a:fld id="{664A8C88-6A1E-E444-9B66-4F0B8468E348}" type="VALUE">
                      <a:rPr lang="en-US"/>
                      <a:pPr>
                        <a:defRPr>
                          <a:solidFill>
                            <a:schemeClr val="accent1"/>
                          </a:solidFill>
                        </a:defRPr>
                      </a:pPr>
                      <a:t>[VALUE]</a:t>
                    </a:fld>
                    <a:r>
                      <a:rPr lang="en-US"/>
                      <a:t> - </a:t>
                    </a:r>
                    <a:fld id="{AAC9926F-E409-834C-97B1-36CF14339227}" type="PERCENTAGE">
                      <a:rPr lang="en-US"/>
                      <a:pPr>
                        <a:defRPr>
                          <a:solidFill>
                            <a:schemeClr val="accent1"/>
                          </a:solidFill>
                        </a:defRPr>
                      </a:pPr>
                      <a:t>[PERCENTAGE]</a:t>
                    </a:fld>
                    <a:endParaRPr lang="en-US"/>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1"/>
              <c:showVal val="0"/>
              <c:showCatName val="1"/>
              <c:showSerName val="1"/>
              <c:showPercent val="1"/>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7-4DD7-704E-8DE0-E95A64982F9E}"/>
                </c:ext>
              </c:extLst>
            </c:dLbl>
            <c:dLbl>
              <c:idx val="4"/>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991DA5A1-E2B8-A843-919F-796C329C8B8B}" type="CELLRANGE">
                      <a:rPr lang="en-US"/>
                      <a:pPr>
                        <a:defRPr>
                          <a:solidFill>
                            <a:schemeClr val="accent1"/>
                          </a:solidFill>
                        </a:defRPr>
                      </a:pPr>
                      <a:t>[CELLRANGE]</a:t>
                    </a:fld>
                    <a:r>
                      <a:rPr lang="en-US"/>
                      <a:t> </a:t>
                    </a:r>
                    <a:fld id="{975BF4DB-FEC7-F047-ADBC-34612484C02F}" type="VALUE">
                      <a:rPr lang="en-US"/>
                      <a:pPr>
                        <a:defRPr>
                          <a:solidFill>
                            <a:schemeClr val="accent1"/>
                          </a:solidFill>
                        </a:defRPr>
                      </a:pPr>
                      <a:t>[VALUE]</a:t>
                    </a:fld>
                    <a:r>
                      <a:rPr lang="en-US"/>
                      <a:t> - </a:t>
                    </a:r>
                    <a:fld id="{CE72D11D-1653-A849-A145-0072F3EA474F}" type="PERCENTAGE">
                      <a:rPr lang="en-US"/>
                      <a:pPr>
                        <a:defRPr>
                          <a:solidFill>
                            <a:schemeClr val="accent1"/>
                          </a:solidFill>
                        </a:defRPr>
                      </a:pPr>
                      <a:t>[PERCENTAGE]</a:t>
                    </a:fld>
                    <a:endParaRPr lang="en-US"/>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1"/>
              <c:showVal val="0"/>
              <c:showCatName val="1"/>
              <c:showSerName val="1"/>
              <c:showPercent val="1"/>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9-4DD7-704E-8DE0-E95A64982F9E}"/>
                </c:ext>
              </c:extLst>
            </c:dLbl>
            <c:dLbl>
              <c:idx val="5"/>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6BCD4785-3FE4-B745-A556-7023ABE1582E}" type="CELLRANGE">
                      <a:rPr lang="en-US"/>
                      <a:pPr>
                        <a:defRPr>
                          <a:solidFill>
                            <a:schemeClr val="accent1"/>
                          </a:solidFill>
                        </a:defRPr>
                      </a:pPr>
                      <a:t>[CELLRANGE]</a:t>
                    </a:fld>
                    <a:r>
                      <a:rPr lang="en-US"/>
                      <a:t> </a:t>
                    </a:r>
                    <a:fld id="{FA78B968-BF31-7544-9F61-9AA85F5022E5}" type="VALUE">
                      <a:rPr lang="en-US"/>
                      <a:pPr>
                        <a:defRPr>
                          <a:solidFill>
                            <a:schemeClr val="accent1"/>
                          </a:solidFill>
                        </a:defRPr>
                      </a:pPr>
                      <a:t>[VALUE]</a:t>
                    </a:fld>
                    <a:r>
                      <a:rPr lang="en-US"/>
                      <a:t> -</a:t>
                    </a:r>
                    <a:fld id="{B698288F-4783-7A4D-BC27-E57118894DCE}" type="PERCENTAGE">
                      <a:rPr lang="en-US"/>
                      <a:pPr>
                        <a:defRPr>
                          <a:solidFill>
                            <a:schemeClr val="accent1"/>
                          </a:solidFill>
                        </a:defRPr>
                      </a:pPr>
                      <a:t>[PERCENTAGE]</a:t>
                    </a:fld>
                    <a:endParaRPr lang="en-US"/>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1"/>
              <c:showVal val="0"/>
              <c:showCatName val="1"/>
              <c:showSerName val="1"/>
              <c:showPercent val="1"/>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B-4DD7-704E-8DE0-E95A64982F9E}"/>
                </c:ext>
              </c:extLst>
            </c:dLbl>
            <c:dLbl>
              <c:idx val="6"/>
              <c:layout>
                <c:manualLayout>
                  <c:x val="2.3107799211295212E-2"/>
                  <c:y val="5.2131248083409999E-2"/>
                </c:manualLayout>
              </c:layout>
              <c:tx>
                <c:rich>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fld id="{C22BB18E-43F7-AE4D-B113-0B515D443549}" type="CELLRANGE">
                      <a:rPr lang="en-US"/>
                      <a:pPr>
                        <a:defRPr>
                          <a:solidFill>
                            <a:schemeClr val="accent1"/>
                          </a:solidFill>
                        </a:defRPr>
                      </a:pPr>
                      <a:t>[CELLRANGE]</a:t>
                    </a:fld>
                    <a:r>
                      <a:rPr lang="en-US" baseline="0"/>
                      <a:t> </a:t>
                    </a:r>
                    <a:fld id="{D42F614A-26CF-6C46-A5BD-32544A858DDA}" type="VALUE">
                      <a:rPr lang="en-US" baseline="0"/>
                      <a:pPr>
                        <a:defRPr>
                          <a:solidFill>
                            <a:schemeClr val="accent1"/>
                          </a:solidFill>
                        </a:defRPr>
                      </a:pPr>
                      <a:t>[VALUE]</a:t>
                    </a:fld>
                    <a:r>
                      <a:rPr lang="en-US" baseline="0"/>
                      <a:t> -</a:t>
                    </a:r>
                    <a:fld id="{88EA6F54-69DF-7244-AF7D-492AEA8E61C8}" type="PERCENTAGE">
                      <a:rPr lang="en-US" baseline="0"/>
                      <a:pPr>
                        <a:defRPr>
                          <a:solidFill>
                            <a:schemeClr val="accent1"/>
                          </a:solidFill>
                        </a:defRPr>
                      </a:pPr>
                      <a:t>[PERCENTAGE]</a:t>
                    </a:fld>
                    <a:endParaRPr lang="en-US" baseline="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1"/>
              <c:showVal val="0"/>
              <c:showCatName val="1"/>
              <c:showSerName val="1"/>
              <c:showPercent val="1"/>
              <c:showBubbleSize val="0"/>
              <c:separator> </c:separator>
              <c:extLst>
                <c:ext xmlns:c15="http://schemas.microsoft.com/office/drawing/2012/chart" uri="{CE6537A1-D6FC-4f65-9D91-7224C49458BB}">
                  <c15:layout>
                    <c:manualLayout>
                      <c:w val="0.2742965470924873"/>
                      <c:h val="0.15639374425023"/>
                    </c:manualLayout>
                  </c15:layout>
                  <c15:dlblFieldTable/>
                  <c15:showDataLabelsRange val="1"/>
                </c:ext>
                <c:ext xmlns:c16="http://schemas.microsoft.com/office/drawing/2014/chart" uri="{C3380CC4-5D6E-409C-BE32-E72D297353CC}">
                  <c16:uniqueId val="{0000000D-4DD7-704E-8DE0-E95A64982F9E}"/>
                </c:ext>
              </c:extLst>
            </c:dLbl>
            <c:numFmt formatCode="General" sourceLinked="0"/>
            <c:spPr>
              <a:noFill/>
              <a:ln>
                <a:noFill/>
              </a:ln>
              <a:effectLst/>
            </c:spPr>
            <c:dLblPos val="outEnd"/>
            <c:showLegendKey val="1"/>
            <c:showVal val="0"/>
            <c:showCatName val="1"/>
            <c:showSerName val="1"/>
            <c:showPercent val="1"/>
            <c:showBubbleSize val="0"/>
            <c:separator> </c:separator>
            <c:showLeaderLines val="0"/>
            <c:extLst>
              <c:ext xmlns:c15="http://schemas.microsoft.com/office/drawing/2012/chart" uri="{CE6537A1-D6FC-4f65-9D91-7224C49458BB}">
                <c15:showDataLabelsRange val="1"/>
              </c:ext>
            </c:extLst>
          </c:dLbls>
          <c:cat>
            <c:strRef>
              <c:f>Sheet1!$A$26:$A$32</c:f>
              <c:strCache>
                <c:ptCount val="7"/>
                <c:pt idx="0">
                  <c:v>Vanguard FTSE All-World UCITS ETF (VWRD)</c:v>
                </c:pt>
                <c:pt idx="1">
                  <c:v>iShares Core S&amp;P 500 UCITS ETF</c:v>
                </c:pt>
                <c:pt idx="2">
                  <c:v>Fidelity Multi Asset Balanced Fund (LSE: FMBA). </c:v>
                </c:pt>
                <c:pt idx="3">
                  <c:v>Royal London UK Equity Income M </c:v>
                </c:pt>
                <c:pt idx="4">
                  <c:v>Vanguard FTSE 100 Index Fund (VUKE)</c:v>
                </c:pt>
                <c:pt idx="5">
                  <c:v>FTSE 250 Index Fund</c:v>
                </c:pt>
                <c:pt idx="6">
                  <c:v>iShares UK Treasury Bond 0-5yr UCITS ETF</c:v>
                </c:pt>
              </c:strCache>
            </c:strRef>
          </c:cat>
          <c:val>
            <c:numRef>
              <c:f>Sheet1!$B$26:$B$32</c:f>
              <c:numCache>
                <c:formatCode>General</c:formatCode>
                <c:ptCount val="7"/>
                <c:pt idx="0">
                  <c:v>75000</c:v>
                </c:pt>
                <c:pt idx="1">
                  <c:v>75000</c:v>
                </c:pt>
                <c:pt idx="2">
                  <c:v>100000</c:v>
                </c:pt>
                <c:pt idx="3">
                  <c:v>100000</c:v>
                </c:pt>
                <c:pt idx="4">
                  <c:v>50000</c:v>
                </c:pt>
                <c:pt idx="5">
                  <c:v>50000</c:v>
                </c:pt>
                <c:pt idx="6">
                  <c:v>50000</c:v>
                </c:pt>
              </c:numCache>
            </c:numRef>
          </c:val>
          <c:extLst>
            <c:ext xmlns:c15="http://schemas.microsoft.com/office/drawing/2012/chart" uri="{02D57815-91ED-43cb-92C2-25804820EDAC}">
              <c15:datalabelsRange>
                <c15:f>Sheet1!$A$26:$A$32</c15:f>
                <c15:dlblRangeCache>
                  <c:ptCount val="7"/>
                  <c:pt idx="0">
                    <c:v>Vanguard FTSE All-World UCITS ETF (VWRD)</c:v>
                  </c:pt>
                  <c:pt idx="1">
                    <c:v>iShares Core S&amp;P 500 UCITS ETF</c:v>
                  </c:pt>
                  <c:pt idx="2">
                    <c:v>Fidelity Multi Asset Balanced Fund (LSE: FMBA). </c:v>
                  </c:pt>
                  <c:pt idx="3">
                    <c:v>Royal London UK Equity Income M </c:v>
                  </c:pt>
                  <c:pt idx="4">
                    <c:v>Vanguard FTSE 100 Index Fund (VUKE)</c:v>
                  </c:pt>
                  <c:pt idx="5">
                    <c:v>FTSE 250 Index Fund</c:v>
                  </c:pt>
                  <c:pt idx="6">
                    <c:v>iShares UK Treasury Bond 0-5yr UCITS ETF</c:v>
                  </c:pt>
                </c15:dlblRangeCache>
              </c15:datalabelsRange>
            </c:ext>
            <c:ext xmlns:c16="http://schemas.microsoft.com/office/drawing/2014/chart" uri="{C3380CC4-5D6E-409C-BE32-E72D297353CC}">
              <c16:uniqueId val="{0000000E-4DD7-704E-8DE0-E95A64982F9E}"/>
            </c:ext>
          </c:extLst>
        </c:ser>
        <c:ser>
          <c:idx val="1"/>
          <c:order val="1"/>
          <c:dPt>
            <c:idx val="0"/>
            <c:bubble3D val="0"/>
            <c:spPr>
              <a:solidFill>
                <a:schemeClr val="accent1">
                  <a:shade val="47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0-4DD7-704E-8DE0-E95A64982F9E}"/>
              </c:ext>
            </c:extLst>
          </c:dPt>
          <c:dPt>
            <c:idx val="1"/>
            <c:bubble3D val="0"/>
            <c:spPr>
              <a:solidFill>
                <a:schemeClr val="accent1">
                  <a:shade val="6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2-4DD7-704E-8DE0-E95A64982F9E}"/>
              </c:ext>
            </c:extLst>
          </c:dPt>
          <c:dPt>
            <c:idx val="2"/>
            <c:bubble3D val="0"/>
            <c:spPr>
              <a:solidFill>
                <a:schemeClr val="accent1">
                  <a:shade val="82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4-4DD7-704E-8DE0-E95A64982F9E}"/>
              </c:ext>
            </c:extLst>
          </c:dPt>
          <c:dPt>
            <c:idx val="3"/>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6-4DD7-704E-8DE0-E95A64982F9E}"/>
              </c:ext>
            </c:extLst>
          </c:dPt>
          <c:dPt>
            <c:idx val="4"/>
            <c:bubble3D val="0"/>
            <c:spPr>
              <a:solidFill>
                <a:schemeClr val="accent1">
                  <a:tint val="83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8-4DD7-704E-8DE0-E95A64982F9E}"/>
              </c:ext>
            </c:extLst>
          </c:dPt>
          <c:dPt>
            <c:idx val="5"/>
            <c:bubble3D val="0"/>
            <c:spPr>
              <a:solidFill>
                <a:schemeClr val="accent1">
                  <a:tint val="6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A-4DD7-704E-8DE0-E95A64982F9E}"/>
              </c:ext>
            </c:extLst>
          </c:dPt>
          <c:dPt>
            <c:idx val="6"/>
            <c:bubble3D val="0"/>
            <c:spPr>
              <a:solidFill>
                <a:schemeClr val="accent1">
                  <a:tint val="48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C-4DD7-704E-8DE0-E95A64982F9E}"/>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hade val="47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0-4DD7-704E-8DE0-E95A64982F9E}"/>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hade val="65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2-4DD7-704E-8DE0-E95A64982F9E}"/>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hade val="82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4-4DD7-704E-8DE0-E95A64982F9E}"/>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6-4DD7-704E-8DE0-E95A64982F9E}"/>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tint val="83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8-4DD7-704E-8DE0-E95A64982F9E}"/>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tint val="65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A-4DD7-704E-8DE0-E95A64982F9E}"/>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tint val="48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C-4DD7-704E-8DE0-E95A64982F9E}"/>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Sheet1!$A$26:$A$32</c:f>
              <c:strCache>
                <c:ptCount val="7"/>
                <c:pt idx="0">
                  <c:v>Vanguard FTSE All-World UCITS ETF (VWRD)</c:v>
                </c:pt>
                <c:pt idx="1">
                  <c:v>iShares Core S&amp;P 500 UCITS ETF</c:v>
                </c:pt>
                <c:pt idx="2">
                  <c:v>Fidelity Multi Asset Balanced Fund (LSE: FMBA). </c:v>
                </c:pt>
                <c:pt idx="3">
                  <c:v>Royal London UK Equity Income M </c:v>
                </c:pt>
                <c:pt idx="4">
                  <c:v>Vanguard FTSE 100 Index Fund (VUKE)</c:v>
                </c:pt>
                <c:pt idx="5">
                  <c:v>FTSE 250 Index Fund</c:v>
                </c:pt>
                <c:pt idx="6">
                  <c:v>iShares UK Treasury Bond 0-5yr UCITS ETF</c:v>
                </c:pt>
              </c:strCache>
            </c:strRef>
          </c:cat>
          <c:val>
            <c:numRef>
              <c:f>Sheet1!$C$26:$C$32</c:f>
              <c:numCache>
                <c:formatCode>General</c:formatCode>
                <c:ptCount val="7"/>
                <c:pt idx="0">
                  <c:v>0.15</c:v>
                </c:pt>
                <c:pt idx="1">
                  <c:v>0.15</c:v>
                </c:pt>
                <c:pt idx="2">
                  <c:v>0.2</c:v>
                </c:pt>
                <c:pt idx="3">
                  <c:v>0.2</c:v>
                </c:pt>
                <c:pt idx="4">
                  <c:v>0.1</c:v>
                </c:pt>
                <c:pt idx="5">
                  <c:v>0.1</c:v>
                </c:pt>
                <c:pt idx="6">
                  <c:v>0.1</c:v>
                </c:pt>
              </c:numCache>
            </c:numRef>
          </c:val>
          <c:extLst>
            <c:ext xmlns:c16="http://schemas.microsoft.com/office/drawing/2014/chart" uri="{C3380CC4-5D6E-409C-BE32-E72D297353CC}">
              <c16:uniqueId val="{0000001D-4DD7-704E-8DE0-E95A64982F9E}"/>
            </c:ext>
          </c:extLst>
        </c:ser>
        <c:dLbls>
          <c:dLblPos val="out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Sheet12!$G$8</c:f>
              <c:strCache>
                <c:ptCount val="1"/>
                <c:pt idx="0">
                  <c:v>2018-2020</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7DC-2143-BCF1-9AFBE879539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7DC-2143-BCF1-9AFBE879539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7DC-2143-BCF1-9AFBE8795392}"/>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7DC-2143-BCF1-9AFBE8795392}"/>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97DC-2143-BCF1-9AFBE8795392}"/>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97DC-2143-BCF1-9AFBE8795392}"/>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97DC-2143-BCF1-9AFBE879539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Sheet12!$F$9:$F$15</c:f>
              <c:strCache>
                <c:ptCount val="7"/>
                <c:pt idx="0">
                  <c:v>Vanguard FTSE All-World UCITS ETF (VWRL)</c:v>
                </c:pt>
                <c:pt idx="1">
                  <c:v>iShares Core S&amp;P 500 UCITS ETF</c:v>
                </c:pt>
                <c:pt idx="2">
                  <c:v>Fidelity Multi Asset Balanced Fund IV  </c:v>
                </c:pt>
                <c:pt idx="3">
                  <c:v>Royal London UK Equity Income M </c:v>
                </c:pt>
                <c:pt idx="4">
                  <c:v>Vanguard FTSE 100 Index Fund (VUKE)</c:v>
                </c:pt>
                <c:pt idx="5">
                  <c:v>HSBC FTSE 250 Index Fund</c:v>
                </c:pt>
                <c:pt idx="6">
                  <c:v>iShares UK Treasury Bond 0-5yr UCITS ETF</c:v>
                </c:pt>
              </c:strCache>
            </c:strRef>
          </c:cat>
          <c:val>
            <c:numRef>
              <c:f>Sheet12!$G$9:$G$15</c:f>
              <c:numCache>
                <c:formatCode>0.00%</c:formatCode>
                <c:ptCount val="7"/>
                <c:pt idx="0">
                  <c:v>1.84E-2</c:v>
                </c:pt>
                <c:pt idx="1">
                  <c:v>1.548208E-2</c:v>
                </c:pt>
                <c:pt idx="2" formatCode="0.000%">
                  <c:v>1.58200254E-2</c:v>
                </c:pt>
                <c:pt idx="3">
                  <c:v>1.2744000000000002E-2</c:v>
                </c:pt>
                <c:pt idx="4" formatCode="0.000%">
                  <c:v>5.9900999999999999E-3</c:v>
                </c:pt>
                <c:pt idx="5">
                  <c:v>1.2480099999999999E-2</c:v>
                </c:pt>
                <c:pt idx="6">
                  <c:v>1.1501473999999999E-2</c:v>
                </c:pt>
              </c:numCache>
            </c:numRef>
          </c:val>
          <c:extLst>
            <c:ext xmlns:c16="http://schemas.microsoft.com/office/drawing/2014/chart" uri="{C3380CC4-5D6E-409C-BE32-E72D297353CC}">
              <c16:uniqueId val="{0000000E-97DC-2143-BCF1-9AFBE879539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086354581905693"/>
          <c:y val="0.17761172341796919"/>
          <c:w val="0.37478994824152378"/>
          <c:h val="0.7795095663320447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Sheet12!$D$21</c:f>
              <c:strCache>
                <c:ptCount val="1"/>
                <c:pt idx="0">
                  <c:v>2020-2023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B02-F14B-AF1D-A68411E6697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B02-F14B-AF1D-A68411E66976}"/>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B02-F14B-AF1D-A68411E66976}"/>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B02-F14B-AF1D-A68411E66976}"/>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5B02-F14B-AF1D-A68411E66976}"/>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5B02-F14B-AF1D-A68411E66976}"/>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5B02-F14B-AF1D-A68411E6697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Sheet12!$C$22:$C$28</c:f>
              <c:strCache>
                <c:ptCount val="7"/>
                <c:pt idx="0">
                  <c:v>Vanguard FTSE All-World UCITS ETF (VWRL)</c:v>
                </c:pt>
                <c:pt idx="1">
                  <c:v>iShares Core S&amp;P 500 UCITS ETF</c:v>
                </c:pt>
                <c:pt idx="2">
                  <c:v>Fidelity Multi Asset Balanced Fund IV  </c:v>
                </c:pt>
                <c:pt idx="3">
                  <c:v>Royal London UK Equity Income M </c:v>
                </c:pt>
                <c:pt idx="4">
                  <c:v>Vanguard FTSE 100 Index Fund (VUKE)</c:v>
                </c:pt>
                <c:pt idx="5">
                  <c:v>HSBC FTSE 250 Index Fund</c:v>
                </c:pt>
                <c:pt idx="6">
                  <c:v>iShares UK Treasury Bond 0-5yr UCITS ETF</c:v>
                </c:pt>
              </c:strCache>
            </c:strRef>
          </c:cat>
          <c:val>
            <c:numRef>
              <c:f>Sheet12!$D$22:$D$28</c:f>
              <c:numCache>
                <c:formatCode>0.00%</c:formatCode>
                <c:ptCount val="7"/>
                <c:pt idx="0">
                  <c:v>9.8900000000000002E-2</c:v>
                </c:pt>
                <c:pt idx="1">
                  <c:v>6.4100000000000004E-2</c:v>
                </c:pt>
                <c:pt idx="2">
                  <c:v>1.082E-2</c:v>
                </c:pt>
                <c:pt idx="3">
                  <c:v>2.0400000000000001E-2</c:v>
                </c:pt>
                <c:pt idx="4">
                  <c:v>5.3600000000000002E-2</c:v>
                </c:pt>
                <c:pt idx="5">
                  <c:v>2.3099999999999999E-2</c:v>
                </c:pt>
                <c:pt idx="6" formatCode="0.000%">
                  <c:v>1.47E-2</c:v>
                </c:pt>
              </c:numCache>
            </c:numRef>
          </c:val>
          <c:extLst>
            <c:ext xmlns:c16="http://schemas.microsoft.com/office/drawing/2014/chart" uri="{C3380CC4-5D6E-409C-BE32-E72D297353CC}">
              <c16:uniqueId val="{0000000E-5B02-F14B-AF1D-A68411E6697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smoothMarker"/>
        <c:varyColors val="0"/>
        <c:ser>
          <c:idx val="0"/>
          <c:order val="0"/>
          <c:tx>
            <c:strRef>
              <c:f>Sheet1!$B$60</c:f>
              <c:strCache>
                <c:ptCount val="1"/>
                <c:pt idx="0">
                  <c:v>P/E RATIO</c:v>
                </c:pt>
              </c:strCache>
            </c:strRef>
          </c:tx>
          <c:spPr>
            <a:ln w="95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cap="rnd">
                <a:solidFill>
                  <a:schemeClr val="accent6"/>
                </a:solidFill>
                <a:round/>
              </a:ln>
              <a:effectLst>
                <a:outerShdw blurRad="57150" dist="19050" dir="5400000" algn="ctr" rotWithShape="0">
                  <a:srgbClr val="000000">
                    <a:alpha val="63000"/>
                  </a:srgbClr>
                </a:outerShdw>
              </a:effectLst>
            </c:spPr>
          </c:marker>
          <c:dLbls>
            <c:dLbl>
              <c:idx val="0"/>
              <c:layout>
                <c:manualLayout>
                  <c:x val="-2.180937272580525E-2"/>
                  <c:y val="-0.1712962962962962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850-034C-93F9-3B571A696807}"/>
                </c:ext>
              </c:extLst>
            </c:dLbl>
            <c:dLbl>
              <c:idx val="1"/>
              <c:layout>
                <c:manualLayout>
                  <c:x val="2.423263636200582E-2"/>
                  <c:y val="-0.14814814814814814"/>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850-034C-93F9-3B571A696807}"/>
                </c:ext>
              </c:extLst>
            </c:dLbl>
            <c:dLbl>
              <c:idx val="2"/>
              <c:layout>
                <c:manualLayout>
                  <c:x val="3.6348954543008731E-2"/>
                  <c:y val="0"/>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850-034C-93F9-3B571A696807}"/>
                </c:ext>
              </c:extLst>
            </c:dLbl>
            <c:dLbl>
              <c:idx val="3"/>
              <c:layout>
                <c:manualLayout>
                  <c:x val="-0.19386109089604656"/>
                  <c:y val="-2.7777777777777776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50-034C-93F9-3B571A69680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strRef>
              <c:f>Sheet1!$A$61:$A$67</c:f>
              <c:strCache>
                <c:ptCount val="7"/>
                <c:pt idx="0">
                  <c:v>Vanguard FTSE All-World UCITS ETF (VWRL)</c:v>
                </c:pt>
                <c:pt idx="1">
                  <c:v>Vanguard FTSE 100 Index Fund (VUKE)</c:v>
                </c:pt>
                <c:pt idx="2">
                  <c:v>iShares UK Treasury Bond 0-5yr UCITS ETF</c:v>
                </c:pt>
                <c:pt idx="3">
                  <c:v>HSBC FTSE 250 Index Fund</c:v>
                </c:pt>
                <c:pt idx="4">
                  <c:v>Fidelity Multi Asset Balanced Fund </c:v>
                </c:pt>
                <c:pt idx="5">
                  <c:v>iShares Core S&amp;P 500 UCITS ETF</c:v>
                </c:pt>
                <c:pt idx="6">
                  <c:v>Royal London UK Equity Income M </c:v>
                </c:pt>
              </c:strCache>
            </c:strRef>
          </c:xVal>
          <c:yVal>
            <c:numRef>
              <c:f>Sheet1!$B$61:$B$67</c:f>
              <c:numCache>
                <c:formatCode>General</c:formatCode>
                <c:ptCount val="7"/>
                <c:pt idx="0">
                  <c:v>0.06</c:v>
                </c:pt>
                <c:pt idx="1">
                  <c:v>0.08</c:v>
                </c:pt>
                <c:pt idx="2">
                  <c:v>0</c:v>
                </c:pt>
                <c:pt idx="3">
                  <c:v>13.7</c:v>
                </c:pt>
                <c:pt idx="4">
                  <c:v>12.5</c:v>
                </c:pt>
                <c:pt idx="5">
                  <c:v>0.05</c:v>
                </c:pt>
                <c:pt idx="6">
                  <c:v>15.22</c:v>
                </c:pt>
              </c:numCache>
            </c:numRef>
          </c:yVal>
          <c:smooth val="1"/>
          <c:extLst>
            <c:ext xmlns:c16="http://schemas.microsoft.com/office/drawing/2014/chart" uri="{C3380CC4-5D6E-409C-BE32-E72D297353CC}">
              <c16:uniqueId val="{00000004-1850-034C-93F9-3B571A696807}"/>
            </c:ext>
          </c:extLst>
        </c:ser>
        <c:dLbls>
          <c:showLegendKey val="0"/>
          <c:showVal val="0"/>
          <c:showCatName val="0"/>
          <c:showSerName val="0"/>
          <c:showPercent val="0"/>
          <c:showBubbleSize val="0"/>
        </c:dLbls>
        <c:axId val="1387841328"/>
        <c:axId val="1387874224"/>
      </c:scatterChart>
      <c:valAx>
        <c:axId val="1387841328"/>
        <c:scaling>
          <c:orientation val="minMax"/>
          <c:max val="8"/>
          <c:min val="1"/>
        </c:scaling>
        <c:delete val="0"/>
        <c:axPos val="b"/>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87874224"/>
        <c:crosses val="autoZero"/>
        <c:crossBetween val="midCat"/>
      </c:valAx>
      <c:valAx>
        <c:axId val="1387874224"/>
        <c:scaling>
          <c:orientation val="minMax"/>
          <c:max val="16"/>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87841328"/>
        <c:crosses val="autoZero"/>
        <c:crossBetween val="midCat"/>
        <c:minorUnit val="0.30000000000000004"/>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E41784-30C0-41CA-AE8E-2DADBFAE1E9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7411291-1517-422C-ADE9-F3CBC70C306B}">
      <dgm:prSet/>
      <dgm:spPr/>
      <dgm:t>
        <a:bodyPr/>
        <a:lstStyle/>
        <a:p>
          <a:r>
            <a:rPr lang="en-US" dirty="0">
              <a:highlight>
                <a:srgbClr val="008080"/>
              </a:highlight>
            </a:rPr>
            <a:t>• Exchange Traded Funds (ETFs): £150,000 (30%) </a:t>
          </a:r>
        </a:p>
      </dgm:t>
    </dgm:pt>
    <dgm:pt modelId="{3B42009D-6A4D-4ADD-AA68-1FF9840B54D6}" type="parTrans" cxnId="{DA2B588F-7B59-43E6-BE20-ABBD840C994C}">
      <dgm:prSet/>
      <dgm:spPr/>
      <dgm:t>
        <a:bodyPr/>
        <a:lstStyle/>
        <a:p>
          <a:endParaRPr lang="en-US"/>
        </a:p>
      </dgm:t>
    </dgm:pt>
    <dgm:pt modelId="{EB081B10-789B-4189-AA8E-46C5624CB9ED}" type="sibTrans" cxnId="{DA2B588F-7B59-43E6-BE20-ABBD840C994C}">
      <dgm:prSet/>
      <dgm:spPr/>
      <dgm:t>
        <a:bodyPr/>
        <a:lstStyle/>
        <a:p>
          <a:endParaRPr lang="en-US"/>
        </a:p>
      </dgm:t>
    </dgm:pt>
    <dgm:pt modelId="{4EEE7156-688D-4D8B-A096-2C5FFECDC098}">
      <dgm:prSet/>
      <dgm:spPr/>
      <dgm:t>
        <a:bodyPr/>
        <a:lstStyle/>
        <a:p>
          <a:r>
            <a:rPr lang="en-US"/>
            <a:t>Vanguard FTSE All-World UCITS ETF (VWRD)</a:t>
          </a:r>
        </a:p>
      </dgm:t>
    </dgm:pt>
    <dgm:pt modelId="{74E1558F-5657-4E1B-B603-2D073D8C77CF}" type="parTrans" cxnId="{52705574-9006-4D0F-B704-40098266CB70}">
      <dgm:prSet/>
      <dgm:spPr/>
      <dgm:t>
        <a:bodyPr/>
        <a:lstStyle/>
        <a:p>
          <a:endParaRPr lang="en-US"/>
        </a:p>
      </dgm:t>
    </dgm:pt>
    <dgm:pt modelId="{8503D83A-BF0D-4D6D-A5CE-B398F6AA8AE5}" type="sibTrans" cxnId="{52705574-9006-4D0F-B704-40098266CB70}">
      <dgm:prSet/>
      <dgm:spPr/>
      <dgm:t>
        <a:bodyPr/>
        <a:lstStyle/>
        <a:p>
          <a:endParaRPr lang="en-US"/>
        </a:p>
      </dgm:t>
    </dgm:pt>
    <dgm:pt modelId="{F3F2C62E-FDFB-4E07-8FA9-48A1988599ED}">
      <dgm:prSet/>
      <dgm:spPr/>
      <dgm:t>
        <a:bodyPr/>
        <a:lstStyle/>
        <a:p>
          <a:r>
            <a:rPr lang="en-US"/>
            <a:t>iShares Core S&amp;P 500 UCITS ETF</a:t>
          </a:r>
        </a:p>
      </dgm:t>
    </dgm:pt>
    <dgm:pt modelId="{6F04443A-609F-499C-B09D-487A9BDF02FE}" type="parTrans" cxnId="{116BD65D-D221-4FEE-AEA2-8BCFB5C6AE15}">
      <dgm:prSet/>
      <dgm:spPr/>
      <dgm:t>
        <a:bodyPr/>
        <a:lstStyle/>
        <a:p>
          <a:endParaRPr lang="en-US"/>
        </a:p>
      </dgm:t>
    </dgm:pt>
    <dgm:pt modelId="{006185FA-42B7-4399-9FE4-00426775BDB4}" type="sibTrans" cxnId="{116BD65D-D221-4FEE-AEA2-8BCFB5C6AE15}">
      <dgm:prSet/>
      <dgm:spPr/>
      <dgm:t>
        <a:bodyPr/>
        <a:lstStyle/>
        <a:p>
          <a:endParaRPr lang="en-US"/>
        </a:p>
      </dgm:t>
    </dgm:pt>
    <dgm:pt modelId="{B381A3B3-0A1B-44F1-B77C-4748C3FAF290}">
      <dgm:prSet/>
      <dgm:spPr/>
      <dgm:t>
        <a:bodyPr/>
        <a:lstStyle/>
        <a:p>
          <a:r>
            <a:rPr lang="en-US" dirty="0">
              <a:highlight>
                <a:srgbClr val="008080"/>
              </a:highlight>
            </a:rPr>
            <a:t>• Mutual Funds: £200,000 (40%) </a:t>
          </a:r>
        </a:p>
      </dgm:t>
    </dgm:pt>
    <dgm:pt modelId="{A063AA1E-DAC7-410C-813B-42F7C0B8AA5E}" type="parTrans" cxnId="{F4F3B308-73C0-4A6F-BDC0-A979D0AD3A64}">
      <dgm:prSet/>
      <dgm:spPr/>
      <dgm:t>
        <a:bodyPr/>
        <a:lstStyle/>
        <a:p>
          <a:endParaRPr lang="en-US"/>
        </a:p>
      </dgm:t>
    </dgm:pt>
    <dgm:pt modelId="{0AE5E149-BA17-4BA2-AB5D-EEAD69787058}" type="sibTrans" cxnId="{F4F3B308-73C0-4A6F-BDC0-A979D0AD3A64}">
      <dgm:prSet/>
      <dgm:spPr/>
      <dgm:t>
        <a:bodyPr/>
        <a:lstStyle/>
        <a:p>
          <a:endParaRPr lang="en-US"/>
        </a:p>
      </dgm:t>
    </dgm:pt>
    <dgm:pt modelId="{3D2B35E3-0333-43CB-8C8C-0977CF97E904}">
      <dgm:prSet/>
      <dgm:spPr/>
      <dgm:t>
        <a:bodyPr/>
        <a:lstStyle/>
        <a:p>
          <a:r>
            <a:rPr lang="en-US"/>
            <a:t>Fidelity Multi Asset Balanced Fund (LSE: FMBA)</a:t>
          </a:r>
        </a:p>
      </dgm:t>
    </dgm:pt>
    <dgm:pt modelId="{0C9434F7-E6FD-4E4F-9400-9D15C13ABD8F}" type="parTrans" cxnId="{1CF14C09-A8A3-4015-A40C-9F862CA9836F}">
      <dgm:prSet/>
      <dgm:spPr/>
      <dgm:t>
        <a:bodyPr/>
        <a:lstStyle/>
        <a:p>
          <a:endParaRPr lang="en-US"/>
        </a:p>
      </dgm:t>
    </dgm:pt>
    <dgm:pt modelId="{D07950B5-FAED-4C2F-992C-ACC304B7CF61}" type="sibTrans" cxnId="{1CF14C09-A8A3-4015-A40C-9F862CA9836F}">
      <dgm:prSet/>
      <dgm:spPr/>
      <dgm:t>
        <a:bodyPr/>
        <a:lstStyle/>
        <a:p>
          <a:endParaRPr lang="en-US"/>
        </a:p>
      </dgm:t>
    </dgm:pt>
    <dgm:pt modelId="{D3EE3888-DE55-4CA4-B461-20498FC1BE90}">
      <dgm:prSet/>
      <dgm:spPr/>
      <dgm:t>
        <a:bodyPr/>
        <a:lstStyle/>
        <a:p>
          <a:r>
            <a:rPr lang="en-US" b="0" i="0" u="none" dirty="0"/>
            <a:t>Royal London UK Equity Income M </a:t>
          </a:r>
          <a:endParaRPr lang="en-US" dirty="0"/>
        </a:p>
      </dgm:t>
    </dgm:pt>
    <dgm:pt modelId="{D8107003-7DFE-41E0-A2C3-820135AE6B82}" type="parTrans" cxnId="{93BDB191-EEC9-4918-B2FA-BB58673584D5}">
      <dgm:prSet/>
      <dgm:spPr/>
      <dgm:t>
        <a:bodyPr/>
        <a:lstStyle/>
        <a:p>
          <a:endParaRPr lang="en-US"/>
        </a:p>
      </dgm:t>
    </dgm:pt>
    <dgm:pt modelId="{26695393-6E56-4EF5-9694-4A492139A1B5}" type="sibTrans" cxnId="{93BDB191-EEC9-4918-B2FA-BB58673584D5}">
      <dgm:prSet/>
      <dgm:spPr/>
      <dgm:t>
        <a:bodyPr/>
        <a:lstStyle/>
        <a:p>
          <a:endParaRPr lang="en-US"/>
        </a:p>
      </dgm:t>
    </dgm:pt>
    <dgm:pt modelId="{956090BE-9DD5-4C27-8CE9-68FA420EB6A2}">
      <dgm:prSet/>
      <dgm:spPr/>
      <dgm:t>
        <a:bodyPr/>
        <a:lstStyle/>
        <a:p>
          <a:r>
            <a:rPr lang="en-US" dirty="0">
              <a:highlight>
                <a:srgbClr val="008080"/>
              </a:highlight>
            </a:rPr>
            <a:t>• Index Funds: £100,000 (20%) </a:t>
          </a:r>
        </a:p>
      </dgm:t>
    </dgm:pt>
    <dgm:pt modelId="{FE833178-22BB-439A-98EA-ABBB964A0F2B}" type="parTrans" cxnId="{FA842A52-2F5A-4A1E-8B2F-2AFD59B3B2E7}">
      <dgm:prSet/>
      <dgm:spPr/>
      <dgm:t>
        <a:bodyPr/>
        <a:lstStyle/>
        <a:p>
          <a:endParaRPr lang="en-US"/>
        </a:p>
      </dgm:t>
    </dgm:pt>
    <dgm:pt modelId="{9797C97D-1DE5-40E4-BA1E-8983478EE59E}" type="sibTrans" cxnId="{FA842A52-2F5A-4A1E-8B2F-2AFD59B3B2E7}">
      <dgm:prSet/>
      <dgm:spPr/>
      <dgm:t>
        <a:bodyPr/>
        <a:lstStyle/>
        <a:p>
          <a:endParaRPr lang="en-US"/>
        </a:p>
      </dgm:t>
    </dgm:pt>
    <dgm:pt modelId="{986099ED-0C1B-4538-B527-8CB0AEF36273}">
      <dgm:prSet/>
      <dgm:spPr/>
      <dgm:t>
        <a:bodyPr/>
        <a:lstStyle/>
        <a:p>
          <a:r>
            <a:rPr lang="en-US"/>
            <a:t>Vanguard FTSE 100 Index Fund (VUKE)</a:t>
          </a:r>
        </a:p>
      </dgm:t>
    </dgm:pt>
    <dgm:pt modelId="{E93EFCE9-8D60-4134-AD72-8B5E2D4A52A7}" type="parTrans" cxnId="{B23F6980-D2E5-4EEE-9A62-ED21F4CA4488}">
      <dgm:prSet/>
      <dgm:spPr/>
      <dgm:t>
        <a:bodyPr/>
        <a:lstStyle/>
        <a:p>
          <a:endParaRPr lang="en-US"/>
        </a:p>
      </dgm:t>
    </dgm:pt>
    <dgm:pt modelId="{D4089C44-2EA8-4A38-B67D-73DEF847D15F}" type="sibTrans" cxnId="{B23F6980-D2E5-4EEE-9A62-ED21F4CA4488}">
      <dgm:prSet/>
      <dgm:spPr/>
      <dgm:t>
        <a:bodyPr/>
        <a:lstStyle/>
        <a:p>
          <a:endParaRPr lang="en-US"/>
        </a:p>
      </dgm:t>
    </dgm:pt>
    <dgm:pt modelId="{F2399EBF-6203-45AA-A7BE-491E5DE912B9}">
      <dgm:prSet/>
      <dgm:spPr/>
      <dgm:t>
        <a:bodyPr/>
        <a:lstStyle/>
        <a:p>
          <a:r>
            <a:rPr lang="en-US"/>
            <a:t>FTSE 250 Index Fund</a:t>
          </a:r>
        </a:p>
      </dgm:t>
    </dgm:pt>
    <dgm:pt modelId="{D308DCF7-8F54-4845-8C89-3D8C09D18C7C}" type="parTrans" cxnId="{D22F69D0-F41B-46C8-B7A6-816A39060BE7}">
      <dgm:prSet/>
      <dgm:spPr/>
      <dgm:t>
        <a:bodyPr/>
        <a:lstStyle/>
        <a:p>
          <a:endParaRPr lang="en-US"/>
        </a:p>
      </dgm:t>
    </dgm:pt>
    <dgm:pt modelId="{0199F1E2-934B-4D8F-BA02-7DF8E9837761}" type="sibTrans" cxnId="{D22F69D0-F41B-46C8-B7A6-816A39060BE7}">
      <dgm:prSet/>
      <dgm:spPr/>
      <dgm:t>
        <a:bodyPr/>
        <a:lstStyle/>
        <a:p>
          <a:endParaRPr lang="en-US"/>
        </a:p>
      </dgm:t>
    </dgm:pt>
    <dgm:pt modelId="{43300B3A-566A-4871-8AD2-00371E0CA740}">
      <dgm:prSet/>
      <dgm:spPr/>
      <dgm:t>
        <a:bodyPr/>
        <a:lstStyle/>
        <a:p>
          <a:r>
            <a:rPr lang="en-US" dirty="0">
              <a:highlight>
                <a:srgbClr val="008080"/>
              </a:highlight>
            </a:rPr>
            <a:t>• Bonds: £50,000 (10%)</a:t>
          </a:r>
        </a:p>
      </dgm:t>
    </dgm:pt>
    <dgm:pt modelId="{092E9CFD-6FB7-4CE7-A9D4-F02C2AF18A7C}" type="parTrans" cxnId="{E02EC9EA-E779-4186-933D-56743CBA965E}">
      <dgm:prSet/>
      <dgm:spPr/>
      <dgm:t>
        <a:bodyPr/>
        <a:lstStyle/>
        <a:p>
          <a:endParaRPr lang="en-US"/>
        </a:p>
      </dgm:t>
    </dgm:pt>
    <dgm:pt modelId="{231394D3-F904-4B32-A275-712C12B1FBD0}" type="sibTrans" cxnId="{E02EC9EA-E779-4186-933D-56743CBA965E}">
      <dgm:prSet/>
      <dgm:spPr/>
      <dgm:t>
        <a:bodyPr/>
        <a:lstStyle/>
        <a:p>
          <a:endParaRPr lang="en-US"/>
        </a:p>
      </dgm:t>
    </dgm:pt>
    <dgm:pt modelId="{9B7D700B-714F-425E-A9B2-907F2497256B}">
      <dgm:prSet/>
      <dgm:spPr/>
      <dgm:t>
        <a:bodyPr/>
        <a:lstStyle/>
        <a:p>
          <a:r>
            <a:rPr lang="en-US"/>
            <a:t>iShares UK Treasury Bond 0-5yr UCITS ETF</a:t>
          </a:r>
        </a:p>
      </dgm:t>
    </dgm:pt>
    <dgm:pt modelId="{937B1772-2394-4162-A7C0-526295727048}" type="parTrans" cxnId="{5C0E5BDE-CE2D-4821-8D2F-56D147D4AB55}">
      <dgm:prSet/>
      <dgm:spPr/>
      <dgm:t>
        <a:bodyPr/>
        <a:lstStyle/>
        <a:p>
          <a:endParaRPr lang="en-US"/>
        </a:p>
      </dgm:t>
    </dgm:pt>
    <dgm:pt modelId="{D36891CD-C552-4768-B666-2BE6451C361A}" type="sibTrans" cxnId="{5C0E5BDE-CE2D-4821-8D2F-56D147D4AB55}">
      <dgm:prSet/>
      <dgm:spPr/>
      <dgm:t>
        <a:bodyPr/>
        <a:lstStyle/>
        <a:p>
          <a:endParaRPr lang="en-US"/>
        </a:p>
      </dgm:t>
    </dgm:pt>
    <dgm:pt modelId="{48109199-493C-A34A-89D8-4624E2DAE006}" type="pres">
      <dgm:prSet presAssocID="{94E41784-30C0-41CA-AE8E-2DADBFAE1E95}" presName="linear" presStyleCnt="0">
        <dgm:presLayoutVars>
          <dgm:animLvl val="lvl"/>
          <dgm:resizeHandles val="exact"/>
        </dgm:presLayoutVars>
      </dgm:prSet>
      <dgm:spPr/>
    </dgm:pt>
    <dgm:pt modelId="{1DDA334D-3D2B-5B47-A8AB-92F9AD20CDD7}" type="pres">
      <dgm:prSet presAssocID="{57411291-1517-422C-ADE9-F3CBC70C306B}" presName="parentText" presStyleLbl="node1" presStyleIdx="0" presStyleCnt="11">
        <dgm:presLayoutVars>
          <dgm:chMax val="0"/>
          <dgm:bulletEnabled val="1"/>
        </dgm:presLayoutVars>
      </dgm:prSet>
      <dgm:spPr/>
    </dgm:pt>
    <dgm:pt modelId="{8528044C-7A13-204A-85B5-511683AC0BA9}" type="pres">
      <dgm:prSet presAssocID="{EB081B10-789B-4189-AA8E-46C5624CB9ED}" presName="spacer" presStyleCnt="0"/>
      <dgm:spPr/>
    </dgm:pt>
    <dgm:pt modelId="{1127FB3F-BC90-054A-B92C-3359F7748A9C}" type="pres">
      <dgm:prSet presAssocID="{4EEE7156-688D-4D8B-A096-2C5FFECDC098}" presName="parentText" presStyleLbl="node1" presStyleIdx="1" presStyleCnt="11">
        <dgm:presLayoutVars>
          <dgm:chMax val="0"/>
          <dgm:bulletEnabled val="1"/>
        </dgm:presLayoutVars>
      </dgm:prSet>
      <dgm:spPr/>
    </dgm:pt>
    <dgm:pt modelId="{06D02D89-4888-4041-A52D-1F7B45A48C17}" type="pres">
      <dgm:prSet presAssocID="{8503D83A-BF0D-4D6D-A5CE-B398F6AA8AE5}" presName="spacer" presStyleCnt="0"/>
      <dgm:spPr/>
    </dgm:pt>
    <dgm:pt modelId="{AC18ECF8-B992-184C-A643-78F076041EE0}" type="pres">
      <dgm:prSet presAssocID="{F3F2C62E-FDFB-4E07-8FA9-48A1988599ED}" presName="parentText" presStyleLbl="node1" presStyleIdx="2" presStyleCnt="11">
        <dgm:presLayoutVars>
          <dgm:chMax val="0"/>
          <dgm:bulletEnabled val="1"/>
        </dgm:presLayoutVars>
      </dgm:prSet>
      <dgm:spPr/>
    </dgm:pt>
    <dgm:pt modelId="{D3844E5F-179F-304F-9241-E51D3A8FF103}" type="pres">
      <dgm:prSet presAssocID="{006185FA-42B7-4399-9FE4-00426775BDB4}" presName="spacer" presStyleCnt="0"/>
      <dgm:spPr/>
    </dgm:pt>
    <dgm:pt modelId="{9912804A-62E0-FB46-A3BC-1B1BFE6E727E}" type="pres">
      <dgm:prSet presAssocID="{B381A3B3-0A1B-44F1-B77C-4748C3FAF290}" presName="parentText" presStyleLbl="node1" presStyleIdx="3" presStyleCnt="11">
        <dgm:presLayoutVars>
          <dgm:chMax val="0"/>
          <dgm:bulletEnabled val="1"/>
        </dgm:presLayoutVars>
      </dgm:prSet>
      <dgm:spPr/>
    </dgm:pt>
    <dgm:pt modelId="{65093D9A-8932-BC46-99C0-E6972B3C4CE4}" type="pres">
      <dgm:prSet presAssocID="{0AE5E149-BA17-4BA2-AB5D-EEAD69787058}" presName="spacer" presStyleCnt="0"/>
      <dgm:spPr/>
    </dgm:pt>
    <dgm:pt modelId="{05AC12F3-2A36-C447-A540-328A059B5546}" type="pres">
      <dgm:prSet presAssocID="{3D2B35E3-0333-43CB-8C8C-0977CF97E904}" presName="parentText" presStyleLbl="node1" presStyleIdx="4" presStyleCnt="11">
        <dgm:presLayoutVars>
          <dgm:chMax val="0"/>
          <dgm:bulletEnabled val="1"/>
        </dgm:presLayoutVars>
      </dgm:prSet>
      <dgm:spPr/>
    </dgm:pt>
    <dgm:pt modelId="{66EE0823-ED8E-9E45-A664-1F51D58AC94F}" type="pres">
      <dgm:prSet presAssocID="{D07950B5-FAED-4C2F-992C-ACC304B7CF61}" presName="spacer" presStyleCnt="0"/>
      <dgm:spPr/>
    </dgm:pt>
    <dgm:pt modelId="{2173DD2C-9CE2-4C40-BED1-A76CFA6E95AB}" type="pres">
      <dgm:prSet presAssocID="{D3EE3888-DE55-4CA4-B461-20498FC1BE90}" presName="parentText" presStyleLbl="node1" presStyleIdx="5" presStyleCnt="11">
        <dgm:presLayoutVars>
          <dgm:chMax val="0"/>
          <dgm:bulletEnabled val="1"/>
        </dgm:presLayoutVars>
      </dgm:prSet>
      <dgm:spPr/>
    </dgm:pt>
    <dgm:pt modelId="{5FD0FF6C-A61D-6049-86CA-F869589DC986}" type="pres">
      <dgm:prSet presAssocID="{26695393-6E56-4EF5-9694-4A492139A1B5}" presName="spacer" presStyleCnt="0"/>
      <dgm:spPr/>
    </dgm:pt>
    <dgm:pt modelId="{BEB5FA9E-92F5-FA41-AF0A-538C660A46B3}" type="pres">
      <dgm:prSet presAssocID="{956090BE-9DD5-4C27-8CE9-68FA420EB6A2}" presName="parentText" presStyleLbl="node1" presStyleIdx="6" presStyleCnt="11">
        <dgm:presLayoutVars>
          <dgm:chMax val="0"/>
          <dgm:bulletEnabled val="1"/>
        </dgm:presLayoutVars>
      </dgm:prSet>
      <dgm:spPr/>
    </dgm:pt>
    <dgm:pt modelId="{79CE898B-A247-C541-8213-5607381381CB}" type="pres">
      <dgm:prSet presAssocID="{9797C97D-1DE5-40E4-BA1E-8983478EE59E}" presName="spacer" presStyleCnt="0"/>
      <dgm:spPr/>
    </dgm:pt>
    <dgm:pt modelId="{E538EDCA-09AE-CC45-9856-4D301BF57088}" type="pres">
      <dgm:prSet presAssocID="{986099ED-0C1B-4538-B527-8CB0AEF36273}" presName="parentText" presStyleLbl="node1" presStyleIdx="7" presStyleCnt="11">
        <dgm:presLayoutVars>
          <dgm:chMax val="0"/>
          <dgm:bulletEnabled val="1"/>
        </dgm:presLayoutVars>
      </dgm:prSet>
      <dgm:spPr/>
    </dgm:pt>
    <dgm:pt modelId="{55DF2FDC-5794-E849-83AC-6F96195C2736}" type="pres">
      <dgm:prSet presAssocID="{D4089C44-2EA8-4A38-B67D-73DEF847D15F}" presName="spacer" presStyleCnt="0"/>
      <dgm:spPr/>
    </dgm:pt>
    <dgm:pt modelId="{CE032C60-CB5F-C540-A5DB-36FC3BDC89D4}" type="pres">
      <dgm:prSet presAssocID="{F2399EBF-6203-45AA-A7BE-491E5DE912B9}" presName="parentText" presStyleLbl="node1" presStyleIdx="8" presStyleCnt="11">
        <dgm:presLayoutVars>
          <dgm:chMax val="0"/>
          <dgm:bulletEnabled val="1"/>
        </dgm:presLayoutVars>
      </dgm:prSet>
      <dgm:spPr/>
    </dgm:pt>
    <dgm:pt modelId="{04AFB972-6E6B-8B4A-9FF0-32DFCC72CF71}" type="pres">
      <dgm:prSet presAssocID="{0199F1E2-934B-4D8F-BA02-7DF8E9837761}" presName="spacer" presStyleCnt="0"/>
      <dgm:spPr/>
    </dgm:pt>
    <dgm:pt modelId="{546AD4E0-E6A2-7147-A04B-2A2D7289D2B8}" type="pres">
      <dgm:prSet presAssocID="{43300B3A-566A-4871-8AD2-00371E0CA740}" presName="parentText" presStyleLbl="node1" presStyleIdx="9" presStyleCnt="11">
        <dgm:presLayoutVars>
          <dgm:chMax val="0"/>
          <dgm:bulletEnabled val="1"/>
        </dgm:presLayoutVars>
      </dgm:prSet>
      <dgm:spPr/>
    </dgm:pt>
    <dgm:pt modelId="{DB97BAAD-DE0F-B54C-87F7-9B3F1F5EFA0D}" type="pres">
      <dgm:prSet presAssocID="{231394D3-F904-4B32-A275-712C12B1FBD0}" presName="spacer" presStyleCnt="0"/>
      <dgm:spPr/>
    </dgm:pt>
    <dgm:pt modelId="{4D308048-26B0-244D-B6F7-3CA513AAD006}" type="pres">
      <dgm:prSet presAssocID="{9B7D700B-714F-425E-A9B2-907F2497256B}" presName="parentText" presStyleLbl="node1" presStyleIdx="10" presStyleCnt="11">
        <dgm:presLayoutVars>
          <dgm:chMax val="0"/>
          <dgm:bulletEnabled val="1"/>
        </dgm:presLayoutVars>
      </dgm:prSet>
      <dgm:spPr/>
    </dgm:pt>
  </dgm:ptLst>
  <dgm:cxnLst>
    <dgm:cxn modelId="{F4F3B308-73C0-4A6F-BDC0-A979D0AD3A64}" srcId="{94E41784-30C0-41CA-AE8E-2DADBFAE1E95}" destId="{B381A3B3-0A1B-44F1-B77C-4748C3FAF290}" srcOrd="3" destOrd="0" parTransId="{A063AA1E-DAC7-410C-813B-42F7C0B8AA5E}" sibTransId="{0AE5E149-BA17-4BA2-AB5D-EEAD69787058}"/>
    <dgm:cxn modelId="{1CF14C09-A8A3-4015-A40C-9F862CA9836F}" srcId="{94E41784-30C0-41CA-AE8E-2DADBFAE1E95}" destId="{3D2B35E3-0333-43CB-8C8C-0977CF97E904}" srcOrd="4" destOrd="0" parTransId="{0C9434F7-E6FD-4E4F-9400-9D15C13ABD8F}" sibTransId="{D07950B5-FAED-4C2F-992C-ACC304B7CF61}"/>
    <dgm:cxn modelId="{AE2F2D29-E84F-9E4B-9A7B-B29BF24293FE}" type="presOf" srcId="{956090BE-9DD5-4C27-8CE9-68FA420EB6A2}" destId="{BEB5FA9E-92F5-FA41-AF0A-538C660A46B3}" srcOrd="0" destOrd="0" presId="urn:microsoft.com/office/officeart/2005/8/layout/vList2"/>
    <dgm:cxn modelId="{FA842A52-2F5A-4A1E-8B2F-2AFD59B3B2E7}" srcId="{94E41784-30C0-41CA-AE8E-2DADBFAE1E95}" destId="{956090BE-9DD5-4C27-8CE9-68FA420EB6A2}" srcOrd="6" destOrd="0" parTransId="{FE833178-22BB-439A-98EA-ABBB964A0F2B}" sibTransId="{9797C97D-1DE5-40E4-BA1E-8983478EE59E}"/>
    <dgm:cxn modelId="{116BD65D-D221-4FEE-AEA2-8BCFB5C6AE15}" srcId="{94E41784-30C0-41CA-AE8E-2DADBFAE1E95}" destId="{F3F2C62E-FDFB-4E07-8FA9-48A1988599ED}" srcOrd="2" destOrd="0" parTransId="{6F04443A-609F-499C-B09D-487A9BDF02FE}" sibTransId="{006185FA-42B7-4399-9FE4-00426775BDB4}"/>
    <dgm:cxn modelId="{01771673-C145-B94A-A0F8-CFE1B37A3857}" type="presOf" srcId="{57411291-1517-422C-ADE9-F3CBC70C306B}" destId="{1DDA334D-3D2B-5B47-A8AB-92F9AD20CDD7}" srcOrd="0" destOrd="0" presId="urn:microsoft.com/office/officeart/2005/8/layout/vList2"/>
    <dgm:cxn modelId="{52705574-9006-4D0F-B704-40098266CB70}" srcId="{94E41784-30C0-41CA-AE8E-2DADBFAE1E95}" destId="{4EEE7156-688D-4D8B-A096-2C5FFECDC098}" srcOrd="1" destOrd="0" parTransId="{74E1558F-5657-4E1B-B603-2D073D8C77CF}" sibTransId="{8503D83A-BF0D-4D6D-A5CE-B398F6AA8AE5}"/>
    <dgm:cxn modelId="{6FBCC07A-6EE8-C941-B495-A885B4E15DB8}" type="presOf" srcId="{B381A3B3-0A1B-44F1-B77C-4748C3FAF290}" destId="{9912804A-62E0-FB46-A3BC-1B1BFE6E727E}" srcOrd="0" destOrd="0" presId="urn:microsoft.com/office/officeart/2005/8/layout/vList2"/>
    <dgm:cxn modelId="{3118F87A-4320-9E44-9716-56E6C5F26024}" type="presOf" srcId="{4EEE7156-688D-4D8B-A096-2C5FFECDC098}" destId="{1127FB3F-BC90-054A-B92C-3359F7748A9C}" srcOrd="0" destOrd="0" presId="urn:microsoft.com/office/officeart/2005/8/layout/vList2"/>
    <dgm:cxn modelId="{6776C77C-D74D-CF41-A68D-C6F5F96E1097}" type="presOf" srcId="{43300B3A-566A-4871-8AD2-00371E0CA740}" destId="{546AD4E0-E6A2-7147-A04B-2A2D7289D2B8}" srcOrd="0" destOrd="0" presId="urn:microsoft.com/office/officeart/2005/8/layout/vList2"/>
    <dgm:cxn modelId="{B23F6980-D2E5-4EEE-9A62-ED21F4CA4488}" srcId="{94E41784-30C0-41CA-AE8E-2DADBFAE1E95}" destId="{986099ED-0C1B-4538-B527-8CB0AEF36273}" srcOrd="7" destOrd="0" parTransId="{E93EFCE9-8D60-4134-AD72-8B5E2D4A52A7}" sibTransId="{D4089C44-2EA8-4A38-B67D-73DEF847D15F}"/>
    <dgm:cxn modelId="{DA2B588F-7B59-43E6-BE20-ABBD840C994C}" srcId="{94E41784-30C0-41CA-AE8E-2DADBFAE1E95}" destId="{57411291-1517-422C-ADE9-F3CBC70C306B}" srcOrd="0" destOrd="0" parTransId="{3B42009D-6A4D-4ADD-AA68-1FF9840B54D6}" sibTransId="{EB081B10-789B-4189-AA8E-46C5624CB9ED}"/>
    <dgm:cxn modelId="{93BDB191-EEC9-4918-B2FA-BB58673584D5}" srcId="{94E41784-30C0-41CA-AE8E-2DADBFAE1E95}" destId="{D3EE3888-DE55-4CA4-B461-20498FC1BE90}" srcOrd="5" destOrd="0" parTransId="{D8107003-7DFE-41E0-A2C3-820135AE6B82}" sibTransId="{26695393-6E56-4EF5-9694-4A492139A1B5}"/>
    <dgm:cxn modelId="{203054A0-B221-4B40-9985-13E3C8F1B18D}" type="presOf" srcId="{F3F2C62E-FDFB-4E07-8FA9-48A1988599ED}" destId="{AC18ECF8-B992-184C-A643-78F076041EE0}" srcOrd="0" destOrd="0" presId="urn:microsoft.com/office/officeart/2005/8/layout/vList2"/>
    <dgm:cxn modelId="{801D42A7-1630-1047-A886-5160BC617CD3}" type="presOf" srcId="{94E41784-30C0-41CA-AE8E-2DADBFAE1E95}" destId="{48109199-493C-A34A-89D8-4624E2DAE006}" srcOrd="0" destOrd="0" presId="urn:microsoft.com/office/officeart/2005/8/layout/vList2"/>
    <dgm:cxn modelId="{D22F69D0-F41B-46C8-B7A6-816A39060BE7}" srcId="{94E41784-30C0-41CA-AE8E-2DADBFAE1E95}" destId="{F2399EBF-6203-45AA-A7BE-491E5DE912B9}" srcOrd="8" destOrd="0" parTransId="{D308DCF7-8F54-4845-8C89-3D8C09D18C7C}" sibTransId="{0199F1E2-934B-4D8F-BA02-7DF8E9837761}"/>
    <dgm:cxn modelId="{5C0E5BDE-CE2D-4821-8D2F-56D147D4AB55}" srcId="{94E41784-30C0-41CA-AE8E-2DADBFAE1E95}" destId="{9B7D700B-714F-425E-A9B2-907F2497256B}" srcOrd="10" destOrd="0" parTransId="{937B1772-2394-4162-A7C0-526295727048}" sibTransId="{D36891CD-C552-4768-B666-2BE6451C361A}"/>
    <dgm:cxn modelId="{A5C037E3-C430-4D4D-A170-454141A50747}" type="presOf" srcId="{D3EE3888-DE55-4CA4-B461-20498FC1BE90}" destId="{2173DD2C-9CE2-4C40-BED1-A76CFA6E95AB}" srcOrd="0" destOrd="0" presId="urn:microsoft.com/office/officeart/2005/8/layout/vList2"/>
    <dgm:cxn modelId="{C38343EA-3B4F-DF43-A656-DBE596BFD13D}" type="presOf" srcId="{3D2B35E3-0333-43CB-8C8C-0977CF97E904}" destId="{05AC12F3-2A36-C447-A540-328A059B5546}" srcOrd="0" destOrd="0" presId="urn:microsoft.com/office/officeart/2005/8/layout/vList2"/>
    <dgm:cxn modelId="{E02EC9EA-E779-4186-933D-56743CBA965E}" srcId="{94E41784-30C0-41CA-AE8E-2DADBFAE1E95}" destId="{43300B3A-566A-4871-8AD2-00371E0CA740}" srcOrd="9" destOrd="0" parTransId="{092E9CFD-6FB7-4CE7-A9D4-F02C2AF18A7C}" sibTransId="{231394D3-F904-4B32-A275-712C12B1FBD0}"/>
    <dgm:cxn modelId="{3D10D6EC-F1E3-4246-B6B4-9BF87FB78570}" type="presOf" srcId="{986099ED-0C1B-4538-B527-8CB0AEF36273}" destId="{E538EDCA-09AE-CC45-9856-4D301BF57088}" srcOrd="0" destOrd="0" presId="urn:microsoft.com/office/officeart/2005/8/layout/vList2"/>
    <dgm:cxn modelId="{FD5E2DED-86F8-6B4D-9831-7DEA3B87AA93}" type="presOf" srcId="{9B7D700B-714F-425E-A9B2-907F2497256B}" destId="{4D308048-26B0-244D-B6F7-3CA513AAD006}" srcOrd="0" destOrd="0" presId="urn:microsoft.com/office/officeart/2005/8/layout/vList2"/>
    <dgm:cxn modelId="{A3DA1BF5-6017-EC4E-B967-32FC31576DEE}" type="presOf" srcId="{F2399EBF-6203-45AA-A7BE-491E5DE912B9}" destId="{CE032C60-CB5F-C540-A5DB-36FC3BDC89D4}" srcOrd="0" destOrd="0" presId="urn:microsoft.com/office/officeart/2005/8/layout/vList2"/>
    <dgm:cxn modelId="{36894346-0676-A642-8899-80D131BB5307}" type="presParOf" srcId="{48109199-493C-A34A-89D8-4624E2DAE006}" destId="{1DDA334D-3D2B-5B47-A8AB-92F9AD20CDD7}" srcOrd="0" destOrd="0" presId="urn:microsoft.com/office/officeart/2005/8/layout/vList2"/>
    <dgm:cxn modelId="{B7DFD632-B786-9742-86CA-97A6772437AA}" type="presParOf" srcId="{48109199-493C-A34A-89D8-4624E2DAE006}" destId="{8528044C-7A13-204A-85B5-511683AC0BA9}" srcOrd="1" destOrd="0" presId="urn:microsoft.com/office/officeart/2005/8/layout/vList2"/>
    <dgm:cxn modelId="{C22C97DF-ED98-2249-9ADA-BF5747CDF9E4}" type="presParOf" srcId="{48109199-493C-A34A-89D8-4624E2DAE006}" destId="{1127FB3F-BC90-054A-B92C-3359F7748A9C}" srcOrd="2" destOrd="0" presId="urn:microsoft.com/office/officeart/2005/8/layout/vList2"/>
    <dgm:cxn modelId="{43B579C7-686B-C844-B4FA-A71E60AA3F0D}" type="presParOf" srcId="{48109199-493C-A34A-89D8-4624E2DAE006}" destId="{06D02D89-4888-4041-A52D-1F7B45A48C17}" srcOrd="3" destOrd="0" presId="urn:microsoft.com/office/officeart/2005/8/layout/vList2"/>
    <dgm:cxn modelId="{AB659697-29DC-0543-921D-31AC88657AA7}" type="presParOf" srcId="{48109199-493C-A34A-89D8-4624E2DAE006}" destId="{AC18ECF8-B992-184C-A643-78F076041EE0}" srcOrd="4" destOrd="0" presId="urn:microsoft.com/office/officeart/2005/8/layout/vList2"/>
    <dgm:cxn modelId="{8A3825C6-9D80-D74F-A377-A3BFE2969A2C}" type="presParOf" srcId="{48109199-493C-A34A-89D8-4624E2DAE006}" destId="{D3844E5F-179F-304F-9241-E51D3A8FF103}" srcOrd="5" destOrd="0" presId="urn:microsoft.com/office/officeart/2005/8/layout/vList2"/>
    <dgm:cxn modelId="{B957988E-61FB-4942-9414-779F8A786586}" type="presParOf" srcId="{48109199-493C-A34A-89D8-4624E2DAE006}" destId="{9912804A-62E0-FB46-A3BC-1B1BFE6E727E}" srcOrd="6" destOrd="0" presId="urn:microsoft.com/office/officeart/2005/8/layout/vList2"/>
    <dgm:cxn modelId="{3D102DA5-9235-6C4E-9E9C-B919B4F457CB}" type="presParOf" srcId="{48109199-493C-A34A-89D8-4624E2DAE006}" destId="{65093D9A-8932-BC46-99C0-E6972B3C4CE4}" srcOrd="7" destOrd="0" presId="urn:microsoft.com/office/officeart/2005/8/layout/vList2"/>
    <dgm:cxn modelId="{2CB9E9D4-A21A-4E40-8D17-AFE2C5ED52AA}" type="presParOf" srcId="{48109199-493C-A34A-89D8-4624E2DAE006}" destId="{05AC12F3-2A36-C447-A540-328A059B5546}" srcOrd="8" destOrd="0" presId="urn:microsoft.com/office/officeart/2005/8/layout/vList2"/>
    <dgm:cxn modelId="{A72B7135-A296-7F48-91FE-574CE588E763}" type="presParOf" srcId="{48109199-493C-A34A-89D8-4624E2DAE006}" destId="{66EE0823-ED8E-9E45-A664-1F51D58AC94F}" srcOrd="9" destOrd="0" presId="urn:microsoft.com/office/officeart/2005/8/layout/vList2"/>
    <dgm:cxn modelId="{21A653F1-2104-5744-9429-1AC378C8D924}" type="presParOf" srcId="{48109199-493C-A34A-89D8-4624E2DAE006}" destId="{2173DD2C-9CE2-4C40-BED1-A76CFA6E95AB}" srcOrd="10" destOrd="0" presId="urn:microsoft.com/office/officeart/2005/8/layout/vList2"/>
    <dgm:cxn modelId="{8AFA6672-EDCE-8D43-9164-59A5564E98ED}" type="presParOf" srcId="{48109199-493C-A34A-89D8-4624E2DAE006}" destId="{5FD0FF6C-A61D-6049-86CA-F869589DC986}" srcOrd="11" destOrd="0" presId="urn:microsoft.com/office/officeart/2005/8/layout/vList2"/>
    <dgm:cxn modelId="{4318DA65-BEC8-FB47-9576-95816ED2D85B}" type="presParOf" srcId="{48109199-493C-A34A-89D8-4624E2DAE006}" destId="{BEB5FA9E-92F5-FA41-AF0A-538C660A46B3}" srcOrd="12" destOrd="0" presId="urn:microsoft.com/office/officeart/2005/8/layout/vList2"/>
    <dgm:cxn modelId="{13F18123-AA82-E749-8500-80EC5E100E2F}" type="presParOf" srcId="{48109199-493C-A34A-89D8-4624E2DAE006}" destId="{79CE898B-A247-C541-8213-5607381381CB}" srcOrd="13" destOrd="0" presId="urn:microsoft.com/office/officeart/2005/8/layout/vList2"/>
    <dgm:cxn modelId="{34D46B25-53E5-4546-AC61-8E212267D1A8}" type="presParOf" srcId="{48109199-493C-A34A-89D8-4624E2DAE006}" destId="{E538EDCA-09AE-CC45-9856-4D301BF57088}" srcOrd="14" destOrd="0" presId="urn:microsoft.com/office/officeart/2005/8/layout/vList2"/>
    <dgm:cxn modelId="{E1D79BD0-C23A-9943-9850-37C7BDD8C232}" type="presParOf" srcId="{48109199-493C-A34A-89D8-4624E2DAE006}" destId="{55DF2FDC-5794-E849-83AC-6F96195C2736}" srcOrd="15" destOrd="0" presId="urn:microsoft.com/office/officeart/2005/8/layout/vList2"/>
    <dgm:cxn modelId="{72D0BCBD-329A-2746-BEDA-F05C18B1A815}" type="presParOf" srcId="{48109199-493C-A34A-89D8-4624E2DAE006}" destId="{CE032C60-CB5F-C540-A5DB-36FC3BDC89D4}" srcOrd="16" destOrd="0" presId="urn:microsoft.com/office/officeart/2005/8/layout/vList2"/>
    <dgm:cxn modelId="{37CBC950-A986-F847-B7D8-F06FFCF2802B}" type="presParOf" srcId="{48109199-493C-A34A-89D8-4624E2DAE006}" destId="{04AFB972-6E6B-8B4A-9FF0-32DFCC72CF71}" srcOrd="17" destOrd="0" presId="urn:microsoft.com/office/officeart/2005/8/layout/vList2"/>
    <dgm:cxn modelId="{11D4F4AF-E4AE-8F49-BD9B-479A78B67B10}" type="presParOf" srcId="{48109199-493C-A34A-89D8-4624E2DAE006}" destId="{546AD4E0-E6A2-7147-A04B-2A2D7289D2B8}" srcOrd="18" destOrd="0" presId="urn:microsoft.com/office/officeart/2005/8/layout/vList2"/>
    <dgm:cxn modelId="{3ED62743-E229-8147-ADFA-46ADEB9930B9}" type="presParOf" srcId="{48109199-493C-A34A-89D8-4624E2DAE006}" destId="{DB97BAAD-DE0F-B54C-87F7-9B3F1F5EFA0D}" srcOrd="19" destOrd="0" presId="urn:microsoft.com/office/officeart/2005/8/layout/vList2"/>
    <dgm:cxn modelId="{4EF0F49B-8B43-9747-98EA-1EF469FD6301}" type="presParOf" srcId="{48109199-493C-A34A-89D8-4624E2DAE006}" destId="{4D308048-26B0-244D-B6F7-3CA513AAD006}" srcOrd="2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A334D-3D2B-5B47-A8AB-92F9AD20CDD7}">
      <dsp:nvSpPr>
        <dsp:cNvPr id="0" name=""/>
        <dsp:cNvSpPr/>
      </dsp:nvSpPr>
      <dsp:spPr>
        <a:xfrm>
          <a:off x="0" y="83820"/>
          <a:ext cx="5889686" cy="4212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highlight>
                <a:srgbClr val="008080"/>
              </a:highlight>
            </a:rPr>
            <a:t>• Exchange Traded Funds (ETFs): £150,000 (30%) </a:t>
          </a:r>
        </a:p>
      </dsp:txBody>
      <dsp:txXfrm>
        <a:off x="20561" y="104381"/>
        <a:ext cx="5848564" cy="380078"/>
      </dsp:txXfrm>
    </dsp:sp>
    <dsp:sp modelId="{1127FB3F-BC90-054A-B92C-3359F7748A9C}">
      <dsp:nvSpPr>
        <dsp:cNvPr id="0" name=""/>
        <dsp:cNvSpPr/>
      </dsp:nvSpPr>
      <dsp:spPr>
        <a:xfrm>
          <a:off x="0" y="556860"/>
          <a:ext cx="5889686" cy="421200"/>
        </a:xfrm>
        <a:prstGeom prst="roundRect">
          <a:avLst/>
        </a:prstGeom>
        <a:solidFill>
          <a:schemeClr val="accent2">
            <a:hueOff val="265578"/>
            <a:satOff val="913"/>
            <a:lumOff val="-1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Vanguard FTSE All-World UCITS ETF (VWRD)</a:t>
          </a:r>
        </a:p>
      </dsp:txBody>
      <dsp:txXfrm>
        <a:off x="20561" y="577421"/>
        <a:ext cx="5848564" cy="380078"/>
      </dsp:txXfrm>
    </dsp:sp>
    <dsp:sp modelId="{AC18ECF8-B992-184C-A643-78F076041EE0}">
      <dsp:nvSpPr>
        <dsp:cNvPr id="0" name=""/>
        <dsp:cNvSpPr/>
      </dsp:nvSpPr>
      <dsp:spPr>
        <a:xfrm>
          <a:off x="0" y="1029900"/>
          <a:ext cx="5889686" cy="421200"/>
        </a:xfrm>
        <a:prstGeom prst="roundRect">
          <a:avLst/>
        </a:prstGeom>
        <a:solidFill>
          <a:schemeClr val="accent2">
            <a:hueOff val="531157"/>
            <a:satOff val="1827"/>
            <a:lumOff val="-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iShares Core S&amp;P 500 UCITS ETF</a:t>
          </a:r>
        </a:p>
      </dsp:txBody>
      <dsp:txXfrm>
        <a:off x="20561" y="1050461"/>
        <a:ext cx="5848564" cy="380078"/>
      </dsp:txXfrm>
    </dsp:sp>
    <dsp:sp modelId="{9912804A-62E0-FB46-A3BC-1B1BFE6E727E}">
      <dsp:nvSpPr>
        <dsp:cNvPr id="0" name=""/>
        <dsp:cNvSpPr/>
      </dsp:nvSpPr>
      <dsp:spPr>
        <a:xfrm>
          <a:off x="0" y="1502940"/>
          <a:ext cx="5889686" cy="421200"/>
        </a:xfrm>
        <a:prstGeom prst="roundRect">
          <a:avLst/>
        </a:prstGeom>
        <a:solidFill>
          <a:schemeClr val="accent2">
            <a:hueOff val="796735"/>
            <a:satOff val="2740"/>
            <a:lumOff val="-52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highlight>
                <a:srgbClr val="008080"/>
              </a:highlight>
            </a:rPr>
            <a:t>• Mutual Funds: £200,000 (40%) </a:t>
          </a:r>
        </a:p>
      </dsp:txBody>
      <dsp:txXfrm>
        <a:off x="20561" y="1523501"/>
        <a:ext cx="5848564" cy="380078"/>
      </dsp:txXfrm>
    </dsp:sp>
    <dsp:sp modelId="{05AC12F3-2A36-C447-A540-328A059B5546}">
      <dsp:nvSpPr>
        <dsp:cNvPr id="0" name=""/>
        <dsp:cNvSpPr/>
      </dsp:nvSpPr>
      <dsp:spPr>
        <a:xfrm>
          <a:off x="0" y="1975980"/>
          <a:ext cx="5889686" cy="421200"/>
        </a:xfrm>
        <a:prstGeom prst="roundRect">
          <a:avLst/>
        </a:prstGeom>
        <a:solidFill>
          <a:schemeClr val="accent2">
            <a:hueOff val="1062314"/>
            <a:satOff val="3654"/>
            <a:lumOff val="-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Fidelity Multi Asset Balanced Fund (LSE: FMBA)</a:t>
          </a:r>
        </a:p>
      </dsp:txBody>
      <dsp:txXfrm>
        <a:off x="20561" y="1996541"/>
        <a:ext cx="5848564" cy="380078"/>
      </dsp:txXfrm>
    </dsp:sp>
    <dsp:sp modelId="{2173DD2C-9CE2-4C40-BED1-A76CFA6E95AB}">
      <dsp:nvSpPr>
        <dsp:cNvPr id="0" name=""/>
        <dsp:cNvSpPr/>
      </dsp:nvSpPr>
      <dsp:spPr>
        <a:xfrm>
          <a:off x="0" y="2449020"/>
          <a:ext cx="5889686" cy="421200"/>
        </a:xfrm>
        <a:prstGeom prst="roundRect">
          <a:avLst/>
        </a:prstGeom>
        <a:solidFill>
          <a:schemeClr val="accent2">
            <a:hueOff val="1327892"/>
            <a:satOff val="4567"/>
            <a:lumOff val="-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dirty="0"/>
            <a:t>Royal London UK Equity Income M </a:t>
          </a:r>
          <a:endParaRPr lang="en-US" sz="1800" kern="1200" dirty="0"/>
        </a:p>
      </dsp:txBody>
      <dsp:txXfrm>
        <a:off x="20561" y="2469581"/>
        <a:ext cx="5848564" cy="380078"/>
      </dsp:txXfrm>
    </dsp:sp>
    <dsp:sp modelId="{BEB5FA9E-92F5-FA41-AF0A-538C660A46B3}">
      <dsp:nvSpPr>
        <dsp:cNvPr id="0" name=""/>
        <dsp:cNvSpPr/>
      </dsp:nvSpPr>
      <dsp:spPr>
        <a:xfrm>
          <a:off x="0" y="2922060"/>
          <a:ext cx="5889686" cy="421200"/>
        </a:xfrm>
        <a:prstGeom prst="roundRect">
          <a:avLst/>
        </a:prstGeom>
        <a:solidFill>
          <a:schemeClr val="accent2">
            <a:hueOff val="1593471"/>
            <a:satOff val="5481"/>
            <a:lumOff val="-1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highlight>
                <a:srgbClr val="008080"/>
              </a:highlight>
            </a:rPr>
            <a:t>• Index Funds: £100,000 (20%) </a:t>
          </a:r>
        </a:p>
      </dsp:txBody>
      <dsp:txXfrm>
        <a:off x="20561" y="2942621"/>
        <a:ext cx="5848564" cy="380078"/>
      </dsp:txXfrm>
    </dsp:sp>
    <dsp:sp modelId="{E538EDCA-09AE-CC45-9856-4D301BF57088}">
      <dsp:nvSpPr>
        <dsp:cNvPr id="0" name=""/>
        <dsp:cNvSpPr/>
      </dsp:nvSpPr>
      <dsp:spPr>
        <a:xfrm>
          <a:off x="0" y="3395100"/>
          <a:ext cx="5889686" cy="421200"/>
        </a:xfrm>
        <a:prstGeom prst="roundRect">
          <a:avLst/>
        </a:prstGeom>
        <a:solidFill>
          <a:schemeClr val="accent2">
            <a:hueOff val="1859049"/>
            <a:satOff val="6394"/>
            <a:lumOff val="-1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Vanguard FTSE 100 Index Fund (VUKE)</a:t>
          </a:r>
        </a:p>
      </dsp:txBody>
      <dsp:txXfrm>
        <a:off x="20561" y="3415661"/>
        <a:ext cx="5848564" cy="380078"/>
      </dsp:txXfrm>
    </dsp:sp>
    <dsp:sp modelId="{CE032C60-CB5F-C540-A5DB-36FC3BDC89D4}">
      <dsp:nvSpPr>
        <dsp:cNvPr id="0" name=""/>
        <dsp:cNvSpPr/>
      </dsp:nvSpPr>
      <dsp:spPr>
        <a:xfrm>
          <a:off x="0" y="3868140"/>
          <a:ext cx="5889686" cy="421200"/>
        </a:xfrm>
        <a:prstGeom prst="roundRect">
          <a:avLst/>
        </a:prstGeom>
        <a:solidFill>
          <a:schemeClr val="accent2">
            <a:hueOff val="2124628"/>
            <a:satOff val="7308"/>
            <a:lumOff val="-1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FTSE 250 Index Fund</a:t>
          </a:r>
        </a:p>
      </dsp:txBody>
      <dsp:txXfrm>
        <a:off x="20561" y="3888701"/>
        <a:ext cx="5848564" cy="380078"/>
      </dsp:txXfrm>
    </dsp:sp>
    <dsp:sp modelId="{546AD4E0-E6A2-7147-A04B-2A2D7289D2B8}">
      <dsp:nvSpPr>
        <dsp:cNvPr id="0" name=""/>
        <dsp:cNvSpPr/>
      </dsp:nvSpPr>
      <dsp:spPr>
        <a:xfrm>
          <a:off x="0" y="4341180"/>
          <a:ext cx="5889686" cy="421200"/>
        </a:xfrm>
        <a:prstGeom prst="roundRect">
          <a:avLst/>
        </a:prstGeom>
        <a:solidFill>
          <a:schemeClr val="accent2">
            <a:hueOff val="2390206"/>
            <a:satOff val="8221"/>
            <a:lumOff val="-1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highlight>
                <a:srgbClr val="008080"/>
              </a:highlight>
            </a:rPr>
            <a:t>• Bonds: £50,000 (10%)</a:t>
          </a:r>
        </a:p>
      </dsp:txBody>
      <dsp:txXfrm>
        <a:off x="20561" y="4361741"/>
        <a:ext cx="5848564" cy="380078"/>
      </dsp:txXfrm>
    </dsp:sp>
    <dsp:sp modelId="{4D308048-26B0-244D-B6F7-3CA513AAD006}">
      <dsp:nvSpPr>
        <dsp:cNvPr id="0" name=""/>
        <dsp:cNvSpPr/>
      </dsp:nvSpPr>
      <dsp:spPr>
        <a:xfrm>
          <a:off x="0" y="4814220"/>
          <a:ext cx="5889686" cy="421200"/>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iShares UK Treasury Bond 0-5yr UCITS ETF</a:t>
          </a:r>
        </a:p>
      </dsp:txBody>
      <dsp:txXfrm>
        <a:off x="20561" y="4834781"/>
        <a:ext cx="5848564" cy="3800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5C3EE-B55A-864D-A5B2-F3235979CB65}" type="datetimeFigureOut">
              <a:rPr lang="en-US" smtClean="0"/>
              <a:t>6/25/24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156E5-6F7A-BA4E-9B0E-9E3011EA6D38}" type="slidenum">
              <a:rPr lang="en-US" smtClean="0"/>
              <a:t>‹#›</a:t>
            </a:fld>
            <a:endParaRPr lang="en-US"/>
          </a:p>
        </p:txBody>
      </p:sp>
    </p:spTree>
    <p:extLst>
      <p:ext uri="{BB962C8B-B14F-4D97-AF65-F5344CB8AC3E}">
        <p14:creationId xmlns:p14="http://schemas.microsoft.com/office/powerpoint/2010/main" val="270166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53740"/>
                </a:solidFill>
                <a:effectLst/>
                <a:latin typeface="ColfaxAI"/>
              </a:rPr>
              <a:t>(PPT includes animations on full screen) </a:t>
            </a:r>
            <a:endParaRPr lang="en-US" dirty="0"/>
          </a:p>
          <a:p>
            <a:endParaRPr lang="en-US" b="0" i="0" dirty="0">
              <a:solidFill>
                <a:srgbClr val="353740"/>
              </a:solidFill>
              <a:effectLst/>
              <a:latin typeface="ColfaxAI"/>
            </a:endParaRPr>
          </a:p>
          <a:p>
            <a:r>
              <a:rPr lang="en-US" b="0" i="0" dirty="0">
                <a:solidFill>
                  <a:srgbClr val="353740"/>
                </a:solidFill>
                <a:effectLst/>
                <a:latin typeface="ColfaxAI"/>
              </a:rPr>
              <a:t>This Presentation on investing in UK for 28 month period consists of a balanced portfolio for a 40 year old investor would typically include a mix of stocks, bonds, and other investments. </a:t>
            </a:r>
          </a:p>
          <a:p>
            <a:r>
              <a:rPr lang="en-US" b="0" i="0" dirty="0">
                <a:solidFill>
                  <a:srgbClr val="353740"/>
                </a:solidFill>
                <a:effectLst/>
                <a:latin typeface="ColfaxAI"/>
              </a:rPr>
              <a:t>The individual securities within each asset class should also be tailored to the investor's risk tolerance and goals.</a:t>
            </a:r>
          </a:p>
          <a:p>
            <a:endParaRPr lang="en-US" b="0" i="0" dirty="0">
              <a:solidFill>
                <a:srgbClr val="353740"/>
              </a:solidFill>
              <a:effectLst/>
              <a:latin typeface="ColfaxAI"/>
            </a:endParaRPr>
          </a:p>
        </p:txBody>
      </p:sp>
      <p:sp>
        <p:nvSpPr>
          <p:cNvPr id="4" name="Slide Number Placeholder 3"/>
          <p:cNvSpPr>
            <a:spLocks noGrp="1"/>
          </p:cNvSpPr>
          <p:nvPr>
            <p:ph type="sldNum" sz="quarter" idx="5"/>
          </p:nvPr>
        </p:nvSpPr>
        <p:spPr/>
        <p:txBody>
          <a:bodyPr/>
          <a:lstStyle/>
          <a:p>
            <a:fld id="{F87156E5-6F7A-BA4E-9B0E-9E3011EA6D38}" type="slidenum">
              <a:rPr lang="en-US" smtClean="0"/>
              <a:t>1</a:t>
            </a:fld>
            <a:endParaRPr lang="en-US"/>
          </a:p>
        </p:txBody>
      </p:sp>
    </p:spTree>
    <p:extLst>
      <p:ext uri="{BB962C8B-B14F-4D97-AF65-F5344CB8AC3E}">
        <p14:creationId xmlns:p14="http://schemas.microsoft.com/office/powerpoint/2010/main" val="3574032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slide concludes that </a:t>
            </a:r>
            <a:r>
              <a:rPr lang="en-US" sz="1800" dirty="0">
                <a:solidFill>
                  <a:srgbClr val="000000"/>
                </a:solidFill>
                <a:effectLst/>
                <a:latin typeface="Times New Roman" panose="02020603050405020304" pitchFamily="18" charset="0"/>
                <a:ea typeface="Times New Roman" panose="02020603050405020304" pitchFamily="18" charset="0"/>
              </a:rPr>
              <a:t>COVID-19, War and Brexit have major impact while investing also </a:t>
            </a:r>
            <a:r>
              <a:rPr lang="en-US" sz="1800" dirty="0">
                <a:effectLst/>
                <a:latin typeface="Times New Roman" panose="02020603050405020304" pitchFamily="18" charset="0"/>
                <a:ea typeface="Times New Roman" panose="02020603050405020304" pitchFamily="18" charset="0"/>
              </a:rPr>
              <a:t>investor's risk profile and attitude to risk are important considerations when assessing for an investment. They can opt for other alternatives for reinvesting to increase their performance overall.</a:t>
            </a:r>
          </a:p>
          <a:p>
            <a:endParaRPr lang="en-US" dirty="0"/>
          </a:p>
        </p:txBody>
      </p:sp>
      <p:sp>
        <p:nvSpPr>
          <p:cNvPr id="4" name="Slide Number Placeholder 3"/>
          <p:cNvSpPr>
            <a:spLocks noGrp="1"/>
          </p:cNvSpPr>
          <p:nvPr>
            <p:ph type="sldNum" sz="quarter" idx="5"/>
          </p:nvPr>
        </p:nvSpPr>
        <p:spPr/>
        <p:txBody>
          <a:bodyPr/>
          <a:lstStyle/>
          <a:p>
            <a:fld id="{F87156E5-6F7A-BA4E-9B0E-9E3011EA6D38}" type="slidenum">
              <a:rPr lang="en-US" smtClean="0"/>
              <a:t>10</a:t>
            </a:fld>
            <a:endParaRPr lang="en-US"/>
          </a:p>
        </p:txBody>
      </p:sp>
    </p:spTree>
    <p:extLst>
      <p:ext uri="{BB962C8B-B14F-4D97-AF65-F5344CB8AC3E}">
        <p14:creationId xmlns:p14="http://schemas.microsoft.com/office/powerpoint/2010/main" val="1724050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Harvard Referencing as above</a:t>
            </a:r>
          </a:p>
        </p:txBody>
      </p:sp>
      <p:sp>
        <p:nvSpPr>
          <p:cNvPr id="4" name="Slide Number Placeholder 3"/>
          <p:cNvSpPr>
            <a:spLocks noGrp="1"/>
          </p:cNvSpPr>
          <p:nvPr>
            <p:ph type="sldNum" sz="quarter" idx="5"/>
          </p:nvPr>
        </p:nvSpPr>
        <p:spPr/>
        <p:txBody>
          <a:bodyPr/>
          <a:lstStyle/>
          <a:p>
            <a:fld id="{F87156E5-6F7A-BA4E-9B0E-9E3011EA6D38}" type="slidenum">
              <a:rPr lang="en-US" smtClean="0"/>
              <a:t>11</a:t>
            </a:fld>
            <a:endParaRPr lang="en-US"/>
          </a:p>
        </p:txBody>
      </p:sp>
    </p:spTree>
    <p:extLst>
      <p:ext uri="{BB962C8B-B14F-4D97-AF65-F5344CB8AC3E}">
        <p14:creationId xmlns:p14="http://schemas.microsoft.com/office/powerpoint/2010/main" val="130831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t>
            </a:r>
            <a:r>
              <a:rPr lang="en-US" dirty="0">
                <a:sym typeface="Wingdings" pitchFamily="2" charset="2"/>
              </a:rPr>
              <a:t></a:t>
            </a:r>
            <a:endParaRPr lang="en-US" dirty="0"/>
          </a:p>
        </p:txBody>
      </p:sp>
      <p:sp>
        <p:nvSpPr>
          <p:cNvPr id="4" name="Slide Number Placeholder 3"/>
          <p:cNvSpPr>
            <a:spLocks noGrp="1"/>
          </p:cNvSpPr>
          <p:nvPr>
            <p:ph type="sldNum" sz="quarter" idx="5"/>
          </p:nvPr>
        </p:nvSpPr>
        <p:spPr/>
        <p:txBody>
          <a:bodyPr/>
          <a:lstStyle/>
          <a:p>
            <a:fld id="{F87156E5-6F7A-BA4E-9B0E-9E3011EA6D38}" type="slidenum">
              <a:rPr lang="en-US" smtClean="0"/>
              <a:t>12</a:t>
            </a:fld>
            <a:endParaRPr lang="en-US"/>
          </a:p>
        </p:txBody>
      </p:sp>
    </p:spTree>
    <p:extLst>
      <p:ext uri="{BB962C8B-B14F-4D97-AF65-F5344CB8AC3E}">
        <p14:creationId xmlns:p14="http://schemas.microsoft.com/office/powerpoint/2010/main" val="160288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This slide is of Introduction and Macro Economic factors like GDP, Inflation </a:t>
            </a:r>
          </a:p>
          <a:p>
            <a:r>
              <a:rPr lang="en-US" sz="1800" dirty="0">
                <a:solidFill>
                  <a:srgbClr val="000000"/>
                </a:solidFill>
                <a:effectLst/>
                <a:latin typeface="Times New Roman" panose="02020603050405020304" pitchFamily="18" charset="0"/>
                <a:ea typeface="Times New Roman" panose="02020603050405020304" pitchFamily="18" charset="0"/>
              </a:rPr>
              <a:t>However CO</a:t>
            </a:r>
            <a:r>
              <a:rPr lang="en-US" dirty="0">
                <a:effectLst/>
              </a:rPr>
              <a:t>VID-19, War and Brexit have both had a significant impact on investment in the UK. Demand and supply shock during covid times, monetary policy, and fiscal policy post war history had major impact. </a:t>
            </a:r>
            <a:endParaRPr lang="en-US" dirty="0"/>
          </a:p>
        </p:txBody>
      </p:sp>
      <p:sp>
        <p:nvSpPr>
          <p:cNvPr id="4" name="Slide Number Placeholder 3"/>
          <p:cNvSpPr>
            <a:spLocks noGrp="1"/>
          </p:cNvSpPr>
          <p:nvPr>
            <p:ph type="sldNum" sz="quarter" idx="5"/>
          </p:nvPr>
        </p:nvSpPr>
        <p:spPr/>
        <p:txBody>
          <a:bodyPr/>
          <a:lstStyle/>
          <a:p>
            <a:fld id="{F87156E5-6F7A-BA4E-9B0E-9E3011EA6D38}" type="slidenum">
              <a:rPr lang="en-US" smtClean="0"/>
              <a:t>2</a:t>
            </a:fld>
            <a:endParaRPr lang="en-US"/>
          </a:p>
        </p:txBody>
      </p:sp>
    </p:spTree>
    <p:extLst>
      <p:ext uri="{BB962C8B-B14F-4D97-AF65-F5344CB8AC3E}">
        <p14:creationId xmlns:p14="http://schemas.microsoft.com/office/powerpoint/2010/main" val="4280006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about the investment choices with a mix of ETF, Mutual Fund, Index Fund, and Bonds.</a:t>
            </a:r>
          </a:p>
        </p:txBody>
      </p:sp>
      <p:sp>
        <p:nvSpPr>
          <p:cNvPr id="4" name="Slide Number Placeholder 3"/>
          <p:cNvSpPr>
            <a:spLocks noGrp="1"/>
          </p:cNvSpPr>
          <p:nvPr>
            <p:ph type="sldNum" sz="quarter" idx="5"/>
          </p:nvPr>
        </p:nvSpPr>
        <p:spPr/>
        <p:txBody>
          <a:bodyPr/>
          <a:lstStyle/>
          <a:p>
            <a:fld id="{F87156E5-6F7A-BA4E-9B0E-9E3011EA6D38}" type="slidenum">
              <a:rPr lang="en-US" smtClean="0"/>
              <a:t>3</a:t>
            </a:fld>
            <a:endParaRPr lang="en-US"/>
          </a:p>
        </p:txBody>
      </p:sp>
    </p:spTree>
    <p:extLst>
      <p:ext uri="{BB962C8B-B14F-4D97-AF65-F5344CB8AC3E}">
        <p14:creationId xmlns:p14="http://schemas.microsoft.com/office/powerpoint/2010/main" val="263525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is about weightage allocated for each of the investment choices 30% in ETF, 40% in Mutual Fund, 20% in Index Fund, and 10% in Bond.</a:t>
            </a:r>
          </a:p>
          <a:p>
            <a:endParaRPr lang="en-US" dirty="0"/>
          </a:p>
        </p:txBody>
      </p:sp>
      <p:sp>
        <p:nvSpPr>
          <p:cNvPr id="4" name="Slide Number Placeholder 3"/>
          <p:cNvSpPr>
            <a:spLocks noGrp="1"/>
          </p:cNvSpPr>
          <p:nvPr>
            <p:ph type="sldNum" sz="quarter" idx="5"/>
          </p:nvPr>
        </p:nvSpPr>
        <p:spPr/>
        <p:txBody>
          <a:bodyPr/>
          <a:lstStyle/>
          <a:p>
            <a:fld id="{F87156E5-6F7A-BA4E-9B0E-9E3011EA6D38}" type="slidenum">
              <a:rPr lang="en-US" smtClean="0"/>
              <a:t>4</a:t>
            </a:fld>
            <a:endParaRPr lang="en-US"/>
          </a:p>
        </p:txBody>
      </p:sp>
    </p:spTree>
    <p:extLst>
      <p:ext uri="{BB962C8B-B14F-4D97-AF65-F5344CB8AC3E}">
        <p14:creationId xmlns:p14="http://schemas.microsoft.com/office/powerpoint/2010/main" val="64334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consists of expected return for 2018-2020 using </a:t>
            </a:r>
            <a:r>
              <a:rPr lang="en-US" sz="1800" b="0" dirty="0">
                <a:solidFill>
                  <a:srgbClr val="000000"/>
                </a:solidFill>
                <a:effectLst/>
                <a:latin typeface="Times New Roman" panose="02020603050405020304" pitchFamily="18" charset="0"/>
                <a:ea typeface="Times New Roman" panose="02020603050405020304" pitchFamily="18" charset="0"/>
              </a:rPr>
              <a:t>CAP</a:t>
            </a:r>
            <a:r>
              <a:rPr lang="en-US" b="0" dirty="0">
                <a:effectLst/>
              </a:rPr>
              <a:t>M (Capital Asset Pricing Model) </a:t>
            </a:r>
          </a:p>
          <a:p>
            <a:pPr marL="0" marR="0" algn="just">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Formula</a:t>
            </a:r>
            <a:r>
              <a:rPr lang="en-US" sz="1800" dirty="0">
                <a:effectLst/>
                <a:latin typeface="Times New Roman" panose="02020603050405020304" pitchFamily="18" charset="0"/>
                <a:ea typeface="Times New Roman" panose="02020603050405020304" pitchFamily="18" charset="0"/>
              </a:rPr>
              <a:t>: Ri = Rf + β (Rm - Rf)  all data were extracted and calculated manually in excel considering Beta on board.</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This shows that</a:t>
            </a:r>
            <a:r>
              <a:rPr lang="en-US" sz="1800" dirty="0">
                <a:solidFill>
                  <a:srgbClr val="000000"/>
                </a:solidFill>
                <a:effectLst/>
                <a:latin typeface="Times New Roman" panose="02020603050405020304" pitchFamily="18" charset="0"/>
                <a:ea typeface="Times New Roman" panose="02020603050405020304" pitchFamily="18" charset="0"/>
              </a:rPr>
              <a:t> Vanguard FTSE All-World UCITS ETF (VWRL) has the highest expected return of 1.84%</a:t>
            </a:r>
            <a:r>
              <a:rPr lang="en-US" sz="2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b="0" dirty="0"/>
          </a:p>
        </p:txBody>
      </p:sp>
      <p:sp>
        <p:nvSpPr>
          <p:cNvPr id="4" name="Slide Number Placeholder 3"/>
          <p:cNvSpPr>
            <a:spLocks noGrp="1"/>
          </p:cNvSpPr>
          <p:nvPr>
            <p:ph type="sldNum" sz="quarter" idx="5"/>
          </p:nvPr>
        </p:nvSpPr>
        <p:spPr/>
        <p:txBody>
          <a:bodyPr/>
          <a:lstStyle/>
          <a:p>
            <a:fld id="{F87156E5-6F7A-BA4E-9B0E-9E3011EA6D38}" type="slidenum">
              <a:rPr lang="en-US" smtClean="0"/>
              <a:t>5</a:t>
            </a:fld>
            <a:endParaRPr lang="en-US"/>
          </a:p>
        </p:txBody>
      </p:sp>
    </p:spTree>
    <p:extLst>
      <p:ext uri="{BB962C8B-B14F-4D97-AF65-F5344CB8AC3E}">
        <p14:creationId xmlns:p14="http://schemas.microsoft.com/office/powerpoint/2010/main" val="2731075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consists of expected return for 2020-2023 using </a:t>
            </a:r>
            <a:r>
              <a:rPr lang="en-US" sz="1200" b="0" dirty="0">
                <a:solidFill>
                  <a:srgbClr val="000000"/>
                </a:solidFill>
                <a:effectLst/>
                <a:latin typeface="Times New Roman" panose="02020603050405020304" pitchFamily="18" charset="0"/>
                <a:ea typeface="Times New Roman" panose="02020603050405020304" pitchFamily="18" charset="0"/>
              </a:rPr>
              <a:t>CAP</a:t>
            </a:r>
            <a:r>
              <a:rPr lang="en-US" b="0" dirty="0">
                <a:effectLst/>
              </a:rPr>
              <a:t>M (Capital Asset Pricing Model) </a:t>
            </a:r>
          </a:p>
          <a:p>
            <a:pPr marL="0" marR="0" algn="just">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Formula</a:t>
            </a:r>
            <a:r>
              <a:rPr lang="en-US" sz="1200" dirty="0">
                <a:effectLst/>
                <a:latin typeface="Times New Roman" panose="02020603050405020304" pitchFamily="18" charset="0"/>
                <a:ea typeface="Times New Roman" panose="02020603050405020304" pitchFamily="18" charset="0"/>
              </a:rPr>
              <a:t>: Ri = Rf + β (Rm - Rf)  all data were extracted and calculated manually in excel considering Beta on board.</a:t>
            </a:r>
          </a:p>
          <a:p>
            <a:pPr marL="0" marR="0" algn="just">
              <a:spcBef>
                <a:spcPts val="0"/>
              </a:spcBef>
              <a:spcAft>
                <a:spcPts val="0"/>
              </a:spcAft>
            </a:pPr>
            <a:r>
              <a:rPr lang="en-US" sz="1200" dirty="0">
                <a:effectLst/>
                <a:latin typeface="Times New Roman" panose="02020603050405020304" pitchFamily="18" charset="0"/>
                <a:ea typeface="Times New Roman" panose="02020603050405020304" pitchFamily="18" charset="0"/>
              </a:rPr>
              <a:t>This shows that</a:t>
            </a:r>
            <a:r>
              <a:rPr lang="en-US" sz="1200" dirty="0">
                <a:solidFill>
                  <a:srgbClr val="000000"/>
                </a:solidFill>
                <a:effectLst/>
                <a:latin typeface="Times New Roman" panose="02020603050405020304" pitchFamily="18" charset="0"/>
                <a:ea typeface="Times New Roman" panose="02020603050405020304" pitchFamily="18" charset="0"/>
              </a:rPr>
              <a:t> Vanguard FTSE All-World UCITS ETF (VWRL) has the highest expected return of 9.89%</a:t>
            </a:r>
            <a:r>
              <a:rPr lang="en-US" sz="1800" dirty="0">
                <a:solidFill>
                  <a:srgbClr val="000000"/>
                </a:solidFill>
                <a:effectLst/>
                <a:latin typeface="Times New Roman" panose="02020603050405020304" pitchFamily="18" charset="0"/>
                <a:ea typeface="Times New Roman" panose="02020603050405020304" pitchFamily="18" charset="0"/>
              </a:rPr>
              <a:t> and lowest on Fidelity Multi Asset Balanced Fund IV</a:t>
            </a:r>
            <a:r>
              <a:rPr lang="en-US" dirty="0">
                <a:effectLst/>
              </a:rPr>
              <a:t> </a:t>
            </a:r>
            <a:r>
              <a:rPr lang="en-US" sz="1800" dirty="0">
                <a:solidFill>
                  <a:srgbClr val="000000"/>
                </a:solidFill>
                <a:effectLst/>
                <a:latin typeface="Times New Roman" panose="02020603050405020304" pitchFamily="18" charset="0"/>
              </a:rPr>
              <a:t>with 1.08% return.</a:t>
            </a:r>
            <a:endParaRPr lang="en-US" sz="12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87156E5-6F7A-BA4E-9B0E-9E3011EA6D38}" type="slidenum">
              <a:rPr lang="en-US" smtClean="0"/>
              <a:t>6</a:t>
            </a:fld>
            <a:endParaRPr lang="en-US"/>
          </a:p>
        </p:txBody>
      </p:sp>
    </p:spTree>
    <p:extLst>
      <p:ext uri="{BB962C8B-B14F-4D97-AF65-F5344CB8AC3E}">
        <p14:creationId xmlns:p14="http://schemas.microsoft.com/office/powerpoint/2010/main" val="68885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Price Earning Ratio for all these investments as </a:t>
            </a:r>
            <a:r>
              <a:rPr lang="en-US" sz="1800" dirty="0">
                <a:solidFill>
                  <a:srgbClr val="000000"/>
                </a:solidFill>
                <a:effectLst/>
                <a:latin typeface="Times New Roman" panose="02020603050405020304" pitchFamily="18" charset="0"/>
                <a:ea typeface="Times New Roman" panose="02020603050405020304" pitchFamily="18" charset="0"/>
              </a:rPr>
              <a:t>iShares UK Treasury Bond 0-5yr UCITS ETF</a:t>
            </a:r>
            <a:r>
              <a:rPr lang="en-US" dirty="0">
                <a:effectLst/>
              </a:rPr>
              <a:t> is found to lowest among all.</a:t>
            </a:r>
            <a:endParaRPr lang="en-US" dirty="0"/>
          </a:p>
        </p:txBody>
      </p:sp>
      <p:sp>
        <p:nvSpPr>
          <p:cNvPr id="4" name="Slide Number Placeholder 3"/>
          <p:cNvSpPr>
            <a:spLocks noGrp="1"/>
          </p:cNvSpPr>
          <p:nvPr>
            <p:ph type="sldNum" sz="quarter" idx="5"/>
          </p:nvPr>
        </p:nvSpPr>
        <p:spPr/>
        <p:txBody>
          <a:bodyPr/>
          <a:lstStyle/>
          <a:p>
            <a:fld id="{F87156E5-6F7A-BA4E-9B0E-9E3011EA6D38}" type="slidenum">
              <a:rPr lang="en-US" smtClean="0"/>
              <a:t>7</a:t>
            </a:fld>
            <a:endParaRPr lang="en-US"/>
          </a:p>
        </p:txBody>
      </p:sp>
    </p:spTree>
    <p:extLst>
      <p:ext uri="{BB962C8B-B14F-4D97-AF65-F5344CB8AC3E}">
        <p14:creationId xmlns:p14="http://schemas.microsoft.com/office/powerpoint/2010/main" val="3849275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portfolio performance from 1st Sep 2020 the actual share price and no. of shares invested are derived from Hargreaves Lansdown and yahoo finance websites and purchase value is calculated. However the portfolio performance for 28</a:t>
            </a:r>
            <a:r>
              <a:rPr lang="en-US" baseline="30000" dirty="0"/>
              <a:t>th</a:t>
            </a:r>
            <a:r>
              <a:rPr lang="en-US" dirty="0"/>
              <a:t> Feb 2023 is calculated by considering charges like management fees, platform fees, and dividend to derive current investment value which shows 35% as highest return for </a:t>
            </a:r>
            <a:r>
              <a:rPr lang="en-US" sz="1800" dirty="0">
                <a:solidFill>
                  <a:srgbClr val="000000"/>
                </a:solidFill>
                <a:effectLst/>
                <a:latin typeface="Times New Roman" panose="02020603050405020304" pitchFamily="18" charset="0"/>
                <a:ea typeface="Times New Roman" panose="02020603050405020304" pitchFamily="18" charset="0"/>
              </a:rPr>
              <a:t>Royal London UK Equity Income. </a:t>
            </a:r>
            <a:endParaRPr lang="en-US" dirty="0"/>
          </a:p>
        </p:txBody>
      </p:sp>
      <p:sp>
        <p:nvSpPr>
          <p:cNvPr id="4" name="Slide Number Placeholder 3"/>
          <p:cNvSpPr>
            <a:spLocks noGrp="1"/>
          </p:cNvSpPr>
          <p:nvPr>
            <p:ph type="sldNum" sz="quarter" idx="5"/>
          </p:nvPr>
        </p:nvSpPr>
        <p:spPr/>
        <p:txBody>
          <a:bodyPr/>
          <a:lstStyle/>
          <a:p>
            <a:fld id="{F87156E5-6F7A-BA4E-9B0E-9E3011EA6D38}" type="slidenum">
              <a:rPr lang="en-US" smtClean="0"/>
              <a:t>8</a:t>
            </a:fld>
            <a:endParaRPr lang="en-US"/>
          </a:p>
        </p:txBody>
      </p:sp>
    </p:spTree>
    <p:extLst>
      <p:ext uri="{BB962C8B-B14F-4D97-AF65-F5344CB8AC3E}">
        <p14:creationId xmlns:p14="http://schemas.microsoft.com/office/powerpoint/2010/main" val="3024449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which asset to hold and which to dispose after considering the analyses of investment values and their returns overall. The funds planned to dispose </a:t>
            </a:r>
            <a:r>
              <a:rPr lang="en-US" b="0" dirty="0"/>
              <a:t>are </a:t>
            </a:r>
            <a:r>
              <a:rPr lang="en-US" sz="1200" b="0" i="1" dirty="0">
                <a:solidFill>
                  <a:srgbClr val="FFC000"/>
                </a:solidFill>
                <a:effectLst/>
                <a:latin typeface="Times" pitchFamily="2" charset="0"/>
                <a:ea typeface="Times New Roman" panose="02020603050405020304" pitchFamily="18" charset="0"/>
              </a:rPr>
              <a:t>iShares UK Treasury Bond 0-5yr UCITS ETF </a:t>
            </a:r>
            <a:r>
              <a:rPr lang="en-US" sz="1200" b="0" dirty="0">
                <a:effectLst/>
                <a:latin typeface="Times" pitchFamily="2" charset="0"/>
                <a:ea typeface="Times New Roman" panose="02020603050405020304" pitchFamily="18" charset="0"/>
              </a:rPr>
              <a:t>and </a:t>
            </a:r>
            <a:r>
              <a:rPr lang="en-US" sz="1200" b="0" i="1" dirty="0">
                <a:solidFill>
                  <a:srgbClr val="FFC000"/>
                </a:solidFill>
                <a:latin typeface="Times" pitchFamily="2" charset="0"/>
              </a:rPr>
              <a:t>Fidelity Multi Asset Balanced Fund IV, </a:t>
            </a:r>
            <a:r>
              <a:rPr lang="en-US" sz="1200" b="0" dirty="0">
                <a:solidFill>
                  <a:srgbClr val="FFC000"/>
                </a:solidFill>
                <a:effectLst/>
                <a:latin typeface="Times New Roman" panose="02020603050405020304" pitchFamily="18" charset="0"/>
                <a:ea typeface="Times New Roman" panose="02020603050405020304" pitchFamily="18" charset="0"/>
              </a:rPr>
              <a:t>Vanguard FTSE All-World UCITS ETF (VWRL)</a:t>
            </a:r>
            <a:r>
              <a:rPr lang="en-US" sz="1200" b="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investor plans to sell them as charges seems to be high so they are reinvest into a different security. </a:t>
            </a:r>
            <a:endParaRPr lang="en-US" b="0" dirty="0"/>
          </a:p>
        </p:txBody>
      </p:sp>
      <p:sp>
        <p:nvSpPr>
          <p:cNvPr id="4" name="Slide Number Placeholder 3"/>
          <p:cNvSpPr>
            <a:spLocks noGrp="1"/>
          </p:cNvSpPr>
          <p:nvPr>
            <p:ph type="sldNum" sz="quarter" idx="5"/>
          </p:nvPr>
        </p:nvSpPr>
        <p:spPr/>
        <p:txBody>
          <a:bodyPr/>
          <a:lstStyle/>
          <a:p>
            <a:fld id="{F87156E5-6F7A-BA4E-9B0E-9E3011EA6D38}" type="slidenum">
              <a:rPr lang="en-US" smtClean="0"/>
              <a:t>9</a:t>
            </a:fld>
            <a:endParaRPr lang="en-US"/>
          </a:p>
        </p:txBody>
      </p:sp>
    </p:spTree>
    <p:extLst>
      <p:ext uri="{BB962C8B-B14F-4D97-AF65-F5344CB8AC3E}">
        <p14:creationId xmlns:p14="http://schemas.microsoft.com/office/powerpoint/2010/main" val="2673575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6/25/24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BD8A8A1B-4E1E-43EF-8A39-7D4A3879B941}"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9109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6/25/24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1764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6/25/24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2279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6/25/24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53875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t>6/25/24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8001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t>6/25/24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0706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t>6/25/24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1648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8048B-57AF-4F53-BC84-8E0A1033FBEC}" type="datetimeFigureOut">
              <a:rPr lang="en-US" smtClean="0"/>
              <a:t>6/25/24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8A1B-4E1E-43EF-8A39-7D4A3879B941}"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6865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208048B-57AF-4F53-BC84-8E0A1033FBEC}" type="datetimeFigureOut">
              <a:rPr lang="en-US" smtClean="0"/>
              <a:t>6/25/24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9239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6/25/24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3540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6/25/24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8518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D208048B-57AF-4F53-BC84-8E0A1033FBEC}" type="datetimeFigureOut">
              <a:rPr lang="en-US" smtClean="0"/>
              <a:pPr/>
              <a:t>6/25/24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BD8A8A1B-4E1E-43EF-8A39-7D4A3879B941}"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834466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www.hl.co.u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9A59-90C0-BD9D-4224-0CADD5C8F7CD}"/>
              </a:ext>
            </a:extLst>
          </p:cNvPr>
          <p:cNvSpPr>
            <a:spLocks noGrp="1"/>
          </p:cNvSpPr>
          <p:nvPr>
            <p:ph type="ctrTitle"/>
          </p:nvPr>
        </p:nvSpPr>
        <p:spPr>
          <a:xfrm>
            <a:off x="937548" y="676655"/>
            <a:ext cx="4249048" cy="1599185"/>
          </a:xfrm>
        </p:spPr>
        <p:txBody>
          <a:bodyPr>
            <a:normAutofit/>
          </a:bodyPr>
          <a:lstStyle/>
          <a:p>
            <a:pPr algn="l"/>
            <a:r>
              <a:rPr lang="en-US" sz="2800" dirty="0"/>
              <a:t>Presentation on Investing in UK stock market for 28-month period   </a:t>
            </a:r>
          </a:p>
        </p:txBody>
      </p:sp>
      <p:pic>
        <p:nvPicPr>
          <p:cNvPr id="4" name="Picture 3" descr="Sphere of mesh and nodes">
            <a:extLst>
              <a:ext uri="{FF2B5EF4-FFF2-40B4-BE49-F238E27FC236}">
                <a16:creationId xmlns:a16="http://schemas.microsoft.com/office/drawing/2014/main" id="{B392CA3F-2C4D-6797-E435-AC93DADF87BF}"/>
              </a:ext>
            </a:extLst>
          </p:cNvPr>
          <p:cNvPicPr>
            <a:picLocks noChangeAspect="1"/>
          </p:cNvPicPr>
          <p:nvPr/>
        </p:nvPicPr>
        <p:blipFill rotWithShape="1">
          <a:blip r:embed="rId3"/>
          <a:srcRect l="9943"/>
          <a:stretch/>
        </p:blipFill>
        <p:spPr>
          <a:xfrm>
            <a:off x="5186596" y="10"/>
            <a:ext cx="7005403" cy="6857990"/>
          </a:xfrm>
          <a:custGeom>
            <a:avLst/>
            <a:gdLst/>
            <a:ahLst/>
            <a:cxnLst/>
            <a:rect l="l" t="t" r="r" b="b"/>
            <a:pathLst>
              <a:path w="8234792" h="6821666">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p:spPr>
      </p:pic>
      <p:sp>
        <p:nvSpPr>
          <p:cNvPr id="6" name="TextBox 5">
            <a:extLst>
              <a:ext uri="{FF2B5EF4-FFF2-40B4-BE49-F238E27FC236}">
                <a16:creationId xmlns:a16="http://schemas.microsoft.com/office/drawing/2014/main" id="{96B53073-63F9-F293-256B-5726A86DA69C}"/>
              </a:ext>
            </a:extLst>
          </p:cNvPr>
          <p:cNvSpPr txBox="1"/>
          <p:nvPr/>
        </p:nvSpPr>
        <p:spPr>
          <a:xfrm>
            <a:off x="937547" y="4582161"/>
            <a:ext cx="3858739" cy="923330"/>
          </a:xfrm>
          <a:prstGeom prst="rect">
            <a:avLst/>
          </a:prstGeom>
          <a:noFill/>
        </p:spPr>
        <p:txBody>
          <a:bodyPr wrap="square">
            <a:spAutoFit/>
          </a:bodyPr>
          <a:lstStyle/>
          <a:p>
            <a:r>
              <a:rPr lang="en-US" dirty="0"/>
              <a:t>Investor is 40 years old who is a balanced investor would be suitable for this type of portfolio. </a:t>
            </a:r>
          </a:p>
        </p:txBody>
      </p:sp>
    </p:spTree>
    <p:extLst>
      <p:ext uri="{BB962C8B-B14F-4D97-AF65-F5344CB8AC3E}">
        <p14:creationId xmlns:p14="http://schemas.microsoft.com/office/powerpoint/2010/main" val="414168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useBgFill="1">
        <p:nvSpPr>
          <p:cNvPr id="81" name="Rectangle 6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7">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6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85" name="Freeform: Shape 71">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6" name="Picture 73">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87" name="Rectangle 75">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77">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Oval 81">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D11AC-6F16-B6F4-AAB2-05F7D89362B6}"/>
              </a:ext>
            </a:extLst>
          </p:cNvPr>
          <p:cNvSpPr>
            <a:spLocks noGrp="1"/>
          </p:cNvSpPr>
          <p:nvPr>
            <p:ph type="title"/>
          </p:nvPr>
        </p:nvSpPr>
        <p:spPr>
          <a:xfrm>
            <a:off x="4299923" y="491118"/>
            <a:ext cx="4140181" cy="633876"/>
          </a:xfrm>
        </p:spPr>
        <p:txBody>
          <a:bodyPr vert="horz" lIns="91440" tIns="45720" rIns="91440" bIns="45720" rtlCol="0" anchor="t">
            <a:normAutofit fontScale="90000"/>
          </a:bodyPr>
          <a:lstStyle/>
          <a:p>
            <a:pPr algn="l"/>
            <a:r>
              <a:rPr lang="en-US" sz="4800" dirty="0"/>
              <a:t>CONCLUSION </a:t>
            </a:r>
          </a:p>
        </p:txBody>
      </p:sp>
      <p:sp>
        <p:nvSpPr>
          <p:cNvPr id="89" name="TextBox 3">
            <a:extLst>
              <a:ext uri="{FF2B5EF4-FFF2-40B4-BE49-F238E27FC236}">
                <a16:creationId xmlns:a16="http://schemas.microsoft.com/office/drawing/2014/main" id="{1543B434-FD79-8CDF-5A62-A9681537842C}"/>
              </a:ext>
            </a:extLst>
          </p:cNvPr>
          <p:cNvSpPr txBox="1"/>
          <p:nvPr/>
        </p:nvSpPr>
        <p:spPr>
          <a:xfrm>
            <a:off x="1547568" y="1595072"/>
            <a:ext cx="9110414" cy="4454872"/>
          </a:xfrm>
          <a:prstGeom prst="rect">
            <a:avLst/>
          </a:prstGeom>
        </p:spPr>
        <p:txBody>
          <a:bodyPr vert="horz" lIns="91440" tIns="45720" rIns="91440" bIns="45720" rtlCol="0" anchor="t">
            <a:normAutofit/>
          </a:bodyPr>
          <a:lstStyle/>
          <a:p>
            <a:pPr algn="just" defTabSz="914400">
              <a:lnSpc>
                <a:spcPct val="110000"/>
              </a:lnSpc>
              <a:spcAft>
                <a:spcPts val="600"/>
              </a:spcAft>
              <a:buClr>
                <a:schemeClr val="accent6"/>
              </a:buClr>
              <a:buSzPct val="90000"/>
              <a:buFont typeface="Wingdings" panose="05000000000000000000" pitchFamily="2" charset="2"/>
              <a:buChar char="§"/>
            </a:pPr>
            <a:r>
              <a:rPr lang="en-US" sz="1600" dirty="0"/>
              <a:t>It is best to dispose of the investment and reinvest the proceeds into a different security. This will help to diversify your investments and minimize the potential risk associated with holding a single security. It will help to maximize potential returns by investing in a security that has been performing well. </a:t>
            </a:r>
          </a:p>
          <a:p>
            <a:pPr algn="just" defTabSz="914400">
              <a:lnSpc>
                <a:spcPct val="110000"/>
              </a:lnSpc>
              <a:spcAft>
                <a:spcPts val="600"/>
              </a:spcAft>
              <a:buClr>
                <a:schemeClr val="accent6"/>
              </a:buClr>
              <a:buSzPct val="90000"/>
              <a:buFont typeface="Wingdings" panose="05000000000000000000" pitchFamily="2" charset="2"/>
              <a:buChar char="§"/>
            </a:pPr>
            <a:endParaRPr lang="en-US" sz="1600" dirty="0"/>
          </a:p>
          <a:p>
            <a:pPr algn="just" defTabSz="914400">
              <a:lnSpc>
                <a:spcPct val="110000"/>
              </a:lnSpc>
              <a:spcAft>
                <a:spcPts val="600"/>
              </a:spcAft>
              <a:buClr>
                <a:schemeClr val="accent6"/>
              </a:buClr>
              <a:buSzPct val="90000"/>
              <a:buFont typeface="Wingdings" panose="05000000000000000000" pitchFamily="2" charset="2"/>
              <a:buChar char="§"/>
            </a:pPr>
            <a:r>
              <a:rPr lang="en-US" sz="1600" dirty="0"/>
              <a:t>Past Performance doesn’t exactly predict the future </a:t>
            </a:r>
            <a:r>
              <a:rPr lang="en-US" sz="1600" dirty="0" err="1"/>
              <a:t>performance.Therefore</a:t>
            </a:r>
            <a:r>
              <a:rPr lang="en-US" sz="1600" dirty="0"/>
              <a:t>, investor should carefully research and consider all available options before making any decisions regarding investments, including both the iShares UK Treasury Bond 0-5yr UCITS ETF and the Fidelity Multi Asset Balanced Fund IV.</a:t>
            </a:r>
          </a:p>
          <a:p>
            <a:pPr algn="just" defTabSz="914400">
              <a:lnSpc>
                <a:spcPct val="110000"/>
              </a:lnSpc>
              <a:spcAft>
                <a:spcPts val="600"/>
              </a:spcAft>
              <a:buClr>
                <a:schemeClr val="accent6"/>
              </a:buClr>
              <a:buSzPct val="90000"/>
              <a:buFont typeface="Wingdings" panose="05000000000000000000" pitchFamily="2" charset="2"/>
              <a:buChar char="§"/>
            </a:pPr>
            <a:endParaRPr lang="en-US" sz="1600" dirty="0"/>
          </a:p>
          <a:p>
            <a:pPr algn="just" defTabSz="914400">
              <a:lnSpc>
                <a:spcPct val="110000"/>
              </a:lnSpc>
              <a:spcAft>
                <a:spcPts val="600"/>
              </a:spcAft>
              <a:buClr>
                <a:schemeClr val="accent6"/>
              </a:buClr>
              <a:buSzPct val="90000"/>
              <a:buFont typeface="Wingdings" panose="05000000000000000000" pitchFamily="2" charset="2"/>
              <a:buChar char="§"/>
            </a:pPr>
            <a:r>
              <a:rPr lang="en-US" sz="1600" dirty="0"/>
              <a:t> Additionally, investor should consider their individual investment goals and risk tolerance before making any investment decisions.</a:t>
            </a:r>
          </a:p>
        </p:txBody>
      </p:sp>
    </p:spTree>
    <p:extLst>
      <p:ext uri="{BB962C8B-B14F-4D97-AF65-F5344CB8AC3E}">
        <p14:creationId xmlns:p14="http://schemas.microsoft.com/office/powerpoint/2010/main" val="244459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89">
                                            <p:txEl>
                                              <p:pRg st="0" end="0"/>
                                            </p:txEl>
                                          </p:spTgt>
                                        </p:tgtEl>
                                        <p:attrNameLst>
                                          <p:attrName>style.visibility</p:attrName>
                                        </p:attrNameLst>
                                      </p:cBhvr>
                                      <p:to>
                                        <p:strVal val="visible"/>
                                      </p:to>
                                    </p:set>
                                    <p:anim calcmode="lin" valueType="num">
                                      <p:cBhvr>
                                        <p:cTn id="19" dur="500" fill="hold"/>
                                        <p:tgtEl>
                                          <p:spTgt spid="89">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89">
                                            <p:txEl>
                                              <p:pRg st="0" end="0"/>
                                            </p:txEl>
                                          </p:spTgt>
                                        </p:tgtEl>
                                        <p:attrNameLst>
                                          <p:attrName>ppt_h</p:attrName>
                                        </p:attrNameLst>
                                      </p:cBhvr>
                                      <p:tavLst>
                                        <p:tav tm="0">
                                          <p:val>
                                            <p:strVal val="#ppt_h"/>
                                          </p:val>
                                        </p:tav>
                                        <p:tav tm="100000">
                                          <p:val>
                                            <p:strVal val="#ppt_h"/>
                                          </p:val>
                                        </p:tav>
                                      </p:tavLst>
                                    </p:anim>
                                  </p:childTnLst>
                                </p:cTn>
                              </p:par>
                              <p:par>
                                <p:cTn id="21" presetID="17" presetClass="entr" presetSubtype="10" fill="hold" nodeType="withEffect">
                                  <p:stCondLst>
                                    <p:cond delay="0"/>
                                  </p:stCondLst>
                                  <p:childTnLst>
                                    <p:set>
                                      <p:cBhvr>
                                        <p:cTn id="22" dur="1" fill="hold">
                                          <p:stCondLst>
                                            <p:cond delay="0"/>
                                          </p:stCondLst>
                                        </p:cTn>
                                        <p:tgtEl>
                                          <p:spTgt spid="89">
                                            <p:txEl>
                                              <p:pRg st="2" end="2"/>
                                            </p:txEl>
                                          </p:spTgt>
                                        </p:tgtEl>
                                        <p:attrNameLst>
                                          <p:attrName>style.visibility</p:attrName>
                                        </p:attrNameLst>
                                      </p:cBhvr>
                                      <p:to>
                                        <p:strVal val="visible"/>
                                      </p:to>
                                    </p:set>
                                    <p:anim calcmode="lin" valueType="num">
                                      <p:cBhvr>
                                        <p:cTn id="23" dur="500" fill="hold"/>
                                        <p:tgtEl>
                                          <p:spTgt spid="89">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89">
                                            <p:txEl>
                                              <p:pRg st="2" end="2"/>
                                            </p:txEl>
                                          </p:spTgt>
                                        </p:tgtEl>
                                        <p:attrNameLst>
                                          <p:attrName>ppt_h</p:attrName>
                                        </p:attrNameLst>
                                      </p:cBhvr>
                                      <p:tavLst>
                                        <p:tav tm="0">
                                          <p:val>
                                            <p:strVal val="#ppt_h"/>
                                          </p:val>
                                        </p:tav>
                                        <p:tav tm="100000">
                                          <p:val>
                                            <p:strVal val="#ppt_h"/>
                                          </p:val>
                                        </p:tav>
                                      </p:tavLst>
                                    </p:anim>
                                  </p:childTnLst>
                                </p:cTn>
                              </p:par>
                              <p:par>
                                <p:cTn id="25" presetID="17" presetClass="entr" presetSubtype="10" fill="hold" nodeType="withEffect">
                                  <p:stCondLst>
                                    <p:cond delay="0"/>
                                  </p:stCondLst>
                                  <p:childTnLst>
                                    <p:set>
                                      <p:cBhvr>
                                        <p:cTn id="26" dur="1" fill="hold">
                                          <p:stCondLst>
                                            <p:cond delay="0"/>
                                          </p:stCondLst>
                                        </p:cTn>
                                        <p:tgtEl>
                                          <p:spTgt spid="89">
                                            <p:txEl>
                                              <p:pRg st="4" end="4"/>
                                            </p:txEl>
                                          </p:spTgt>
                                        </p:tgtEl>
                                        <p:attrNameLst>
                                          <p:attrName>style.visibility</p:attrName>
                                        </p:attrNameLst>
                                      </p:cBhvr>
                                      <p:to>
                                        <p:strVal val="visible"/>
                                      </p:to>
                                    </p:set>
                                    <p:anim calcmode="lin" valueType="num">
                                      <p:cBhvr>
                                        <p:cTn id="27" dur="500" fill="hold"/>
                                        <p:tgtEl>
                                          <p:spTgt spid="89">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89">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37BE-EB76-29BE-0799-6B0435491479}"/>
              </a:ext>
            </a:extLst>
          </p:cNvPr>
          <p:cNvSpPr>
            <a:spLocks noGrp="1"/>
          </p:cNvSpPr>
          <p:nvPr>
            <p:ph type="title"/>
          </p:nvPr>
        </p:nvSpPr>
        <p:spPr>
          <a:xfrm>
            <a:off x="2611809" y="554347"/>
            <a:ext cx="5079910" cy="718642"/>
          </a:xfrm>
        </p:spPr>
        <p:txBody>
          <a:bodyPr/>
          <a:lstStyle/>
          <a:p>
            <a:r>
              <a:rPr lang="en-US" dirty="0"/>
              <a:t>HARVARD REFERENCE </a:t>
            </a:r>
          </a:p>
        </p:txBody>
      </p:sp>
      <p:sp>
        <p:nvSpPr>
          <p:cNvPr id="3" name="Content Placeholder 2">
            <a:extLst>
              <a:ext uri="{FF2B5EF4-FFF2-40B4-BE49-F238E27FC236}">
                <a16:creationId xmlns:a16="http://schemas.microsoft.com/office/drawing/2014/main" id="{186F787C-6615-DC86-6DCC-9521D09E846F}"/>
              </a:ext>
            </a:extLst>
          </p:cNvPr>
          <p:cNvSpPr>
            <a:spLocks noGrp="1"/>
          </p:cNvSpPr>
          <p:nvPr>
            <p:ph idx="1"/>
          </p:nvPr>
        </p:nvSpPr>
        <p:spPr>
          <a:xfrm>
            <a:off x="1021975" y="1577788"/>
            <a:ext cx="10219766" cy="4733364"/>
          </a:xfrm>
        </p:spPr>
        <p:txBody>
          <a:bodyPr>
            <a:normAutofit fontScale="70000" lnSpcReduction="20000"/>
          </a:bodyPr>
          <a:lstStyle/>
          <a:p>
            <a:r>
              <a:rPr lang="en-US" dirty="0"/>
              <a:t>Lecture Slides from Professor John Forgan </a:t>
            </a:r>
          </a:p>
          <a:p>
            <a:r>
              <a:rPr lang="en-US" dirty="0"/>
              <a:t>Hargreaves Lansdown. (2019). Benefit from an award-winning investment service. [online] Available at: </a:t>
            </a:r>
            <a:r>
              <a:rPr lang="en-US" dirty="0">
                <a:hlinkClick r:id="rId3"/>
              </a:rPr>
              <a:t>https://www.hl.co.uk/</a:t>
            </a:r>
            <a:r>
              <a:rPr lang="en-US" dirty="0"/>
              <a:t> In-text citation: (Hargreaves Lansdown, 2019) </a:t>
            </a:r>
          </a:p>
          <a:p>
            <a:r>
              <a:rPr lang="en-US" dirty="0"/>
              <a:t>uk.finance.yahoo.com. (n.d.). iShares Core S&amp;P 500 UCITS ETF USD Dist (IUSA.L) holdings – Yahoo Finance. [online] Available at: https://uk.finance.yahoo.com/quote/IUSA.L/holdings?p=IUSA.L  In-text citation: (uk.finance.yahoo.com, n.d.) </a:t>
            </a:r>
          </a:p>
          <a:p>
            <a:r>
              <a:rPr lang="en-US" dirty="0"/>
              <a:t>finance.yahoo.com. (n.d.). Vanguard FTSE All-World UCITS ETF (VWRL.L) Holdings - Yahoo Finance. [online] Available at: https://finance.yahoo.com/quote/VWRL.L/holdings?p=VWRL.L In-text citation: (finance.yahoo.com, n.d.) </a:t>
            </a:r>
          </a:p>
          <a:p>
            <a:r>
              <a:rPr lang="en-US" dirty="0"/>
              <a:t>finance.yahoo.com. (n.d.). Vanguard FTSE 100 UCITS ETF (VUKE.L) Holdings - Yahoo Finance. [online] Available at: https://finance.yahoo.com/quote/VUKE.L/holdings?p=VUKE.L </a:t>
            </a:r>
          </a:p>
          <a:p>
            <a:r>
              <a:rPr lang="en-US" dirty="0"/>
              <a:t>uk.finance.yahoo.com. (n.d.). iShares UK Gilts 0-5yr ETF GBP Dist (IGLS.L) holdings – Yahoo Finance. [online] Available at: https://uk.finance.yahoo.com/quote/IGLS.L/holdings?p=IGLS.L In-text citation: (uk.finance.yahoo.com, n.d.)</a:t>
            </a:r>
          </a:p>
          <a:p>
            <a:r>
              <a:rPr lang="en-US" dirty="0"/>
              <a:t>uk.finance.yahoo.com. (n.d.). Royal London UK Equity Income M GBP Acc (0P0000YQN6.L) holdings – Yahoo Finance. [online] Available at: https://uk.finance.yahoo.com/quote/0P0000YQN6.L/holdings?p=0P0000YQN6.L In-text citation: (uk.finance.yahoo.com, n.d.)</a:t>
            </a:r>
          </a:p>
          <a:p>
            <a:endParaRPr lang="en-US" dirty="0"/>
          </a:p>
          <a:p>
            <a:endParaRPr lang="en-US" dirty="0"/>
          </a:p>
          <a:p>
            <a:endParaRPr lang="en-US" dirty="0"/>
          </a:p>
        </p:txBody>
      </p:sp>
    </p:spTree>
    <p:extLst>
      <p:ext uri="{BB962C8B-B14F-4D97-AF65-F5344CB8AC3E}">
        <p14:creationId xmlns:p14="http://schemas.microsoft.com/office/powerpoint/2010/main" val="255806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par>
                                <p:cTn id="16" presetID="53" presetClass="entr" presetSubtype="16"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3">
                                            <p:txEl>
                                              <p:pRg st="1" end="1"/>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5" dur="500"/>
                                        <p:tgtEl>
                                          <p:spTgt spid="3">
                                            <p:txEl>
                                              <p:pRg st="2" end="2"/>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3">
                                            <p:txEl>
                                              <p:pRg st="4" end="4"/>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3">
                                            <p:txEl>
                                              <p:pRg st="5" end="5"/>
                                            </p:txEl>
                                          </p:spTgt>
                                        </p:tgtEl>
                                      </p:cBhvr>
                                    </p:animEffect>
                                  </p:childTnLst>
                                </p:cTn>
                              </p:par>
                              <p:par>
                                <p:cTn id="41" presetID="53" presetClass="entr" presetSubtype="16"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A193-431D-BCCB-2305-1CC8DAA33E5B}"/>
              </a:ext>
            </a:extLst>
          </p:cNvPr>
          <p:cNvSpPr>
            <a:spLocks noGrp="1"/>
          </p:cNvSpPr>
          <p:nvPr>
            <p:ph type="title"/>
          </p:nvPr>
        </p:nvSpPr>
        <p:spPr>
          <a:xfrm>
            <a:off x="4123426" y="2516087"/>
            <a:ext cx="3191774" cy="1077229"/>
          </a:xfrm>
        </p:spPr>
        <p:txBody>
          <a:bodyPr/>
          <a:lstStyle/>
          <a:p>
            <a:r>
              <a:rPr lang="en-US" dirty="0"/>
              <a:t>THANK YOU </a:t>
            </a:r>
            <a:r>
              <a:rPr lang="en-US" dirty="0">
                <a:sym typeface="Wingdings" pitchFamily="2" charset="2"/>
              </a:rPr>
              <a:t></a:t>
            </a:r>
            <a:r>
              <a:rPr lang="en-US" dirty="0"/>
              <a:t> </a:t>
            </a:r>
          </a:p>
        </p:txBody>
      </p:sp>
    </p:spTree>
    <p:extLst>
      <p:ext uri="{BB962C8B-B14F-4D97-AF65-F5344CB8AC3E}">
        <p14:creationId xmlns:p14="http://schemas.microsoft.com/office/powerpoint/2010/main" val="295301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52D0D-4665-FB79-7C0B-F9F3964B04B6}"/>
              </a:ext>
            </a:extLst>
          </p:cNvPr>
          <p:cNvSpPr>
            <a:spLocks noGrp="1"/>
          </p:cNvSpPr>
          <p:nvPr>
            <p:ph type="title"/>
          </p:nvPr>
        </p:nvSpPr>
        <p:spPr>
          <a:xfrm>
            <a:off x="2188901" y="516304"/>
            <a:ext cx="4821499" cy="795219"/>
          </a:xfrm>
        </p:spPr>
        <p:txBody>
          <a:bodyPr>
            <a:normAutofit fontScale="90000"/>
          </a:bodyPr>
          <a:lstStyle/>
          <a:p>
            <a:pPr algn="l"/>
            <a:r>
              <a:rPr lang="en-US" sz="4800" dirty="0"/>
              <a:t>INTRODUCTION </a:t>
            </a:r>
          </a:p>
        </p:txBody>
      </p:sp>
      <p:sp>
        <p:nvSpPr>
          <p:cNvPr id="3" name="Content Placeholder 2">
            <a:extLst>
              <a:ext uri="{FF2B5EF4-FFF2-40B4-BE49-F238E27FC236}">
                <a16:creationId xmlns:a16="http://schemas.microsoft.com/office/drawing/2014/main" id="{B6B7785C-58CF-3A38-6782-839495BB64E4}"/>
              </a:ext>
            </a:extLst>
          </p:cNvPr>
          <p:cNvSpPr>
            <a:spLocks noGrp="1"/>
          </p:cNvSpPr>
          <p:nvPr>
            <p:ph idx="1"/>
          </p:nvPr>
        </p:nvSpPr>
        <p:spPr>
          <a:xfrm>
            <a:off x="734324" y="1483452"/>
            <a:ext cx="11188735" cy="4520534"/>
          </a:xfrm>
        </p:spPr>
        <p:txBody>
          <a:bodyPr anchor="t">
            <a:normAutofit lnSpcReduction="10000"/>
          </a:bodyPr>
          <a:lstStyle/>
          <a:p>
            <a:pPr algn="just"/>
            <a:r>
              <a:rPr lang="en-US" sz="1800" dirty="0"/>
              <a:t>Investing in financial assets is a great way to help secure your financial future. With £500,000 to invest, it is important to make the right decisions to ensure a strong return on investment. This report presents the rationale of  investment choices and the performance of my portfolio over a 28-month period from 1</a:t>
            </a:r>
            <a:r>
              <a:rPr lang="en-US" sz="1800" baseline="30000" dirty="0"/>
              <a:t>st</a:t>
            </a:r>
            <a:r>
              <a:rPr lang="en-US" sz="1800" dirty="0"/>
              <a:t>  September 2020 to 28 February 2023. It also provides an evaluation of which investments should be retained or disposed of at the reporting date. </a:t>
            </a:r>
          </a:p>
          <a:p>
            <a:pPr marL="0" indent="0" algn="just">
              <a:buNone/>
            </a:pPr>
            <a:endParaRPr lang="en-US" sz="1800" dirty="0"/>
          </a:p>
          <a:p>
            <a:pPr marL="0" marR="0" indent="0" algn="just">
              <a:spcBef>
                <a:spcPts val="0"/>
              </a:spcBef>
              <a:spcAft>
                <a:spcPts val="0"/>
              </a:spcAft>
              <a:buNone/>
            </a:pPr>
            <a:r>
              <a:rPr lang="en-US" sz="1800" b="1" u="sng" dirty="0">
                <a:effectLst/>
                <a:latin typeface="Times New Roman" panose="02020603050405020304" pitchFamily="18" charset="0"/>
                <a:ea typeface="Times New Roman" panose="02020603050405020304" pitchFamily="18" charset="0"/>
              </a:rPr>
              <a:t>Macroeconomic factors affecting are </a:t>
            </a:r>
            <a:endParaRPr lang="en-US" sz="1800" u="sng"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Gross Domestic Product </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Employment</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Inflation </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Interest rates </a:t>
            </a:r>
          </a:p>
          <a:p>
            <a:pPr marL="0" marR="0" algn="just">
              <a:spcBef>
                <a:spcPts val="0"/>
              </a:spcBef>
              <a:spcAft>
                <a:spcPts val="0"/>
              </a:spcAft>
            </a:pPr>
            <a:r>
              <a:rPr lang="en-US" sz="1800" dirty="0">
                <a:effectLst/>
                <a:latin typeface="ColfaxAI"/>
                <a:ea typeface="Times New Roman" panose="02020603050405020304" pitchFamily="18" charset="0"/>
              </a:rPr>
              <a:t>Exchange</a:t>
            </a:r>
            <a:r>
              <a:rPr lang="en-US" sz="1800" dirty="0">
                <a:effectLst/>
                <a:latin typeface="Times New Roman" panose="02020603050405020304" pitchFamily="18" charset="0"/>
                <a:ea typeface="Times New Roman" panose="02020603050405020304" pitchFamily="18" charset="0"/>
              </a:rPr>
              <a:t> Rates</a:t>
            </a:r>
          </a:p>
          <a:p>
            <a:pPr marL="0" marR="0" algn="just">
              <a:spcBef>
                <a:spcPts val="0"/>
              </a:spcBef>
              <a:spcAft>
                <a:spcPts val="0"/>
              </a:spcAft>
            </a:pPr>
            <a:r>
              <a:rPr lang="en-US" sz="1800" dirty="0">
                <a:effectLst/>
                <a:latin typeface="ColfaxAI"/>
                <a:ea typeface="Times New Roman" panose="02020603050405020304" pitchFamily="18" charset="0"/>
              </a:rPr>
              <a:t>Political</a:t>
            </a:r>
            <a:r>
              <a:rPr lang="en-US" sz="1800" dirty="0">
                <a:effectLst/>
                <a:latin typeface="Times New Roman" panose="02020603050405020304" pitchFamily="18" charset="0"/>
                <a:ea typeface="Times New Roman" panose="02020603050405020304" pitchFamily="18" charset="0"/>
              </a:rPr>
              <a:t> and Social Factors</a:t>
            </a:r>
            <a:endParaRPr lang="en-US" sz="1800" dirty="0"/>
          </a:p>
          <a:p>
            <a:pPr marL="0" indent="0" algn="just">
              <a:buNone/>
            </a:pPr>
            <a:endParaRPr lang="en-US" sz="1800" dirty="0"/>
          </a:p>
          <a:p>
            <a:pPr algn="just"/>
            <a:endParaRPr lang="en-US" sz="1800" dirty="0"/>
          </a:p>
        </p:txBody>
      </p:sp>
    </p:spTree>
    <p:extLst>
      <p:ext uri="{BB962C8B-B14F-4D97-AF65-F5344CB8AC3E}">
        <p14:creationId xmlns:p14="http://schemas.microsoft.com/office/powerpoint/2010/main" val="259257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6ED800-1CD4-D50E-E335-8A4F25E4D116}"/>
              </a:ext>
            </a:extLst>
          </p:cNvPr>
          <p:cNvSpPr>
            <a:spLocks noGrp="1"/>
          </p:cNvSpPr>
          <p:nvPr>
            <p:ph type="title"/>
          </p:nvPr>
        </p:nvSpPr>
        <p:spPr>
          <a:xfrm>
            <a:off x="1337191" y="1673817"/>
            <a:ext cx="2777610" cy="1755183"/>
          </a:xfrm>
        </p:spPr>
        <p:txBody>
          <a:bodyPr vert="horz" lIns="91440" tIns="45720" rIns="91440" bIns="45720" rtlCol="0" anchor="t">
            <a:normAutofit/>
          </a:bodyPr>
          <a:lstStyle/>
          <a:p>
            <a:pPr algn="l"/>
            <a:r>
              <a:rPr lang="en-US" sz="3100" dirty="0">
                <a:solidFill>
                  <a:schemeClr val="bg1"/>
                </a:solidFill>
              </a:rPr>
              <a:t>RATIONAL INVESTMENT CHOICES </a:t>
            </a:r>
          </a:p>
        </p:txBody>
      </p:sp>
      <p:sp>
        <p:nvSpPr>
          <p:cNvPr id="17" name="Rectangle 1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TextBox 4">
            <a:extLst>
              <a:ext uri="{FF2B5EF4-FFF2-40B4-BE49-F238E27FC236}">
                <a16:creationId xmlns:a16="http://schemas.microsoft.com/office/drawing/2014/main" id="{1EA24377-AE10-0E62-C5CA-E31E2A128709}"/>
              </a:ext>
            </a:extLst>
          </p:cNvPr>
          <p:cNvGraphicFramePr/>
          <p:nvPr>
            <p:extLst>
              <p:ext uri="{D42A27DB-BD31-4B8C-83A1-F6EECF244321}">
                <p14:modId xmlns:p14="http://schemas.microsoft.com/office/powerpoint/2010/main" val="1281104373"/>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948962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grpId="1"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par>
                                <p:cTn id="22" presetID="3" presetClass="entr" presetSubtype="1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p:bldP spid="2" grpId="1"/>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85" name="Picture 84">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7" name="Picture 86">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9" name="Rectangle 88">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90">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TextBox 96">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99" name="Rectangle 98">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3" name="Picture 102">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5" name="Rectangle 104">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B74F5-9B5D-F04A-311B-644F33B60E79}"/>
              </a:ext>
            </a:extLst>
          </p:cNvPr>
          <p:cNvSpPr>
            <a:spLocks noGrp="1"/>
          </p:cNvSpPr>
          <p:nvPr>
            <p:ph type="title"/>
          </p:nvPr>
        </p:nvSpPr>
        <p:spPr>
          <a:xfrm>
            <a:off x="1926216" y="415679"/>
            <a:ext cx="2351718" cy="1276562"/>
          </a:xfrm>
        </p:spPr>
        <p:txBody>
          <a:bodyPr vert="horz" lIns="91440" tIns="45720" rIns="91440" bIns="45720" rtlCol="0" anchor="t">
            <a:normAutofit fontScale="90000"/>
          </a:bodyPr>
          <a:lstStyle/>
          <a:p>
            <a:r>
              <a:rPr lang="en-US" sz="2500" dirty="0"/>
              <a:t>WEIGHTAGE ALLOCATED FOR INVESTING </a:t>
            </a:r>
            <a:br>
              <a:rPr lang="en-US" sz="2500" dirty="0"/>
            </a:br>
            <a:r>
              <a:rPr lang="en-US" sz="2500" dirty="0"/>
              <a:t> </a:t>
            </a:r>
            <a:br>
              <a:rPr lang="en-US" sz="2500" dirty="0"/>
            </a:br>
            <a:endParaRPr lang="en-US" sz="2500" dirty="0"/>
          </a:p>
        </p:txBody>
      </p:sp>
      <p:sp>
        <p:nvSpPr>
          <p:cNvPr id="111" name="Rectangle 110">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EC2FBDA1-EFE6-99FF-7F42-7D40C4B3E1BE}"/>
              </a:ext>
            </a:extLst>
          </p:cNvPr>
          <p:cNvGraphicFramePr/>
          <p:nvPr>
            <p:extLst>
              <p:ext uri="{D42A27DB-BD31-4B8C-83A1-F6EECF244321}">
                <p14:modId xmlns:p14="http://schemas.microsoft.com/office/powerpoint/2010/main" val="1433425745"/>
              </p:ext>
            </p:extLst>
          </p:nvPr>
        </p:nvGraphicFramePr>
        <p:xfrm>
          <a:off x="5052703" y="415679"/>
          <a:ext cx="5755005" cy="414147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able 5">
            <a:extLst>
              <a:ext uri="{FF2B5EF4-FFF2-40B4-BE49-F238E27FC236}">
                <a16:creationId xmlns:a16="http://schemas.microsoft.com/office/drawing/2014/main" id="{E4BF9409-A448-1B41-003A-ED5B8AAA49C8}"/>
              </a:ext>
            </a:extLst>
          </p:cNvPr>
          <p:cNvGraphicFramePr>
            <a:graphicFrameLocks noGrp="1"/>
          </p:cNvGraphicFramePr>
          <p:nvPr>
            <p:extLst>
              <p:ext uri="{D42A27DB-BD31-4B8C-83A1-F6EECF244321}">
                <p14:modId xmlns:p14="http://schemas.microsoft.com/office/powerpoint/2010/main" val="4201897770"/>
              </p:ext>
            </p:extLst>
          </p:nvPr>
        </p:nvGraphicFramePr>
        <p:xfrm>
          <a:off x="1405101" y="4557149"/>
          <a:ext cx="6106795" cy="2017395"/>
        </p:xfrm>
        <a:graphic>
          <a:graphicData uri="http://schemas.openxmlformats.org/drawingml/2006/table">
            <a:tbl>
              <a:tblPr firstRow="1" firstCol="1" bandRow="1">
                <a:tableStyleId>{5C22544A-7EE6-4342-B048-85BDC9FD1C3A}</a:tableStyleId>
              </a:tblPr>
              <a:tblGrid>
                <a:gridCol w="3759200">
                  <a:extLst>
                    <a:ext uri="{9D8B030D-6E8A-4147-A177-3AD203B41FA5}">
                      <a16:colId xmlns:a16="http://schemas.microsoft.com/office/drawing/2014/main" val="3858339855"/>
                    </a:ext>
                  </a:extLst>
                </a:gridCol>
                <a:gridCol w="1381760">
                  <a:extLst>
                    <a:ext uri="{9D8B030D-6E8A-4147-A177-3AD203B41FA5}">
                      <a16:colId xmlns:a16="http://schemas.microsoft.com/office/drawing/2014/main" val="3174888066"/>
                    </a:ext>
                  </a:extLst>
                </a:gridCol>
                <a:gridCol w="965835">
                  <a:extLst>
                    <a:ext uri="{9D8B030D-6E8A-4147-A177-3AD203B41FA5}">
                      <a16:colId xmlns:a16="http://schemas.microsoft.com/office/drawing/2014/main" val="2428682133"/>
                    </a:ext>
                  </a:extLst>
                </a:gridCol>
              </a:tblGrid>
              <a:tr h="330835">
                <a:tc>
                  <a:txBody>
                    <a:bodyPr/>
                    <a:lstStyle/>
                    <a:p>
                      <a:pPr marL="0" marR="0" algn="ctr">
                        <a:spcBef>
                          <a:spcPts val="0"/>
                        </a:spcBef>
                        <a:spcAft>
                          <a:spcPts val="0"/>
                        </a:spcAft>
                      </a:pPr>
                      <a:r>
                        <a:rPr lang="en-US" sz="1200" dirty="0">
                          <a:effectLst/>
                        </a:rPr>
                        <a:t>Investment Name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Investment Value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Weight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9488141"/>
                  </a:ext>
                </a:extLst>
              </a:tr>
              <a:tr h="210820">
                <a:tc>
                  <a:txBody>
                    <a:bodyPr/>
                    <a:lstStyle/>
                    <a:p>
                      <a:pPr marL="0" marR="0">
                        <a:spcBef>
                          <a:spcPts val="0"/>
                        </a:spcBef>
                        <a:spcAft>
                          <a:spcPts val="0"/>
                        </a:spcAft>
                      </a:pPr>
                      <a:r>
                        <a:rPr lang="en-US" sz="1200">
                          <a:effectLst/>
                        </a:rPr>
                        <a:t>Vanguard FTSE All-World UCITS ETF (VWRD)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75000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56184027"/>
                  </a:ext>
                </a:extLst>
              </a:tr>
              <a:tr h="210820">
                <a:tc>
                  <a:txBody>
                    <a:bodyPr/>
                    <a:lstStyle/>
                    <a:p>
                      <a:pPr marL="0" marR="0">
                        <a:spcBef>
                          <a:spcPts val="0"/>
                        </a:spcBef>
                        <a:spcAft>
                          <a:spcPts val="0"/>
                        </a:spcAft>
                      </a:pPr>
                      <a:r>
                        <a:rPr lang="en-US" sz="1200">
                          <a:effectLst/>
                        </a:rPr>
                        <a:t>iShares Core S&amp;P 500 UCITS ETF</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75000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26881566"/>
                  </a:ext>
                </a:extLst>
              </a:tr>
              <a:tr h="210820">
                <a:tc>
                  <a:txBody>
                    <a:bodyPr/>
                    <a:lstStyle/>
                    <a:p>
                      <a:pPr marL="0" marR="0">
                        <a:spcBef>
                          <a:spcPts val="0"/>
                        </a:spcBef>
                        <a:spcAft>
                          <a:spcPts val="0"/>
                        </a:spcAft>
                      </a:pPr>
                      <a:r>
                        <a:rPr lang="en-US" sz="1200">
                          <a:effectLst/>
                        </a:rPr>
                        <a:t>Fidelity Multi Asset Balanced Fund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31417618"/>
                  </a:ext>
                </a:extLst>
              </a:tr>
              <a:tr h="210820">
                <a:tc>
                  <a:txBody>
                    <a:bodyPr/>
                    <a:lstStyle/>
                    <a:p>
                      <a:pPr marL="0" marR="0">
                        <a:spcBef>
                          <a:spcPts val="0"/>
                        </a:spcBef>
                        <a:spcAft>
                          <a:spcPts val="0"/>
                        </a:spcAft>
                      </a:pPr>
                      <a:r>
                        <a:rPr lang="en-US" sz="1200">
                          <a:effectLst/>
                        </a:rPr>
                        <a:t>Royal London UK Equity Income M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7654603"/>
                  </a:ext>
                </a:extLst>
              </a:tr>
              <a:tr h="210820">
                <a:tc>
                  <a:txBody>
                    <a:bodyPr/>
                    <a:lstStyle/>
                    <a:p>
                      <a:pPr marL="0" marR="0">
                        <a:spcBef>
                          <a:spcPts val="0"/>
                        </a:spcBef>
                        <a:spcAft>
                          <a:spcPts val="0"/>
                        </a:spcAft>
                      </a:pPr>
                      <a:r>
                        <a:rPr lang="en-US" sz="1200">
                          <a:effectLst/>
                        </a:rPr>
                        <a:t>Vanguard FTSE 100 Index Fund (VUKE)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2376726"/>
                  </a:ext>
                </a:extLst>
              </a:tr>
              <a:tr h="210820">
                <a:tc>
                  <a:txBody>
                    <a:bodyPr/>
                    <a:lstStyle/>
                    <a:p>
                      <a:pPr marL="0" marR="0">
                        <a:spcBef>
                          <a:spcPts val="0"/>
                        </a:spcBef>
                        <a:spcAft>
                          <a:spcPts val="0"/>
                        </a:spcAft>
                      </a:pPr>
                      <a:r>
                        <a:rPr lang="en-US" sz="1200">
                          <a:effectLst/>
                        </a:rPr>
                        <a:t>FTSE 250 Index Fund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83504600"/>
                  </a:ext>
                </a:extLst>
              </a:tr>
              <a:tr h="210820">
                <a:tc>
                  <a:txBody>
                    <a:bodyPr/>
                    <a:lstStyle/>
                    <a:p>
                      <a:pPr marL="0" marR="0">
                        <a:spcBef>
                          <a:spcPts val="0"/>
                        </a:spcBef>
                        <a:spcAft>
                          <a:spcPts val="0"/>
                        </a:spcAft>
                      </a:pPr>
                      <a:r>
                        <a:rPr lang="en-US" sz="1200">
                          <a:effectLst/>
                        </a:rPr>
                        <a:t>iShares UK Treasury Bond 0-5yr UCITS ETF</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6329494"/>
                  </a:ext>
                </a:extLst>
              </a:tr>
              <a:tr h="210820">
                <a:tc>
                  <a:txBody>
                    <a:bodyPr/>
                    <a:lstStyle/>
                    <a:p>
                      <a:endParaRPr lang="en-US" sz="1200" dirty="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100%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76301553"/>
                  </a:ext>
                </a:extLst>
              </a:tr>
            </a:tbl>
          </a:graphicData>
        </a:graphic>
      </p:graphicFrame>
    </p:spTree>
    <p:extLst>
      <p:ext uri="{BB962C8B-B14F-4D97-AF65-F5344CB8AC3E}">
        <p14:creationId xmlns:p14="http://schemas.microsoft.com/office/powerpoint/2010/main" val="177681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1" name="Picture 4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3" name="Rectangle 4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TextBox 5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53" name="Rectangle 52">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7" name="Picture 56">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9" name="Rectangle 58">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71A95-E7B3-A1FF-E5A9-D963D42284F5}"/>
              </a:ext>
            </a:extLst>
          </p:cNvPr>
          <p:cNvSpPr>
            <a:spLocks noGrp="1"/>
          </p:cNvSpPr>
          <p:nvPr>
            <p:ph type="title"/>
          </p:nvPr>
        </p:nvSpPr>
        <p:spPr>
          <a:xfrm>
            <a:off x="615562" y="386080"/>
            <a:ext cx="10614395" cy="759441"/>
          </a:xfrm>
        </p:spPr>
        <p:txBody>
          <a:bodyPr vert="horz" lIns="91440" tIns="45720" rIns="91440" bIns="45720" rtlCol="0" anchor="t">
            <a:normAutofit fontScale="90000"/>
          </a:bodyPr>
          <a:lstStyle/>
          <a:p>
            <a:pPr algn="ctr"/>
            <a:r>
              <a:rPr lang="en-US" sz="2500" dirty="0"/>
              <a:t>PORTFOLIO PERFORMANCE USING CAPM EXPECTED RETURNS FOR</a:t>
            </a:r>
            <a:br>
              <a:rPr lang="en-US" sz="2500" dirty="0"/>
            </a:br>
            <a:r>
              <a:rPr lang="en-US" sz="2500" dirty="0"/>
              <a:t> 2018 – 2020 </a:t>
            </a:r>
            <a:br>
              <a:rPr lang="en-US" sz="2500" dirty="0"/>
            </a:br>
            <a:br>
              <a:rPr lang="en-US" sz="2500" dirty="0"/>
            </a:br>
            <a:br>
              <a:rPr lang="en-US" sz="2500" dirty="0"/>
            </a:br>
            <a:endParaRPr lang="en-US" sz="2500" dirty="0"/>
          </a:p>
        </p:txBody>
      </p:sp>
      <p:sp>
        <p:nvSpPr>
          <p:cNvPr id="65" name="Rectangle 64">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6912A46B-1FD5-1D34-DB2C-78722D7BCFD3}"/>
              </a:ext>
            </a:extLst>
          </p:cNvPr>
          <p:cNvGraphicFramePr/>
          <p:nvPr>
            <p:extLst>
              <p:ext uri="{D42A27DB-BD31-4B8C-83A1-F6EECF244321}">
                <p14:modId xmlns:p14="http://schemas.microsoft.com/office/powerpoint/2010/main" val="2030778079"/>
              </p:ext>
            </p:extLst>
          </p:nvPr>
        </p:nvGraphicFramePr>
        <p:xfrm>
          <a:off x="5787366" y="1700964"/>
          <a:ext cx="5571841" cy="358543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able 5">
            <a:extLst>
              <a:ext uri="{FF2B5EF4-FFF2-40B4-BE49-F238E27FC236}">
                <a16:creationId xmlns:a16="http://schemas.microsoft.com/office/drawing/2014/main" id="{D5065E77-C677-1E7B-EE74-8F843986B6C1}"/>
              </a:ext>
            </a:extLst>
          </p:cNvPr>
          <p:cNvGraphicFramePr>
            <a:graphicFrameLocks noGrp="1"/>
          </p:cNvGraphicFramePr>
          <p:nvPr>
            <p:extLst>
              <p:ext uri="{D42A27DB-BD31-4B8C-83A1-F6EECF244321}">
                <p14:modId xmlns:p14="http://schemas.microsoft.com/office/powerpoint/2010/main" val="3398509707"/>
              </p:ext>
            </p:extLst>
          </p:nvPr>
        </p:nvGraphicFramePr>
        <p:xfrm>
          <a:off x="806466" y="2303167"/>
          <a:ext cx="4811877" cy="2381031"/>
        </p:xfrm>
        <a:graphic>
          <a:graphicData uri="http://schemas.openxmlformats.org/drawingml/2006/table">
            <a:tbl>
              <a:tblPr firstRow="1" firstCol="1" bandRow="1">
                <a:tableStyleId>{5C22544A-7EE6-4342-B048-85BDC9FD1C3A}</a:tableStyleId>
              </a:tblPr>
              <a:tblGrid>
                <a:gridCol w="3316240">
                  <a:extLst>
                    <a:ext uri="{9D8B030D-6E8A-4147-A177-3AD203B41FA5}">
                      <a16:colId xmlns:a16="http://schemas.microsoft.com/office/drawing/2014/main" val="613365558"/>
                    </a:ext>
                  </a:extLst>
                </a:gridCol>
                <a:gridCol w="1495637">
                  <a:extLst>
                    <a:ext uri="{9D8B030D-6E8A-4147-A177-3AD203B41FA5}">
                      <a16:colId xmlns:a16="http://schemas.microsoft.com/office/drawing/2014/main" val="2473814596"/>
                    </a:ext>
                  </a:extLst>
                </a:gridCol>
              </a:tblGrid>
              <a:tr h="493159">
                <a:tc>
                  <a:txBody>
                    <a:bodyPr/>
                    <a:lstStyle/>
                    <a:p>
                      <a:pPr marL="0" marR="0" algn="ctr">
                        <a:spcBef>
                          <a:spcPts val="0"/>
                        </a:spcBef>
                        <a:spcAft>
                          <a:spcPts val="0"/>
                        </a:spcAft>
                      </a:pPr>
                      <a:r>
                        <a:rPr lang="en-US" sz="1200" b="1" dirty="0">
                          <a:solidFill>
                            <a:schemeClr val="bg1"/>
                          </a:solidFill>
                          <a:effectLst/>
                        </a:rPr>
                        <a:t>Investment Name</a:t>
                      </a:r>
                      <a:endParaRPr lang="en-US"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solidFill>
                            <a:schemeClr val="bg1"/>
                          </a:solidFill>
                          <a:effectLst/>
                        </a:rPr>
                        <a:t>Expected Return </a:t>
                      </a:r>
                    </a:p>
                    <a:p>
                      <a:pPr marL="0" marR="0" algn="ctr">
                        <a:spcBef>
                          <a:spcPts val="0"/>
                        </a:spcBef>
                        <a:spcAft>
                          <a:spcPts val="0"/>
                        </a:spcAft>
                      </a:pPr>
                      <a:r>
                        <a:rPr lang="en-US" sz="1200">
                          <a:solidFill>
                            <a:schemeClr val="bg1"/>
                          </a:solidFill>
                          <a:effectLst/>
                        </a:rPr>
                        <a:t>2018-2020</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87857096"/>
                  </a:ext>
                </a:extLst>
              </a:tr>
              <a:tr h="269696">
                <a:tc>
                  <a:txBody>
                    <a:bodyPr/>
                    <a:lstStyle/>
                    <a:p>
                      <a:pPr marL="0" marR="0" algn="ctr">
                        <a:spcBef>
                          <a:spcPts val="0"/>
                        </a:spcBef>
                        <a:spcAft>
                          <a:spcPts val="0"/>
                        </a:spcAft>
                      </a:pPr>
                      <a:r>
                        <a:rPr lang="en-US" sz="1200" b="0" dirty="0">
                          <a:solidFill>
                            <a:schemeClr val="bg1"/>
                          </a:solidFill>
                          <a:effectLst/>
                        </a:rPr>
                        <a:t>Vanguard FTSE All-World UCITS ETF (VWRL)</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solidFill>
                            <a:schemeClr val="bg1"/>
                          </a:solidFill>
                          <a:effectLst/>
                        </a:rPr>
                        <a:t>1.84%</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0819036"/>
                  </a:ext>
                </a:extLst>
              </a:tr>
              <a:tr h="269696">
                <a:tc>
                  <a:txBody>
                    <a:bodyPr/>
                    <a:lstStyle/>
                    <a:p>
                      <a:pPr marL="0" marR="0" algn="ctr">
                        <a:spcBef>
                          <a:spcPts val="0"/>
                        </a:spcBef>
                        <a:spcAft>
                          <a:spcPts val="0"/>
                        </a:spcAft>
                      </a:pPr>
                      <a:r>
                        <a:rPr lang="en-US" sz="1200" b="0">
                          <a:solidFill>
                            <a:schemeClr val="bg1"/>
                          </a:solidFill>
                          <a:effectLst/>
                        </a:rPr>
                        <a:t>iShares Core S&amp;P 500 UCITS ETF</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solidFill>
                            <a:schemeClr val="bg1"/>
                          </a:solidFill>
                          <a:effectLst/>
                        </a:rPr>
                        <a:t>1.55%</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41686224"/>
                  </a:ext>
                </a:extLst>
              </a:tr>
              <a:tr h="269696">
                <a:tc>
                  <a:txBody>
                    <a:bodyPr/>
                    <a:lstStyle/>
                    <a:p>
                      <a:pPr marL="0" marR="0" algn="ctr">
                        <a:spcBef>
                          <a:spcPts val="0"/>
                        </a:spcBef>
                        <a:spcAft>
                          <a:spcPts val="0"/>
                        </a:spcAft>
                      </a:pPr>
                      <a:r>
                        <a:rPr lang="en-US" sz="1200" b="0" dirty="0">
                          <a:solidFill>
                            <a:schemeClr val="bg1"/>
                          </a:solidFill>
                          <a:effectLst/>
                        </a:rPr>
                        <a:t>Fidelity Multi Asset Balanced Fund IV</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solidFill>
                            <a:schemeClr val="bg1"/>
                          </a:solidFill>
                          <a:effectLst/>
                        </a:rPr>
                        <a:t>1.582%</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83604"/>
                  </a:ext>
                </a:extLst>
              </a:tr>
              <a:tr h="269696">
                <a:tc>
                  <a:txBody>
                    <a:bodyPr/>
                    <a:lstStyle/>
                    <a:p>
                      <a:pPr marL="0" marR="0" algn="ctr">
                        <a:spcBef>
                          <a:spcPts val="0"/>
                        </a:spcBef>
                        <a:spcAft>
                          <a:spcPts val="0"/>
                        </a:spcAft>
                      </a:pPr>
                      <a:r>
                        <a:rPr lang="en-US" sz="1200" b="0" dirty="0">
                          <a:solidFill>
                            <a:schemeClr val="bg1"/>
                          </a:solidFill>
                          <a:effectLst/>
                        </a:rPr>
                        <a:t>Royal London UK Equity Income M</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solidFill>
                            <a:schemeClr val="bg1"/>
                          </a:solidFill>
                          <a:effectLst/>
                        </a:rPr>
                        <a:t>1.27%</a:t>
                      </a:r>
                      <a:endParaRPr lang="en-US"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65498499"/>
                  </a:ext>
                </a:extLst>
              </a:tr>
              <a:tr h="269696">
                <a:tc>
                  <a:txBody>
                    <a:bodyPr/>
                    <a:lstStyle/>
                    <a:p>
                      <a:pPr marL="0" marR="0" algn="ctr">
                        <a:spcBef>
                          <a:spcPts val="0"/>
                        </a:spcBef>
                        <a:spcAft>
                          <a:spcPts val="0"/>
                        </a:spcAft>
                      </a:pPr>
                      <a:r>
                        <a:rPr lang="en-US" sz="1200" b="0" dirty="0">
                          <a:solidFill>
                            <a:schemeClr val="bg1"/>
                          </a:solidFill>
                          <a:effectLst/>
                        </a:rPr>
                        <a:t>Vanguard FTSE 100 Index Fund (VUKE)</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solidFill>
                            <a:schemeClr val="bg1"/>
                          </a:solidFill>
                          <a:effectLst/>
                        </a:rPr>
                        <a:t>0.599%</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8187459"/>
                  </a:ext>
                </a:extLst>
              </a:tr>
              <a:tr h="269696">
                <a:tc>
                  <a:txBody>
                    <a:bodyPr/>
                    <a:lstStyle/>
                    <a:p>
                      <a:pPr marL="0" marR="0" algn="ctr">
                        <a:spcBef>
                          <a:spcPts val="0"/>
                        </a:spcBef>
                        <a:spcAft>
                          <a:spcPts val="0"/>
                        </a:spcAft>
                      </a:pPr>
                      <a:r>
                        <a:rPr lang="en-US" sz="1200" b="0" dirty="0">
                          <a:solidFill>
                            <a:schemeClr val="bg1"/>
                          </a:solidFill>
                          <a:effectLst/>
                        </a:rPr>
                        <a:t>HSBC FTSE 250 Index Fund</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solidFill>
                            <a:schemeClr val="bg1"/>
                          </a:solidFill>
                          <a:effectLst/>
                        </a:rPr>
                        <a:t>1.25%</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2109956"/>
                  </a:ext>
                </a:extLst>
              </a:tr>
              <a:tr h="269696">
                <a:tc>
                  <a:txBody>
                    <a:bodyPr/>
                    <a:lstStyle/>
                    <a:p>
                      <a:pPr marL="0" marR="0" algn="ctr">
                        <a:spcBef>
                          <a:spcPts val="0"/>
                        </a:spcBef>
                        <a:spcAft>
                          <a:spcPts val="0"/>
                        </a:spcAft>
                      </a:pPr>
                      <a:r>
                        <a:rPr lang="en-US" sz="1200" b="0" dirty="0">
                          <a:solidFill>
                            <a:schemeClr val="bg1"/>
                          </a:solidFill>
                          <a:effectLst/>
                        </a:rPr>
                        <a:t>iShares UK Treasury Bond 0-5yr UCITS ETF</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solidFill>
                            <a:schemeClr val="bg1"/>
                          </a:solidFill>
                          <a:effectLst/>
                        </a:rPr>
                        <a:t>1.15%</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6002619"/>
                  </a:ext>
                </a:extLst>
              </a:tr>
            </a:tbl>
          </a:graphicData>
        </a:graphic>
      </p:graphicFrame>
    </p:spTree>
    <p:extLst>
      <p:ext uri="{BB962C8B-B14F-4D97-AF65-F5344CB8AC3E}">
        <p14:creationId xmlns:p14="http://schemas.microsoft.com/office/powerpoint/2010/main" val="426317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strVal val="#ppt_w*0.70"/>
                                          </p:val>
                                        </p:tav>
                                        <p:tav tm="100000">
                                          <p:val>
                                            <p:strVal val="#ppt_w"/>
                                          </p:val>
                                        </p:tav>
                                      </p:tavLst>
                                    </p:anim>
                                    <p:anim calcmode="lin" valueType="num">
                                      <p:cBhvr>
                                        <p:cTn id="18" dur="1000" fill="hold"/>
                                        <p:tgtEl>
                                          <p:spTgt spid="6"/>
                                        </p:tgtEl>
                                        <p:attrNameLst>
                                          <p:attrName>ppt_h</p:attrName>
                                        </p:attrNameLst>
                                      </p:cBhvr>
                                      <p:tavLst>
                                        <p:tav tm="0">
                                          <p:val>
                                            <p:strVal val="#ppt_h"/>
                                          </p:val>
                                        </p:tav>
                                        <p:tav tm="100000">
                                          <p:val>
                                            <p:strVal val="#ppt_h"/>
                                          </p:val>
                                        </p:tav>
                                      </p:tavLst>
                                    </p:anim>
                                    <p:animEffect transition="in" filter="fade">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7" name="Picture 36">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9" name="Rectangle 38">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TextBox 46">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49" name="Rectangle 48">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3" name="Picture 52">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5" name="Rectangle 54">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E8643-55C3-63FA-FDDA-9046B71AE5F7}"/>
              </a:ext>
            </a:extLst>
          </p:cNvPr>
          <p:cNvSpPr>
            <a:spLocks noGrp="1"/>
          </p:cNvSpPr>
          <p:nvPr>
            <p:ph type="title"/>
          </p:nvPr>
        </p:nvSpPr>
        <p:spPr>
          <a:xfrm>
            <a:off x="1005401" y="479764"/>
            <a:ext cx="9820416" cy="914736"/>
          </a:xfrm>
        </p:spPr>
        <p:txBody>
          <a:bodyPr vert="horz" lIns="91440" tIns="45720" rIns="91440" bIns="45720" rtlCol="0" anchor="t">
            <a:normAutofit fontScale="90000"/>
          </a:bodyPr>
          <a:lstStyle/>
          <a:p>
            <a:pPr algn="ctr"/>
            <a:r>
              <a:rPr lang="en-US" sz="2500" dirty="0"/>
              <a:t>PORTFOLIO PERFORMANCE USING CAPM EXPECTED RETURNS FOR 2020-2023</a:t>
            </a:r>
            <a:br>
              <a:rPr lang="en-US" sz="2500" dirty="0"/>
            </a:br>
            <a:br>
              <a:rPr lang="en-US" sz="2500" dirty="0"/>
            </a:br>
            <a:endParaRPr lang="en-US" sz="2500" dirty="0"/>
          </a:p>
        </p:txBody>
      </p:sp>
      <p:sp>
        <p:nvSpPr>
          <p:cNvPr id="61" name="Rectangle 60">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2A8A028F-3F58-2BEC-A87D-1A45015B92A2}"/>
              </a:ext>
            </a:extLst>
          </p:cNvPr>
          <p:cNvGraphicFramePr/>
          <p:nvPr>
            <p:extLst>
              <p:ext uri="{D42A27DB-BD31-4B8C-83A1-F6EECF244321}">
                <p14:modId xmlns:p14="http://schemas.microsoft.com/office/powerpoint/2010/main" val="1655576135"/>
              </p:ext>
            </p:extLst>
          </p:nvPr>
        </p:nvGraphicFramePr>
        <p:xfrm>
          <a:off x="5904374" y="1669362"/>
          <a:ext cx="5236506" cy="426407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 name="Table 4">
            <a:extLst>
              <a:ext uri="{FF2B5EF4-FFF2-40B4-BE49-F238E27FC236}">
                <a16:creationId xmlns:a16="http://schemas.microsoft.com/office/drawing/2014/main" id="{DDD8C25E-D73F-3556-1FC2-70F9D9BDCEC0}"/>
              </a:ext>
            </a:extLst>
          </p:cNvPr>
          <p:cNvGraphicFramePr>
            <a:graphicFrameLocks noGrp="1"/>
          </p:cNvGraphicFramePr>
          <p:nvPr>
            <p:extLst>
              <p:ext uri="{D42A27DB-BD31-4B8C-83A1-F6EECF244321}">
                <p14:modId xmlns:p14="http://schemas.microsoft.com/office/powerpoint/2010/main" val="441465318"/>
              </p:ext>
            </p:extLst>
          </p:nvPr>
        </p:nvGraphicFramePr>
        <p:xfrm>
          <a:off x="962042" y="2715774"/>
          <a:ext cx="4869182" cy="2747726"/>
        </p:xfrm>
        <a:graphic>
          <a:graphicData uri="http://schemas.openxmlformats.org/drawingml/2006/table">
            <a:tbl>
              <a:tblPr firstRow="1" firstCol="1" bandRow="1">
                <a:tableStyleId>{5C22544A-7EE6-4342-B048-85BDC9FD1C3A}</a:tableStyleId>
              </a:tblPr>
              <a:tblGrid>
                <a:gridCol w="3305157">
                  <a:extLst>
                    <a:ext uri="{9D8B030D-6E8A-4147-A177-3AD203B41FA5}">
                      <a16:colId xmlns:a16="http://schemas.microsoft.com/office/drawing/2014/main" val="2461144446"/>
                    </a:ext>
                  </a:extLst>
                </a:gridCol>
                <a:gridCol w="1564025">
                  <a:extLst>
                    <a:ext uri="{9D8B030D-6E8A-4147-A177-3AD203B41FA5}">
                      <a16:colId xmlns:a16="http://schemas.microsoft.com/office/drawing/2014/main" val="1928662227"/>
                    </a:ext>
                  </a:extLst>
                </a:gridCol>
              </a:tblGrid>
              <a:tr h="689838">
                <a:tc>
                  <a:txBody>
                    <a:bodyPr/>
                    <a:lstStyle/>
                    <a:p>
                      <a:pPr marL="0" marR="0" algn="ctr">
                        <a:spcBef>
                          <a:spcPts val="0"/>
                        </a:spcBef>
                        <a:spcAft>
                          <a:spcPts val="0"/>
                        </a:spcAft>
                      </a:pPr>
                      <a:endParaRPr lang="en-US" sz="1400" b="1" dirty="0">
                        <a:solidFill>
                          <a:schemeClr val="bg1"/>
                        </a:solidFill>
                        <a:effectLst/>
                      </a:endParaRPr>
                    </a:p>
                    <a:p>
                      <a:pPr marL="0" marR="0" algn="ctr">
                        <a:spcBef>
                          <a:spcPts val="0"/>
                        </a:spcBef>
                        <a:spcAft>
                          <a:spcPts val="0"/>
                        </a:spcAft>
                      </a:pPr>
                      <a:r>
                        <a:rPr lang="en-US" sz="1400" b="1" dirty="0">
                          <a:solidFill>
                            <a:schemeClr val="bg1"/>
                          </a:solidFill>
                          <a:effectLst/>
                        </a:rPr>
                        <a:t>Investment Name</a:t>
                      </a:r>
                      <a:endPar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endParaRPr lang="en-US" sz="1400" b="1" dirty="0">
                        <a:solidFill>
                          <a:schemeClr val="bg1"/>
                        </a:solidFill>
                        <a:effectLst/>
                      </a:endParaRPr>
                    </a:p>
                    <a:p>
                      <a:pPr marL="0" marR="0" algn="ctr">
                        <a:spcBef>
                          <a:spcPts val="0"/>
                        </a:spcBef>
                        <a:spcAft>
                          <a:spcPts val="0"/>
                        </a:spcAft>
                      </a:pPr>
                      <a:r>
                        <a:rPr lang="en-US" sz="1400" b="1" dirty="0">
                          <a:solidFill>
                            <a:schemeClr val="bg1"/>
                          </a:solidFill>
                          <a:effectLst/>
                        </a:rPr>
                        <a:t>Expected Return </a:t>
                      </a:r>
                    </a:p>
                    <a:p>
                      <a:pPr marL="0" marR="0" algn="ctr">
                        <a:spcBef>
                          <a:spcPts val="0"/>
                        </a:spcBef>
                        <a:spcAft>
                          <a:spcPts val="0"/>
                        </a:spcAft>
                      </a:pPr>
                      <a:r>
                        <a:rPr lang="en-US" sz="1400" b="1" dirty="0">
                          <a:solidFill>
                            <a:schemeClr val="bg1"/>
                          </a:solidFill>
                          <a:effectLst/>
                        </a:rPr>
                        <a:t>2020-2023</a:t>
                      </a:r>
                      <a:endPar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19546542"/>
                  </a:ext>
                </a:extLst>
              </a:tr>
              <a:tr h="293984">
                <a:tc>
                  <a:txBody>
                    <a:bodyPr/>
                    <a:lstStyle/>
                    <a:p>
                      <a:pPr marL="0" marR="0" algn="ctr">
                        <a:spcBef>
                          <a:spcPts val="0"/>
                        </a:spcBef>
                        <a:spcAft>
                          <a:spcPts val="0"/>
                        </a:spcAft>
                      </a:pPr>
                      <a:r>
                        <a:rPr lang="en-US" sz="1200" b="0">
                          <a:solidFill>
                            <a:schemeClr val="bg1"/>
                          </a:solidFill>
                          <a:effectLst/>
                        </a:rPr>
                        <a:t>Vanguard FTSE All-World UCITS ETF (VWRL)</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0">
                          <a:solidFill>
                            <a:schemeClr val="bg1"/>
                          </a:solidFill>
                          <a:effectLst/>
                        </a:rPr>
                        <a:t>9.89%</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881399888"/>
                  </a:ext>
                </a:extLst>
              </a:tr>
              <a:tr h="293984">
                <a:tc>
                  <a:txBody>
                    <a:bodyPr/>
                    <a:lstStyle/>
                    <a:p>
                      <a:pPr marL="0" marR="0" algn="ctr">
                        <a:spcBef>
                          <a:spcPts val="0"/>
                        </a:spcBef>
                        <a:spcAft>
                          <a:spcPts val="0"/>
                        </a:spcAft>
                      </a:pPr>
                      <a:r>
                        <a:rPr lang="en-US" sz="1200" b="0">
                          <a:solidFill>
                            <a:schemeClr val="bg1"/>
                          </a:solidFill>
                          <a:effectLst/>
                        </a:rPr>
                        <a:t>iShares Core S&amp;P 500 UCITS ETF</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0">
                          <a:solidFill>
                            <a:schemeClr val="bg1"/>
                          </a:solidFill>
                          <a:effectLst/>
                        </a:rPr>
                        <a:t>6.41%</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05973209"/>
                  </a:ext>
                </a:extLst>
              </a:tr>
              <a:tr h="293984">
                <a:tc>
                  <a:txBody>
                    <a:bodyPr/>
                    <a:lstStyle/>
                    <a:p>
                      <a:pPr marL="0" marR="0" algn="ctr">
                        <a:spcBef>
                          <a:spcPts val="0"/>
                        </a:spcBef>
                        <a:spcAft>
                          <a:spcPts val="0"/>
                        </a:spcAft>
                      </a:pPr>
                      <a:r>
                        <a:rPr lang="en-US" sz="1200" b="0">
                          <a:solidFill>
                            <a:schemeClr val="bg1"/>
                          </a:solidFill>
                          <a:effectLst/>
                        </a:rPr>
                        <a:t>Fidelity Multi Asset Balanced Fund IV</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0">
                          <a:solidFill>
                            <a:schemeClr val="bg1"/>
                          </a:solidFill>
                          <a:effectLst/>
                        </a:rPr>
                        <a:t>1.08%</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4626497"/>
                  </a:ext>
                </a:extLst>
              </a:tr>
              <a:tr h="293984">
                <a:tc>
                  <a:txBody>
                    <a:bodyPr/>
                    <a:lstStyle/>
                    <a:p>
                      <a:pPr marL="0" marR="0" algn="ctr">
                        <a:spcBef>
                          <a:spcPts val="0"/>
                        </a:spcBef>
                        <a:spcAft>
                          <a:spcPts val="0"/>
                        </a:spcAft>
                      </a:pPr>
                      <a:r>
                        <a:rPr lang="en-US" sz="1200" b="0">
                          <a:solidFill>
                            <a:schemeClr val="bg1"/>
                          </a:solidFill>
                          <a:effectLst/>
                        </a:rPr>
                        <a:t>Royal London UK Equity Income M</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0">
                          <a:solidFill>
                            <a:schemeClr val="bg1"/>
                          </a:solidFill>
                          <a:effectLst/>
                        </a:rPr>
                        <a:t>2.04%</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56439234"/>
                  </a:ext>
                </a:extLst>
              </a:tr>
              <a:tr h="293984">
                <a:tc>
                  <a:txBody>
                    <a:bodyPr/>
                    <a:lstStyle/>
                    <a:p>
                      <a:pPr marL="0" marR="0" algn="ctr">
                        <a:spcBef>
                          <a:spcPts val="0"/>
                        </a:spcBef>
                        <a:spcAft>
                          <a:spcPts val="0"/>
                        </a:spcAft>
                      </a:pPr>
                      <a:r>
                        <a:rPr lang="en-US" sz="1200" b="0">
                          <a:solidFill>
                            <a:schemeClr val="bg1"/>
                          </a:solidFill>
                          <a:effectLst/>
                        </a:rPr>
                        <a:t>Vanguard FTSE 100 Index Fund (VUKE)</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0">
                          <a:solidFill>
                            <a:schemeClr val="bg1"/>
                          </a:solidFill>
                          <a:effectLst/>
                        </a:rPr>
                        <a:t>5.36%</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29855937"/>
                  </a:ext>
                </a:extLst>
              </a:tr>
              <a:tr h="293984">
                <a:tc>
                  <a:txBody>
                    <a:bodyPr/>
                    <a:lstStyle/>
                    <a:p>
                      <a:pPr marL="0" marR="0" algn="ctr">
                        <a:spcBef>
                          <a:spcPts val="0"/>
                        </a:spcBef>
                        <a:spcAft>
                          <a:spcPts val="0"/>
                        </a:spcAft>
                      </a:pPr>
                      <a:r>
                        <a:rPr lang="en-US" sz="1200" b="0">
                          <a:solidFill>
                            <a:schemeClr val="bg1"/>
                          </a:solidFill>
                          <a:effectLst/>
                        </a:rPr>
                        <a:t>HSBC FTSE 250 Index Fund</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0">
                          <a:solidFill>
                            <a:schemeClr val="bg1"/>
                          </a:solidFill>
                          <a:effectLst/>
                        </a:rPr>
                        <a:t>2.31%</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8183687"/>
                  </a:ext>
                </a:extLst>
              </a:tr>
              <a:tr h="293984">
                <a:tc>
                  <a:txBody>
                    <a:bodyPr/>
                    <a:lstStyle/>
                    <a:p>
                      <a:pPr marL="0" marR="0" algn="ctr">
                        <a:spcBef>
                          <a:spcPts val="0"/>
                        </a:spcBef>
                        <a:spcAft>
                          <a:spcPts val="0"/>
                        </a:spcAft>
                      </a:pPr>
                      <a:r>
                        <a:rPr lang="en-US" sz="1200" b="0">
                          <a:solidFill>
                            <a:schemeClr val="bg1"/>
                          </a:solidFill>
                          <a:effectLst/>
                        </a:rPr>
                        <a:t>iShares UK Treasury Bond 0-5yr UCITS ETF</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0" dirty="0">
                          <a:solidFill>
                            <a:schemeClr val="bg1"/>
                          </a:solidFill>
                          <a:effectLst/>
                        </a:rPr>
                        <a:t>1.470%</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00318049"/>
                  </a:ext>
                </a:extLst>
              </a:tr>
            </a:tbl>
          </a:graphicData>
        </a:graphic>
      </p:graphicFrame>
    </p:spTree>
    <p:extLst>
      <p:ext uri="{BB962C8B-B14F-4D97-AF65-F5344CB8AC3E}">
        <p14:creationId xmlns:p14="http://schemas.microsoft.com/office/powerpoint/2010/main" val="350374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28" name="Rectangle 19">
            <a:extLst>
              <a:ext uri="{FF2B5EF4-FFF2-40B4-BE49-F238E27FC236}">
                <a16:creationId xmlns:a16="http://schemas.microsoft.com/office/drawing/2014/main" id="{B59CD79B-13FF-4DE6-AF06-77B560C62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1">
            <a:extLst>
              <a:ext uri="{FF2B5EF4-FFF2-40B4-BE49-F238E27FC236}">
                <a16:creationId xmlns:a16="http://schemas.microsoft.com/office/drawing/2014/main" id="{402D77BF-B8EB-4AFE-AC21-08C836EF16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C6CFCFD3-3816-C7ED-3E28-A8BD459C8E8A}"/>
              </a:ext>
            </a:extLst>
          </p:cNvPr>
          <p:cNvSpPr>
            <a:spLocks noGrp="1"/>
          </p:cNvSpPr>
          <p:nvPr>
            <p:ph type="title"/>
          </p:nvPr>
        </p:nvSpPr>
        <p:spPr>
          <a:xfrm>
            <a:off x="2611809" y="564217"/>
            <a:ext cx="2163391" cy="840862"/>
          </a:xfrm>
        </p:spPr>
        <p:txBody>
          <a:bodyPr>
            <a:normAutofit/>
          </a:bodyPr>
          <a:lstStyle/>
          <a:p>
            <a:pPr algn="l"/>
            <a:r>
              <a:rPr lang="en-US" dirty="0"/>
              <a:t>P/E Ratio</a:t>
            </a:r>
          </a:p>
        </p:txBody>
      </p:sp>
      <p:graphicFrame>
        <p:nvGraphicFramePr>
          <p:cNvPr id="5" name="Content Placeholder 4">
            <a:extLst>
              <a:ext uri="{FF2B5EF4-FFF2-40B4-BE49-F238E27FC236}">
                <a16:creationId xmlns:a16="http://schemas.microsoft.com/office/drawing/2014/main" id="{FDBEAB0E-FA2A-9E43-C236-8A87FC506181}"/>
              </a:ext>
            </a:extLst>
          </p:cNvPr>
          <p:cNvGraphicFramePr>
            <a:graphicFrameLocks noGrp="1"/>
          </p:cNvGraphicFramePr>
          <p:nvPr>
            <p:ph idx="1"/>
            <p:extLst>
              <p:ext uri="{D42A27DB-BD31-4B8C-83A1-F6EECF244321}">
                <p14:modId xmlns:p14="http://schemas.microsoft.com/office/powerpoint/2010/main" val="1455749724"/>
              </p:ext>
            </p:extLst>
          </p:nvPr>
        </p:nvGraphicFramePr>
        <p:xfrm>
          <a:off x="6069202" y="984648"/>
          <a:ext cx="5820981" cy="371856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Table 6">
            <a:extLst>
              <a:ext uri="{FF2B5EF4-FFF2-40B4-BE49-F238E27FC236}">
                <a16:creationId xmlns:a16="http://schemas.microsoft.com/office/drawing/2014/main" id="{C3BAE261-AF94-F856-AD49-8E80D64E5F49}"/>
              </a:ext>
            </a:extLst>
          </p:cNvPr>
          <p:cNvGraphicFramePr>
            <a:graphicFrameLocks noGrp="1"/>
          </p:cNvGraphicFramePr>
          <p:nvPr>
            <p:extLst>
              <p:ext uri="{D42A27DB-BD31-4B8C-83A1-F6EECF244321}">
                <p14:modId xmlns:p14="http://schemas.microsoft.com/office/powerpoint/2010/main" val="619302061"/>
              </p:ext>
            </p:extLst>
          </p:nvPr>
        </p:nvGraphicFramePr>
        <p:xfrm>
          <a:off x="1007533" y="1405078"/>
          <a:ext cx="4815581" cy="2232200"/>
        </p:xfrm>
        <a:graphic>
          <a:graphicData uri="http://schemas.openxmlformats.org/drawingml/2006/table">
            <a:tbl>
              <a:tblPr firstRow="1" firstCol="1" bandRow="1">
                <a:tableStyleId>{5C22544A-7EE6-4342-B048-85BDC9FD1C3A}</a:tableStyleId>
              </a:tblPr>
              <a:tblGrid>
                <a:gridCol w="3297761">
                  <a:extLst>
                    <a:ext uri="{9D8B030D-6E8A-4147-A177-3AD203B41FA5}">
                      <a16:colId xmlns:a16="http://schemas.microsoft.com/office/drawing/2014/main" val="1509664586"/>
                    </a:ext>
                  </a:extLst>
                </a:gridCol>
                <a:gridCol w="1517820">
                  <a:extLst>
                    <a:ext uri="{9D8B030D-6E8A-4147-A177-3AD203B41FA5}">
                      <a16:colId xmlns:a16="http://schemas.microsoft.com/office/drawing/2014/main" val="398643308"/>
                    </a:ext>
                  </a:extLst>
                </a:gridCol>
              </a:tblGrid>
              <a:tr h="279025">
                <a:tc>
                  <a:txBody>
                    <a:bodyPr/>
                    <a:lstStyle/>
                    <a:p>
                      <a:pPr marL="0" marR="0" algn="ctr">
                        <a:spcBef>
                          <a:spcPts val="0"/>
                        </a:spcBef>
                        <a:spcAft>
                          <a:spcPts val="0"/>
                        </a:spcAft>
                      </a:pPr>
                      <a:r>
                        <a:rPr lang="en-US" sz="1200" b="0">
                          <a:solidFill>
                            <a:schemeClr val="bg1"/>
                          </a:solidFill>
                          <a:effectLst/>
                        </a:rPr>
                        <a:t>Investment Name</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0">
                          <a:solidFill>
                            <a:schemeClr val="bg1"/>
                          </a:solidFill>
                          <a:effectLst/>
                        </a:rPr>
                        <a:t>P/E RATIO</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0446649"/>
                  </a:ext>
                </a:extLst>
              </a:tr>
              <a:tr h="279025">
                <a:tc>
                  <a:txBody>
                    <a:bodyPr/>
                    <a:lstStyle/>
                    <a:p>
                      <a:pPr marL="0" marR="0" algn="ctr">
                        <a:spcBef>
                          <a:spcPts val="0"/>
                        </a:spcBef>
                        <a:spcAft>
                          <a:spcPts val="0"/>
                        </a:spcAft>
                      </a:pPr>
                      <a:r>
                        <a:rPr lang="en-US" sz="1200" b="0">
                          <a:solidFill>
                            <a:schemeClr val="bg1"/>
                          </a:solidFill>
                          <a:effectLst/>
                        </a:rPr>
                        <a:t>Vanguard FTSE All-World UCITS ETF (VWRL)</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0">
                          <a:solidFill>
                            <a:schemeClr val="bg1"/>
                          </a:solidFill>
                          <a:effectLst/>
                        </a:rPr>
                        <a:t>0.06</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5311792"/>
                  </a:ext>
                </a:extLst>
              </a:tr>
              <a:tr h="279025">
                <a:tc>
                  <a:txBody>
                    <a:bodyPr/>
                    <a:lstStyle/>
                    <a:p>
                      <a:pPr marL="0" marR="0" algn="ctr">
                        <a:spcBef>
                          <a:spcPts val="0"/>
                        </a:spcBef>
                        <a:spcAft>
                          <a:spcPts val="0"/>
                        </a:spcAft>
                      </a:pPr>
                      <a:r>
                        <a:rPr lang="en-US" sz="1200" b="0">
                          <a:solidFill>
                            <a:schemeClr val="bg1"/>
                          </a:solidFill>
                          <a:effectLst/>
                        </a:rPr>
                        <a:t>Vanguard FTSE 100 Index Fund (VUKE)</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0">
                          <a:solidFill>
                            <a:schemeClr val="bg1"/>
                          </a:solidFill>
                          <a:effectLst/>
                        </a:rPr>
                        <a:t>0.08</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107650"/>
                  </a:ext>
                </a:extLst>
              </a:tr>
              <a:tr h="279025">
                <a:tc>
                  <a:txBody>
                    <a:bodyPr/>
                    <a:lstStyle/>
                    <a:p>
                      <a:pPr marL="0" marR="0" algn="ctr">
                        <a:spcBef>
                          <a:spcPts val="0"/>
                        </a:spcBef>
                        <a:spcAft>
                          <a:spcPts val="0"/>
                        </a:spcAft>
                      </a:pPr>
                      <a:r>
                        <a:rPr lang="en-US" sz="1200" b="0">
                          <a:solidFill>
                            <a:schemeClr val="bg1"/>
                          </a:solidFill>
                          <a:effectLst/>
                        </a:rPr>
                        <a:t>iShares UK Treasury Bond 0-5yr UCITS ETF</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0">
                          <a:solidFill>
                            <a:schemeClr val="bg1"/>
                          </a:solidFill>
                          <a:effectLst/>
                        </a:rPr>
                        <a:t>0</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3280361"/>
                  </a:ext>
                </a:extLst>
              </a:tr>
              <a:tr h="279025">
                <a:tc>
                  <a:txBody>
                    <a:bodyPr/>
                    <a:lstStyle/>
                    <a:p>
                      <a:pPr marL="0" marR="0" algn="ctr">
                        <a:spcBef>
                          <a:spcPts val="0"/>
                        </a:spcBef>
                        <a:spcAft>
                          <a:spcPts val="0"/>
                        </a:spcAft>
                      </a:pPr>
                      <a:r>
                        <a:rPr lang="en-US" sz="1200" b="0">
                          <a:solidFill>
                            <a:schemeClr val="bg1"/>
                          </a:solidFill>
                          <a:effectLst/>
                        </a:rPr>
                        <a:t>HSBC FTSE 250 Index Fund</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0">
                          <a:solidFill>
                            <a:schemeClr val="bg1"/>
                          </a:solidFill>
                          <a:effectLst/>
                        </a:rPr>
                        <a:t>13.7</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1042582"/>
                  </a:ext>
                </a:extLst>
              </a:tr>
              <a:tr h="279025">
                <a:tc>
                  <a:txBody>
                    <a:bodyPr/>
                    <a:lstStyle/>
                    <a:p>
                      <a:pPr marL="0" marR="0" algn="ctr">
                        <a:spcBef>
                          <a:spcPts val="0"/>
                        </a:spcBef>
                        <a:spcAft>
                          <a:spcPts val="0"/>
                        </a:spcAft>
                      </a:pPr>
                      <a:r>
                        <a:rPr lang="en-US" sz="1200" b="0">
                          <a:solidFill>
                            <a:schemeClr val="bg1"/>
                          </a:solidFill>
                          <a:effectLst/>
                        </a:rPr>
                        <a:t>Fidelity Multi Asset Balanced Fund</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0">
                          <a:solidFill>
                            <a:schemeClr val="bg1"/>
                          </a:solidFill>
                          <a:effectLst/>
                        </a:rPr>
                        <a:t>12.5</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9866635"/>
                  </a:ext>
                </a:extLst>
              </a:tr>
              <a:tr h="279025">
                <a:tc>
                  <a:txBody>
                    <a:bodyPr/>
                    <a:lstStyle/>
                    <a:p>
                      <a:pPr marL="0" marR="0" algn="ctr">
                        <a:spcBef>
                          <a:spcPts val="0"/>
                        </a:spcBef>
                        <a:spcAft>
                          <a:spcPts val="0"/>
                        </a:spcAft>
                      </a:pPr>
                      <a:r>
                        <a:rPr lang="en-US" sz="1200" b="0">
                          <a:solidFill>
                            <a:schemeClr val="bg1"/>
                          </a:solidFill>
                          <a:effectLst/>
                        </a:rPr>
                        <a:t>iShares Core S&amp;P 500 UCITS ETF</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0">
                          <a:solidFill>
                            <a:schemeClr val="bg1"/>
                          </a:solidFill>
                          <a:effectLst/>
                        </a:rPr>
                        <a:t>0.05</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7502623"/>
                  </a:ext>
                </a:extLst>
              </a:tr>
              <a:tr h="279025">
                <a:tc>
                  <a:txBody>
                    <a:bodyPr/>
                    <a:lstStyle/>
                    <a:p>
                      <a:pPr marL="0" marR="0" algn="ctr">
                        <a:spcBef>
                          <a:spcPts val="0"/>
                        </a:spcBef>
                        <a:spcAft>
                          <a:spcPts val="0"/>
                        </a:spcAft>
                      </a:pPr>
                      <a:r>
                        <a:rPr lang="en-US" sz="1200" b="0">
                          <a:solidFill>
                            <a:schemeClr val="bg1"/>
                          </a:solidFill>
                          <a:effectLst/>
                        </a:rPr>
                        <a:t>Royal London UK Equity Income M</a:t>
                      </a:r>
                      <a:endParaRPr lang="en-US" sz="12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0" dirty="0">
                          <a:solidFill>
                            <a:schemeClr val="bg1"/>
                          </a:solidFill>
                          <a:effectLst/>
                        </a:rPr>
                        <a:t>15.22</a:t>
                      </a:r>
                      <a:endParaRPr lang="en-US" sz="12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70254865"/>
                  </a:ext>
                </a:extLst>
              </a:tr>
            </a:tbl>
          </a:graphicData>
        </a:graphic>
      </p:graphicFrame>
      <p:sp>
        <p:nvSpPr>
          <p:cNvPr id="8" name="TextBox 7">
            <a:extLst>
              <a:ext uri="{FF2B5EF4-FFF2-40B4-BE49-F238E27FC236}">
                <a16:creationId xmlns:a16="http://schemas.microsoft.com/office/drawing/2014/main" id="{7CECB504-A681-3A45-5FE7-2DF9C53921CD}"/>
              </a:ext>
            </a:extLst>
          </p:cNvPr>
          <p:cNvSpPr txBox="1"/>
          <p:nvPr/>
        </p:nvSpPr>
        <p:spPr>
          <a:xfrm>
            <a:off x="1007532" y="3869926"/>
            <a:ext cx="4761986" cy="1200329"/>
          </a:xfrm>
          <a:prstGeom prst="rect">
            <a:avLst/>
          </a:prstGeom>
          <a:noFill/>
        </p:spPr>
        <p:txBody>
          <a:bodyPr wrap="square" rtlCol="0">
            <a:spAutoFit/>
          </a:bodyPr>
          <a:lstStyle/>
          <a:p>
            <a:r>
              <a:rPr lang="en-US" dirty="0"/>
              <a:t>The P/E Ratio for these investments are found to be that  Treasury Bond has lowest P/E ratio among all and Royal London and FTSE250 Index is high comparatively.</a:t>
            </a:r>
          </a:p>
        </p:txBody>
      </p:sp>
    </p:spTree>
    <p:extLst>
      <p:ext uri="{BB962C8B-B14F-4D97-AF65-F5344CB8AC3E}">
        <p14:creationId xmlns:p14="http://schemas.microsoft.com/office/powerpoint/2010/main" val="323532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dissolve">
                                      <p:cBhvr>
                                        <p:cTn id="2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1B7737-E3D8-47F4-8B54-7529C7A83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DAD12E-853D-4E20-9104-7129A3BF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gradFill flip="none" rotWithShape="1">
            <a:gsLst>
              <a:gs pos="100000">
                <a:schemeClr val="tx2">
                  <a:lumMod val="25000"/>
                  <a:alpha val="10000"/>
                </a:schemeClr>
              </a:gs>
              <a:gs pos="0">
                <a:schemeClr val="bg2">
                  <a:lumMod val="75000"/>
                  <a:lumOff val="25000"/>
                  <a:alpha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DA59AFC-4552-4608-9A63-AFBBC2C029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BEBA8EAE-BF5A-486C-A8C5-ECC9F3942E4B}">
                <a14:imgProps xmlns:a14="http://schemas.microsoft.com/office/drawing/2010/main">
                  <a14:imgLayer r:embed="rId5">
                    <a14:imgEffect>
                      <a14:brightnessContrast bright="-19000"/>
                    </a14:imgEffect>
                  </a14:imgLayer>
                </a14:imgProps>
              </a:ex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4" name="Picture 13">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AC1E939A-6A69-42AE-8471-3AD3A74AD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11236326" cy="6858000"/>
          </a:xfrm>
          <a:prstGeom prst="rect">
            <a:avLst/>
          </a:prstGeom>
          <a:gradFill flip="none" rotWithShape="1">
            <a:gsLst>
              <a:gs pos="0">
                <a:schemeClr val="bg2">
                  <a:alpha val="0"/>
                </a:schemeClr>
              </a:gs>
              <a:gs pos="100000">
                <a:schemeClr val="bg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596723-7A42-4E9E-9E0A-3FEEBE95885C}"/>
              </a:ext>
            </a:extLst>
          </p:cNvPr>
          <p:cNvSpPr>
            <a:spLocks noGrp="1"/>
          </p:cNvSpPr>
          <p:nvPr>
            <p:ph type="title"/>
          </p:nvPr>
        </p:nvSpPr>
        <p:spPr>
          <a:xfrm>
            <a:off x="7233556" y="728278"/>
            <a:ext cx="4718958" cy="1376923"/>
          </a:xfrm>
        </p:spPr>
        <p:txBody>
          <a:bodyPr>
            <a:noAutofit/>
          </a:bodyPr>
          <a:lstStyle/>
          <a:p>
            <a:r>
              <a:rPr lang="en-US" sz="3200" dirty="0"/>
              <a:t>Actual Performance of Portfolio from 2020-2023 </a:t>
            </a:r>
          </a:p>
        </p:txBody>
      </p:sp>
      <p:sp>
        <p:nvSpPr>
          <p:cNvPr id="18" name="Rectangle 17">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ight Triangle 19">
            <a:extLst>
              <a:ext uri="{FF2B5EF4-FFF2-40B4-BE49-F238E27FC236}">
                <a16:creationId xmlns:a16="http://schemas.microsoft.com/office/drawing/2014/main" id="{92255F51-A06E-404D-AE04-D9590EAC8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5262" y="131728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0910785C-7ABD-025C-F912-C5F1294957BE}"/>
              </a:ext>
            </a:extLst>
          </p:cNvPr>
          <p:cNvGraphicFramePr>
            <a:graphicFrameLocks noGrp="1"/>
          </p:cNvGraphicFramePr>
          <p:nvPr>
            <p:ph idx="1"/>
            <p:extLst>
              <p:ext uri="{D42A27DB-BD31-4B8C-83A1-F6EECF244321}">
                <p14:modId xmlns:p14="http://schemas.microsoft.com/office/powerpoint/2010/main" val="2576952329"/>
              </p:ext>
            </p:extLst>
          </p:nvPr>
        </p:nvGraphicFramePr>
        <p:xfrm>
          <a:off x="-2" y="161925"/>
          <a:ext cx="6743699" cy="2274328"/>
        </p:xfrm>
        <a:graphic>
          <a:graphicData uri="http://schemas.openxmlformats.org/drawingml/2006/table">
            <a:tbl>
              <a:tblPr firstRow="1" firstCol="1" bandRow="1">
                <a:tableStyleId>{5C22544A-7EE6-4342-B048-85BDC9FD1C3A}</a:tableStyleId>
              </a:tblPr>
              <a:tblGrid>
                <a:gridCol w="3472004">
                  <a:extLst>
                    <a:ext uri="{9D8B030D-6E8A-4147-A177-3AD203B41FA5}">
                      <a16:colId xmlns:a16="http://schemas.microsoft.com/office/drawing/2014/main" val="3562927406"/>
                    </a:ext>
                  </a:extLst>
                </a:gridCol>
                <a:gridCol w="884693">
                  <a:extLst>
                    <a:ext uri="{9D8B030D-6E8A-4147-A177-3AD203B41FA5}">
                      <a16:colId xmlns:a16="http://schemas.microsoft.com/office/drawing/2014/main" val="1912693972"/>
                    </a:ext>
                  </a:extLst>
                </a:gridCol>
                <a:gridCol w="1118385">
                  <a:extLst>
                    <a:ext uri="{9D8B030D-6E8A-4147-A177-3AD203B41FA5}">
                      <a16:colId xmlns:a16="http://schemas.microsoft.com/office/drawing/2014/main" val="3422942899"/>
                    </a:ext>
                  </a:extLst>
                </a:gridCol>
                <a:gridCol w="1268617">
                  <a:extLst>
                    <a:ext uri="{9D8B030D-6E8A-4147-A177-3AD203B41FA5}">
                      <a16:colId xmlns:a16="http://schemas.microsoft.com/office/drawing/2014/main" val="762688069"/>
                    </a:ext>
                  </a:extLst>
                </a:gridCol>
              </a:tblGrid>
              <a:tr h="204318">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2020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endParaRPr lang="en-US" sz="12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3673001"/>
                  </a:ext>
                </a:extLst>
              </a:tr>
              <a:tr h="346138">
                <a:tc>
                  <a:txBody>
                    <a:bodyPr/>
                    <a:lstStyle/>
                    <a:p>
                      <a:pPr marL="0" marR="0" algn="ctr">
                        <a:spcBef>
                          <a:spcPts val="0"/>
                        </a:spcBef>
                        <a:spcAft>
                          <a:spcPts val="0"/>
                        </a:spcAft>
                      </a:pPr>
                      <a:r>
                        <a:rPr lang="en-US" sz="1200">
                          <a:effectLst/>
                        </a:rPr>
                        <a:t>Investment Name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Share Price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No. of shares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Purchase Value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227473396"/>
                  </a:ext>
                </a:extLst>
              </a:tr>
              <a:tr h="346138">
                <a:tc>
                  <a:txBody>
                    <a:bodyPr/>
                    <a:lstStyle/>
                    <a:p>
                      <a:pPr marL="0" marR="0">
                        <a:spcBef>
                          <a:spcPts val="0"/>
                        </a:spcBef>
                        <a:spcAft>
                          <a:spcPts val="0"/>
                        </a:spcAft>
                      </a:pPr>
                      <a:r>
                        <a:rPr lang="en-US" sz="1200">
                          <a:effectLst/>
                        </a:rPr>
                        <a:t>Vanguard FTSE All-World UCITS ETF (VWRL)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72.06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1041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75000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61185396"/>
                  </a:ext>
                </a:extLst>
              </a:tr>
              <a:tr h="192299">
                <a:tc>
                  <a:txBody>
                    <a:bodyPr/>
                    <a:lstStyle/>
                    <a:p>
                      <a:pPr marL="0" marR="0">
                        <a:spcBef>
                          <a:spcPts val="0"/>
                        </a:spcBef>
                        <a:spcAft>
                          <a:spcPts val="0"/>
                        </a:spcAft>
                      </a:pPr>
                      <a:r>
                        <a:rPr lang="en-US" sz="1200">
                          <a:effectLst/>
                        </a:rPr>
                        <a:t>iShares Core S&amp;P 500 UCITS ETF</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2609.75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29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75000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96474509"/>
                  </a:ext>
                </a:extLst>
              </a:tr>
              <a:tr h="192299">
                <a:tc>
                  <a:txBody>
                    <a:bodyPr/>
                    <a:lstStyle/>
                    <a:p>
                      <a:pPr marL="0" marR="0">
                        <a:spcBef>
                          <a:spcPts val="0"/>
                        </a:spcBef>
                        <a:spcAft>
                          <a:spcPts val="0"/>
                        </a:spcAft>
                      </a:pPr>
                      <a:r>
                        <a:rPr lang="en-US" sz="1200">
                          <a:effectLst/>
                        </a:rPr>
                        <a:t>Fidelity Multi Asset Balanced Fund IV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106.6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938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97227135"/>
                  </a:ext>
                </a:extLst>
              </a:tr>
              <a:tr h="192299">
                <a:tc>
                  <a:txBody>
                    <a:bodyPr/>
                    <a:lstStyle/>
                    <a:p>
                      <a:pPr marL="0" marR="0">
                        <a:spcBef>
                          <a:spcPts val="0"/>
                        </a:spcBef>
                        <a:spcAft>
                          <a:spcPts val="0"/>
                        </a:spcAft>
                      </a:pPr>
                      <a:r>
                        <a:rPr lang="en-US" sz="1200">
                          <a:effectLst/>
                        </a:rPr>
                        <a:t>Royal London UK Equity Income M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167.1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598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78585935"/>
                  </a:ext>
                </a:extLst>
              </a:tr>
              <a:tr h="192299">
                <a:tc>
                  <a:txBody>
                    <a:bodyPr/>
                    <a:lstStyle/>
                    <a:p>
                      <a:pPr marL="0" marR="0">
                        <a:spcBef>
                          <a:spcPts val="0"/>
                        </a:spcBef>
                        <a:spcAft>
                          <a:spcPts val="0"/>
                        </a:spcAft>
                      </a:pPr>
                      <a:r>
                        <a:rPr lang="en-US" sz="1200">
                          <a:effectLst/>
                        </a:rPr>
                        <a:t>Vanguard FTSE 100 Index Fund (VUKE)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26.08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1917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50000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722249176"/>
                  </a:ext>
                </a:extLst>
              </a:tr>
              <a:tr h="192299">
                <a:tc>
                  <a:txBody>
                    <a:bodyPr/>
                    <a:lstStyle/>
                    <a:p>
                      <a:pPr marL="0" marR="0">
                        <a:spcBef>
                          <a:spcPts val="0"/>
                        </a:spcBef>
                        <a:spcAft>
                          <a:spcPts val="0"/>
                        </a:spcAft>
                      </a:pPr>
                      <a:r>
                        <a:rPr lang="en-US" sz="1200">
                          <a:effectLst/>
                        </a:rPr>
                        <a:t>HSBC FTSE 250 Index Fund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250.22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200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50000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599198203"/>
                  </a:ext>
                </a:extLst>
              </a:tr>
              <a:tr h="192299">
                <a:tc>
                  <a:txBody>
                    <a:bodyPr/>
                    <a:lstStyle/>
                    <a:p>
                      <a:pPr marL="0" marR="0">
                        <a:spcBef>
                          <a:spcPts val="0"/>
                        </a:spcBef>
                        <a:spcAft>
                          <a:spcPts val="0"/>
                        </a:spcAft>
                      </a:pPr>
                      <a:r>
                        <a:rPr lang="en-US" sz="1200">
                          <a:effectLst/>
                        </a:rPr>
                        <a:t>iShares UK Treasury Bond 0-5yr UCITS ETF</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134.63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371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50000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684893879"/>
                  </a:ext>
                </a:extLst>
              </a:tr>
              <a:tr h="204318">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500000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29187660"/>
                  </a:ext>
                </a:extLst>
              </a:tr>
            </a:tbl>
          </a:graphicData>
        </a:graphic>
      </p:graphicFrame>
      <p:graphicFrame>
        <p:nvGraphicFramePr>
          <p:cNvPr id="7" name="Table 6">
            <a:extLst>
              <a:ext uri="{FF2B5EF4-FFF2-40B4-BE49-F238E27FC236}">
                <a16:creationId xmlns:a16="http://schemas.microsoft.com/office/drawing/2014/main" id="{65A9D929-2A13-E745-24B9-9CAAFF765088}"/>
              </a:ext>
            </a:extLst>
          </p:cNvPr>
          <p:cNvGraphicFramePr>
            <a:graphicFrameLocks noGrp="1"/>
          </p:cNvGraphicFramePr>
          <p:nvPr>
            <p:extLst>
              <p:ext uri="{D42A27DB-BD31-4B8C-83A1-F6EECF244321}">
                <p14:modId xmlns:p14="http://schemas.microsoft.com/office/powerpoint/2010/main" val="3072807801"/>
              </p:ext>
            </p:extLst>
          </p:nvPr>
        </p:nvGraphicFramePr>
        <p:xfrm>
          <a:off x="24354" y="2605581"/>
          <a:ext cx="6743700" cy="2057400"/>
        </p:xfrm>
        <a:graphic>
          <a:graphicData uri="http://schemas.openxmlformats.org/drawingml/2006/table">
            <a:tbl>
              <a:tblPr firstRow="1" firstCol="1" bandRow="1">
                <a:tableStyleId>{5C22544A-7EE6-4342-B048-85BDC9FD1C3A}</a:tableStyleId>
              </a:tblPr>
              <a:tblGrid>
                <a:gridCol w="3437303">
                  <a:extLst>
                    <a:ext uri="{9D8B030D-6E8A-4147-A177-3AD203B41FA5}">
                      <a16:colId xmlns:a16="http://schemas.microsoft.com/office/drawing/2014/main" val="226506839"/>
                    </a:ext>
                  </a:extLst>
                </a:gridCol>
                <a:gridCol w="931497">
                  <a:extLst>
                    <a:ext uri="{9D8B030D-6E8A-4147-A177-3AD203B41FA5}">
                      <a16:colId xmlns:a16="http://schemas.microsoft.com/office/drawing/2014/main" val="2543655938"/>
                    </a:ext>
                  </a:extLst>
                </a:gridCol>
                <a:gridCol w="1130300">
                  <a:extLst>
                    <a:ext uri="{9D8B030D-6E8A-4147-A177-3AD203B41FA5}">
                      <a16:colId xmlns:a16="http://schemas.microsoft.com/office/drawing/2014/main" val="3398163796"/>
                    </a:ext>
                  </a:extLst>
                </a:gridCol>
                <a:gridCol w="1244600">
                  <a:extLst>
                    <a:ext uri="{9D8B030D-6E8A-4147-A177-3AD203B41FA5}">
                      <a16:colId xmlns:a16="http://schemas.microsoft.com/office/drawing/2014/main" val="4210459667"/>
                    </a:ext>
                  </a:extLst>
                </a:gridCol>
              </a:tblGrid>
              <a:tr h="215900">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28550953"/>
                  </a:ext>
                </a:extLst>
              </a:tr>
              <a:tr h="203200">
                <a:tc>
                  <a:txBody>
                    <a:bodyPr/>
                    <a:lstStyle/>
                    <a:p>
                      <a:pPr marL="0" marR="0" algn="ctr">
                        <a:spcBef>
                          <a:spcPts val="0"/>
                        </a:spcBef>
                        <a:spcAft>
                          <a:spcPts val="0"/>
                        </a:spcAft>
                      </a:pPr>
                      <a:r>
                        <a:rPr lang="en-US" sz="1200">
                          <a:effectLst/>
                        </a:rPr>
                        <a:t>Investment Name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Share Price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No. of shares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Current Value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3120147"/>
                  </a:ext>
                </a:extLst>
              </a:tr>
              <a:tr h="203200">
                <a:tc>
                  <a:txBody>
                    <a:bodyPr/>
                    <a:lstStyle/>
                    <a:p>
                      <a:pPr marL="0" marR="0">
                        <a:spcBef>
                          <a:spcPts val="0"/>
                        </a:spcBef>
                        <a:spcAft>
                          <a:spcPts val="0"/>
                        </a:spcAft>
                      </a:pPr>
                      <a:r>
                        <a:rPr lang="en-US" sz="1200">
                          <a:effectLst/>
                        </a:rPr>
                        <a:t>Vanguard FTSE All-World UCITS ETF (VWRL)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85.47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1041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88974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39497554"/>
                  </a:ext>
                </a:extLst>
              </a:tr>
              <a:tr h="203200">
                <a:tc>
                  <a:txBody>
                    <a:bodyPr/>
                    <a:lstStyle/>
                    <a:p>
                      <a:pPr marL="0" marR="0">
                        <a:spcBef>
                          <a:spcPts val="0"/>
                        </a:spcBef>
                        <a:spcAft>
                          <a:spcPts val="0"/>
                        </a:spcAft>
                      </a:pPr>
                      <a:r>
                        <a:rPr lang="en-US" sz="1200">
                          <a:effectLst/>
                        </a:rPr>
                        <a:t>iShares Core S&amp;P 500 UCITS ETF</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3280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29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95120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98056755"/>
                  </a:ext>
                </a:extLst>
              </a:tr>
              <a:tr h="203200">
                <a:tc>
                  <a:txBody>
                    <a:bodyPr/>
                    <a:lstStyle/>
                    <a:p>
                      <a:pPr marL="0" marR="0">
                        <a:spcBef>
                          <a:spcPts val="0"/>
                        </a:spcBef>
                        <a:spcAft>
                          <a:spcPts val="0"/>
                        </a:spcAft>
                      </a:pPr>
                      <a:r>
                        <a:rPr lang="en-US" sz="1200">
                          <a:effectLst/>
                        </a:rPr>
                        <a:t>Fidelity Multi Asset Balanced Fund IV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97.11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938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91089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06812268"/>
                  </a:ext>
                </a:extLst>
              </a:tr>
              <a:tr h="203200">
                <a:tc>
                  <a:txBody>
                    <a:bodyPr/>
                    <a:lstStyle/>
                    <a:p>
                      <a:pPr marL="0" marR="0">
                        <a:spcBef>
                          <a:spcPts val="0"/>
                        </a:spcBef>
                        <a:spcAft>
                          <a:spcPts val="0"/>
                        </a:spcAft>
                      </a:pPr>
                      <a:r>
                        <a:rPr lang="en-US" sz="1200">
                          <a:effectLst/>
                        </a:rPr>
                        <a:t>Royal London UK Equity Income M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248.7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598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148723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5056593"/>
                  </a:ext>
                </a:extLst>
              </a:tr>
              <a:tr h="203200">
                <a:tc>
                  <a:txBody>
                    <a:bodyPr/>
                    <a:lstStyle/>
                    <a:p>
                      <a:pPr marL="0" marR="0">
                        <a:spcBef>
                          <a:spcPts val="0"/>
                        </a:spcBef>
                        <a:spcAft>
                          <a:spcPts val="0"/>
                        </a:spcAft>
                      </a:pPr>
                      <a:r>
                        <a:rPr lang="en-US" sz="1200">
                          <a:effectLst/>
                        </a:rPr>
                        <a:t>Vanguard FTSE 100 Index Fund (VUKE)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34.51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1917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66156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91439527"/>
                  </a:ext>
                </a:extLst>
              </a:tr>
              <a:tr h="203200">
                <a:tc>
                  <a:txBody>
                    <a:bodyPr/>
                    <a:lstStyle/>
                    <a:p>
                      <a:pPr marL="0" marR="0">
                        <a:spcBef>
                          <a:spcPts val="0"/>
                        </a:spcBef>
                        <a:spcAft>
                          <a:spcPts val="0"/>
                        </a:spcAft>
                      </a:pPr>
                      <a:r>
                        <a:rPr lang="en-US" sz="1200">
                          <a:effectLst/>
                        </a:rPr>
                        <a:t>HSBC FTSE 250 Index Fund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298.05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200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59610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48294049"/>
                  </a:ext>
                </a:extLst>
              </a:tr>
              <a:tr h="203200">
                <a:tc>
                  <a:txBody>
                    <a:bodyPr/>
                    <a:lstStyle/>
                    <a:p>
                      <a:pPr marL="0" marR="0">
                        <a:spcBef>
                          <a:spcPts val="0"/>
                        </a:spcBef>
                        <a:spcAft>
                          <a:spcPts val="0"/>
                        </a:spcAft>
                      </a:pPr>
                      <a:r>
                        <a:rPr lang="en-US" sz="1200">
                          <a:effectLst/>
                        </a:rPr>
                        <a:t>iShares UK Treasury Bond 0-5yr UCITS ETF</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125.18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371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46442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830653292"/>
                  </a:ext>
                </a:extLst>
              </a:tr>
              <a:tr h="215900">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596114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10706874"/>
                  </a:ext>
                </a:extLst>
              </a:tr>
            </a:tbl>
          </a:graphicData>
        </a:graphic>
      </p:graphicFrame>
      <p:graphicFrame>
        <p:nvGraphicFramePr>
          <p:cNvPr id="9" name="Table 8">
            <a:extLst>
              <a:ext uri="{FF2B5EF4-FFF2-40B4-BE49-F238E27FC236}">
                <a16:creationId xmlns:a16="http://schemas.microsoft.com/office/drawing/2014/main" id="{EEBFBED6-6730-D6F5-BB9E-3B2B78431E2A}"/>
              </a:ext>
            </a:extLst>
          </p:cNvPr>
          <p:cNvGraphicFramePr>
            <a:graphicFrameLocks noGrp="1"/>
          </p:cNvGraphicFramePr>
          <p:nvPr>
            <p:extLst>
              <p:ext uri="{D42A27DB-BD31-4B8C-83A1-F6EECF244321}">
                <p14:modId xmlns:p14="http://schemas.microsoft.com/office/powerpoint/2010/main" val="2832291722"/>
              </p:ext>
            </p:extLst>
          </p:nvPr>
        </p:nvGraphicFramePr>
        <p:xfrm>
          <a:off x="6743697" y="2598176"/>
          <a:ext cx="4817206" cy="2064803"/>
        </p:xfrm>
        <a:graphic>
          <a:graphicData uri="http://schemas.openxmlformats.org/drawingml/2006/table">
            <a:tbl>
              <a:tblPr firstRow="1" firstCol="1" bandRow="1">
                <a:tableStyleId>{5C22544A-7EE6-4342-B048-85BDC9FD1C3A}</a:tableStyleId>
              </a:tblPr>
              <a:tblGrid>
                <a:gridCol w="162560">
                  <a:extLst>
                    <a:ext uri="{9D8B030D-6E8A-4147-A177-3AD203B41FA5}">
                      <a16:colId xmlns:a16="http://schemas.microsoft.com/office/drawing/2014/main" val="763743009"/>
                    </a:ext>
                  </a:extLst>
                </a:gridCol>
                <a:gridCol w="1047195">
                  <a:extLst>
                    <a:ext uri="{9D8B030D-6E8A-4147-A177-3AD203B41FA5}">
                      <a16:colId xmlns:a16="http://schemas.microsoft.com/office/drawing/2014/main" val="1288461872"/>
                    </a:ext>
                  </a:extLst>
                </a:gridCol>
                <a:gridCol w="728869">
                  <a:extLst>
                    <a:ext uri="{9D8B030D-6E8A-4147-A177-3AD203B41FA5}">
                      <a16:colId xmlns:a16="http://schemas.microsoft.com/office/drawing/2014/main" val="999027928"/>
                    </a:ext>
                  </a:extLst>
                </a:gridCol>
                <a:gridCol w="726722">
                  <a:extLst>
                    <a:ext uri="{9D8B030D-6E8A-4147-A177-3AD203B41FA5}">
                      <a16:colId xmlns:a16="http://schemas.microsoft.com/office/drawing/2014/main" val="2674364997"/>
                    </a:ext>
                  </a:extLst>
                </a:gridCol>
                <a:gridCol w="1377023">
                  <a:extLst>
                    <a:ext uri="{9D8B030D-6E8A-4147-A177-3AD203B41FA5}">
                      <a16:colId xmlns:a16="http://schemas.microsoft.com/office/drawing/2014/main" val="2305921304"/>
                    </a:ext>
                  </a:extLst>
                </a:gridCol>
                <a:gridCol w="774837">
                  <a:extLst>
                    <a:ext uri="{9D8B030D-6E8A-4147-A177-3AD203B41FA5}">
                      <a16:colId xmlns:a16="http://schemas.microsoft.com/office/drawing/2014/main" val="3141205870"/>
                    </a:ext>
                  </a:extLst>
                </a:gridCol>
              </a:tblGrid>
              <a:tr h="188242">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96890177"/>
                  </a:ext>
                </a:extLst>
              </a:tr>
              <a:tr h="375182">
                <a:tc>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Management fees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Platform Fees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Dividend</a:t>
                      </a:r>
                    </a:p>
                    <a:p>
                      <a:pPr marL="0" marR="0" algn="ctr">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Current</a:t>
                      </a:r>
                    </a:p>
                    <a:p>
                      <a:pPr marL="0" marR="0" algn="ctr">
                        <a:spcBef>
                          <a:spcPts val="0"/>
                        </a:spcBef>
                        <a:spcAft>
                          <a:spcPts val="0"/>
                        </a:spcAft>
                      </a:pPr>
                      <a:r>
                        <a:rPr lang="en-US" sz="1200" dirty="0">
                          <a:effectLst/>
                        </a:rPr>
                        <a:t>Investment Value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Return %</a:t>
                      </a:r>
                    </a:p>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06288156"/>
                  </a:ext>
                </a:extLst>
              </a:tr>
              <a:tr h="187591">
                <a:tc>
                  <a:txBody>
                    <a:bodyPr/>
                    <a:lstStyle/>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165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187.5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2.92%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91220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72255465"/>
                  </a:ext>
                </a:extLst>
              </a:tr>
              <a:tr h="187591">
                <a:tc>
                  <a:txBody>
                    <a:bodyPr/>
                    <a:lstStyle/>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35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125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1.35%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96244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22%%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34523236"/>
                  </a:ext>
                </a:extLst>
              </a:tr>
              <a:tr h="187591">
                <a:tc>
                  <a:txBody>
                    <a:bodyPr/>
                    <a:lstStyle/>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3.98%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94390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-5.9%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92375508"/>
                  </a:ext>
                </a:extLst>
              </a:tr>
              <a:tr h="187591">
                <a:tc>
                  <a:txBody>
                    <a:bodyPr/>
                    <a:lstStyle/>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360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3.01%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152714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35%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3676979"/>
                  </a:ext>
                </a:extLst>
              </a:tr>
              <a:tr h="187591">
                <a:tc>
                  <a:txBody>
                    <a:bodyPr/>
                    <a:lstStyle/>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67.5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187.5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65901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5206057"/>
                  </a:ext>
                </a:extLst>
              </a:tr>
              <a:tr h="187591">
                <a:tc>
                  <a:txBody>
                    <a:bodyPr/>
                    <a:lstStyle/>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59260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05114842"/>
                  </a:ext>
                </a:extLst>
              </a:tr>
              <a:tr h="187591">
                <a:tc>
                  <a:txBody>
                    <a:bodyPr/>
                    <a:lstStyle/>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46102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84906799"/>
                  </a:ext>
                </a:extLst>
              </a:tr>
              <a:tr h="188242">
                <a:tc>
                  <a:txBody>
                    <a:bodyPr/>
                    <a:lstStyle/>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1017.5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1250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a:effectLst/>
                        </a:rPr>
                        <a:t>605831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dirty="0">
                          <a:effectLst/>
                        </a:rPr>
                        <a:t>17%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95361172"/>
                  </a:ext>
                </a:extLst>
              </a:tr>
            </a:tbl>
          </a:graphicData>
        </a:graphic>
      </p:graphicFrame>
      <p:sp>
        <p:nvSpPr>
          <p:cNvPr id="13" name="TextBox 12">
            <a:extLst>
              <a:ext uri="{FF2B5EF4-FFF2-40B4-BE49-F238E27FC236}">
                <a16:creationId xmlns:a16="http://schemas.microsoft.com/office/drawing/2014/main" id="{BD72F561-628F-69F9-C07B-6C7751444798}"/>
              </a:ext>
            </a:extLst>
          </p:cNvPr>
          <p:cNvSpPr txBox="1"/>
          <p:nvPr/>
        </p:nvSpPr>
        <p:spPr>
          <a:xfrm>
            <a:off x="959909" y="5155956"/>
            <a:ext cx="10127191" cy="1212248"/>
          </a:xfrm>
          <a:prstGeom prst="rect">
            <a:avLst/>
          </a:prstGeom>
          <a:noFill/>
        </p:spPr>
        <p:txBody>
          <a:bodyPr wrap="square">
            <a:spAutoFit/>
          </a:bodyPr>
          <a:lstStyle/>
          <a:p>
            <a:r>
              <a:rPr lang="en-US" dirty="0"/>
              <a:t>The above data are calculated to find out the current investment value by considering Management fees, Platform fees and dividend. Royal London UK Equity Income M shows highest return for 2023 as 35% followed by Vanguard FTSE 100 Index Fund (VUKE), iShares Core S&amp;P 500 UCITS ETF. </a:t>
            </a:r>
          </a:p>
        </p:txBody>
      </p:sp>
    </p:spTree>
    <p:extLst>
      <p:ext uri="{BB962C8B-B14F-4D97-AF65-F5344CB8AC3E}">
        <p14:creationId xmlns:p14="http://schemas.microsoft.com/office/powerpoint/2010/main" val="341337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wipe(down)">
                                      <p:cBhvr>
                                        <p:cTn id="33"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36588-DD17-A39B-C965-4BECB12F30AC}"/>
              </a:ext>
            </a:extLst>
          </p:cNvPr>
          <p:cNvSpPr>
            <a:spLocks noGrp="1"/>
          </p:cNvSpPr>
          <p:nvPr>
            <p:ph type="title"/>
          </p:nvPr>
        </p:nvSpPr>
        <p:spPr>
          <a:xfrm>
            <a:off x="1003266" y="342530"/>
            <a:ext cx="10723368" cy="666265"/>
          </a:xfrm>
        </p:spPr>
        <p:txBody>
          <a:bodyPr>
            <a:normAutofit fontScale="90000"/>
          </a:bodyPr>
          <a:lstStyle/>
          <a:p>
            <a:pPr algn="l"/>
            <a:r>
              <a:rPr lang="en-US" sz="4000" dirty="0"/>
              <a:t>EXPLANATION</a:t>
            </a:r>
            <a:r>
              <a:rPr lang="en-US" sz="4000" dirty="0">
                <a:solidFill>
                  <a:srgbClr val="1F2D29"/>
                </a:solidFill>
              </a:rPr>
              <a:t> </a:t>
            </a:r>
            <a:r>
              <a:rPr lang="en-US" sz="4000" dirty="0"/>
              <a:t>ON WHICH TO HOLD or DISPOSE </a:t>
            </a:r>
          </a:p>
        </p:txBody>
      </p:sp>
      <p:sp>
        <p:nvSpPr>
          <p:cNvPr id="3" name="Content Placeholder 2">
            <a:extLst>
              <a:ext uri="{FF2B5EF4-FFF2-40B4-BE49-F238E27FC236}">
                <a16:creationId xmlns:a16="http://schemas.microsoft.com/office/drawing/2014/main" id="{A3067961-3EBD-6BEE-A992-7E2237F21C6A}"/>
              </a:ext>
            </a:extLst>
          </p:cNvPr>
          <p:cNvSpPr>
            <a:spLocks noGrp="1"/>
          </p:cNvSpPr>
          <p:nvPr>
            <p:ph idx="1"/>
          </p:nvPr>
        </p:nvSpPr>
        <p:spPr>
          <a:xfrm>
            <a:off x="412376" y="1087963"/>
            <a:ext cx="11507481" cy="5348339"/>
          </a:xfrm>
        </p:spPr>
        <p:txBody>
          <a:bodyPr anchor="t">
            <a:normAutofit lnSpcReduction="10000"/>
          </a:bodyPr>
          <a:lstStyle/>
          <a:p>
            <a:pPr algn="just"/>
            <a:r>
              <a:rPr lang="en-US" sz="1800" dirty="0">
                <a:latin typeface="Times" pitchFamily="2" charset="0"/>
              </a:rPr>
              <a:t>By doing pie chart for these years, it shows how the fund performs earlier from 2018 and after investing from 2020 to 2023 helps to analyze which to hold 4 funds and dispose 3 funds.</a:t>
            </a:r>
          </a:p>
          <a:p>
            <a:pPr marL="0" indent="0" algn="just">
              <a:buNone/>
            </a:pPr>
            <a:r>
              <a:rPr lang="en-US" sz="1800" b="1" u="sng" dirty="0">
                <a:latin typeface="Times" pitchFamily="2" charset="0"/>
              </a:rPr>
              <a:t>HOLD</a:t>
            </a:r>
          </a:p>
          <a:p>
            <a:pPr algn="just"/>
            <a:r>
              <a:rPr lang="en-US" sz="1800" dirty="0">
                <a:latin typeface="Times" pitchFamily="2" charset="0"/>
              </a:rPr>
              <a:t>In the case of the investments you have listed, it appears that the Royal London UK Equity Income M and Vanguard FTSE 100 Index Fund (VUKE), iShares Core S&amp;P 500 UCITS ETF, HSBC FTSE 250 Index Fund are performing the best, as their current investment values are higher than their purchase values. Therefore, it may make sense to hold onto these investments. </a:t>
            </a:r>
          </a:p>
          <a:p>
            <a:pPr marL="0" indent="0" algn="just">
              <a:buNone/>
            </a:pPr>
            <a:r>
              <a:rPr lang="en-US" sz="1800" b="1" u="sng" dirty="0">
                <a:latin typeface="Times" pitchFamily="2" charset="0"/>
              </a:rPr>
              <a:t>DISPOSE </a:t>
            </a:r>
          </a:p>
          <a:p>
            <a:pPr algn="just"/>
            <a:r>
              <a:rPr lang="en-US" sz="1800" dirty="0">
                <a:effectLst/>
                <a:latin typeface="Times" pitchFamily="2" charset="0"/>
                <a:ea typeface="Times New Roman" panose="02020603050405020304" pitchFamily="18" charset="0"/>
              </a:rPr>
              <a:t>The </a:t>
            </a:r>
            <a:r>
              <a:rPr lang="en-US" sz="1800" b="1" i="1" dirty="0">
                <a:solidFill>
                  <a:srgbClr val="FFC000"/>
                </a:solidFill>
                <a:effectLst/>
                <a:latin typeface="Times" pitchFamily="2" charset="0"/>
                <a:ea typeface="Times New Roman" panose="02020603050405020304" pitchFamily="18" charset="0"/>
              </a:rPr>
              <a:t>iShares UK Treasury Bond 0-5yr UCITS ETF </a:t>
            </a:r>
            <a:r>
              <a:rPr lang="en-US" sz="1800" dirty="0">
                <a:effectLst/>
                <a:latin typeface="Times" pitchFamily="2" charset="0"/>
                <a:ea typeface="Times New Roman" panose="02020603050405020304" pitchFamily="18" charset="0"/>
              </a:rPr>
              <a:t>and </a:t>
            </a:r>
            <a:r>
              <a:rPr lang="en-US" sz="1800" b="1" i="1" dirty="0">
                <a:solidFill>
                  <a:srgbClr val="FFC000"/>
                </a:solidFill>
                <a:latin typeface="Times" pitchFamily="2" charset="0"/>
              </a:rPr>
              <a:t>Fidelity Multi Asset Balanced Fund IV </a:t>
            </a:r>
            <a:r>
              <a:rPr lang="en-US" sz="1800" dirty="0">
                <a:effectLst/>
                <a:latin typeface="Times" pitchFamily="2" charset="0"/>
                <a:ea typeface="Times New Roman" panose="02020603050405020304" pitchFamily="18" charset="0"/>
              </a:rPr>
              <a:t>appears to be performing poorly, as its current investment value is lower than its purchase value. </a:t>
            </a:r>
            <a:r>
              <a:rPr lang="en-US" sz="1800" b="1" dirty="0">
                <a:solidFill>
                  <a:srgbClr val="FFC000"/>
                </a:solidFill>
                <a:effectLst/>
                <a:latin typeface="Times New Roman" panose="02020603050405020304" pitchFamily="18" charset="0"/>
                <a:ea typeface="Times New Roman" panose="02020603050405020304" pitchFamily="18" charset="0"/>
              </a:rPr>
              <a:t>Vanguard FTSE All-World UCITS ETF (VWRL)</a:t>
            </a:r>
            <a:r>
              <a:rPr lang="en-US" sz="1800" dirty="0">
                <a:effectLst/>
                <a:latin typeface="Times New Roman" panose="02020603050405020304" pitchFamily="18" charset="0"/>
                <a:ea typeface="Times New Roman" panose="02020603050405020304" pitchFamily="18" charset="0"/>
              </a:rPr>
              <a:t> have performed relatively well against their purchase values, however investor plans to sell them as charges seems to be high so they are reinvest into a different security. </a:t>
            </a: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pitchFamily="2" charset="0"/>
              <a:ea typeface="Times New Roman" panose="02020603050405020304" pitchFamily="18" charset="0"/>
            </a:endParaRPr>
          </a:p>
          <a:p>
            <a:pPr algn="just"/>
            <a:r>
              <a:rPr lang="en-US" sz="1800" dirty="0">
                <a:effectLst/>
                <a:latin typeface="Times" pitchFamily="2" charset="0"/>
                <a:ea typeface="Times New Roman" panose="02020603050405020304" pitchFamily="18" charset="0"/>
              </a:rPr>
              <a:t>Alternative</a:t>
            </a:r>
            <a:r>
              <a:rPr lang="en-US" sz="1800" dirty="0">
                <a:latin typeface="Times" pitchFamily="2" charset="0"/>
                <a:ea typeface="Times New Roman" panose="02020603050405020304" pitchFamily="18" charset="0"/>
              </a:rPr>
              <a:t>ly </a:t>
            </a:r>
            <a:r>
              <a:rPr lang="en-US" sz="1800" dirty="0">
                <a:effectLst/>
                <a:latin typeface="Times" pitchFamily="2" charset="0"/>
                <a:ea typeface="Times New Roman" panose="02020603050405020304" pitchFamily="18" charset="0"/>
              </a:rPr>
              <a:t>into a different security like Tesco Fund, Global REIT ETF. </a:t>
            </a:r>
            <a:r>
              <a:rPr lang="en-US" sz="1800" dirty="0">
                <a:latin typeface="Times" pitchFamily="2" charset="0"/>
              </a:rPr>
              <a:t>Furthermore, it is important to ensure that the new investment does not have any additional costs or fees associated with it.</a:t>
            </a:r>
            <a:r>
              <a:rPr lang="en-US" sz="1800" dirty="0">
                <a:effectLst/>
                <a:latin typeface="Times" pitchFamily="2" charset="0"/>
                <a:ea typeface="Times New Roman" panose="02020603050405020304" pitchFamily="18" charset="0"/>
              </a:rPr>
              <a:t> </a:t>
            </a:r>
          </a:p>
        </p:txBody>
      </p:sp>
    </p:spTree>
    <p:extLst>
      <p:ext uri="{BB962C8B-B14F-4D97-AF65-F5344CB8AC3E}">
        <p14:creationId xmlns:p14="http://schemas.microsoft.com/office/powerpoint/2010/main" val="188231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9" presetClass="entr" presetSubtype="0" decel="10000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6" dur="500"/>
                                        <p:tgtEl>
                                          <p:spTgt spid="3">
                                            <p:txEl>
                                              <p:pRg st="0" end="0"/>
                                            </p:txEl>
                                          </p:spTgt>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22" dur="500"/>
                                        <p:tgtEl>
                                          <p:spTgt spid="3">
                                            <p:txEl>
                                              <p:pRg st="1" end="1"/>
                                            </p:txEl>
                                          </p:spTgt>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7"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28" dur="500"/>
                                        <p:tgtEl>
                                          <p:spTgt spid="3">
                                            <p:txEl>
                                              <p:pRg st="2" end="2"/>
                                            </p:txEl>
                                          </p:spTgt>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34" dur="500"/>
                                        <p:tgtEl>
                                          <p:spTgt spid="3">
                                            <p:txEl>
                                              <p:pRg st="3" end="3"/>
                                            </p:txEl>
                                          </p:spTgt>
                                        </p:tgtEl>
                                      </p:cBhvr>
                                    </p:animEffect>
                                  </p:childTnLst>
                                </p:cTn>
                              </p:par>
                              <p:par>
                                <p:cTn id="35" presetID="49" presetClass="entr" presetSubtype="0" decel="10000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9"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40" dur="500"/>
                                        <p:tgtEl>
                                          <p:spTgt spid="3">
                                            <p:txEl>
                                              <p:pRg st="4" end="4"/>
                                            </p:txEl>
                                          </p:spTgt>
                                        </p:tgtEl>
                                      </p:cBhvr>
                                    </p:animEffect>
                                  </p:childTnLst>
                                </p:cTn>
                              </p:par>
                              <p:par>
                                <p:cTn id="41" presetID="49" presetClass="entr" presetSubtype="0" decel="10000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5"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4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{4F086C5F-9384-1F4C-872A-3E440FA8B099}tf16401378</Template>
  <TotalTime>10656</TotalTime>
  <Words>2207</Words>
  <Application>Microsoft Macintosh PowerPoint</Application>
  <PresentationFormat>Widescreen</PresentationFormat>
  <Paragraphs>311</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ColfaxAI</vt:lpstr>
      <vt:lpstr>MS Shell Dlg 2</vt:lpstr>
      <vt:lpstr>Times</vt:lpstr>
      <vt:lpstr>Times New Roman</vt:lpstr>
      <vt:lpstr>Wingdings</vt:lpstr>
      <vt:lpstr>Wingdings 3</vt:lpstr>
      <vt:lpstr>Madison</vt:lpstr>
      <vt:lpstr>Presentation on Investing in UK stock market for 28-month period   </vt:lpstr>
      <vt:lpstr>INTRODUCTION </vt:lpstr>
      <vt:lpstr>RATIONAL INVESTMENT CHOICES </vt:lpstr>
      <vt:lpstr>WEIGHTAGE ALLOCATED FOR INVESTING    </vt:lpstr>
      <vt:lpstr>PORTFOLIO PERFORMANCE USING CAPM EXPECTED RETURNS FOR  2018 – 2020    </vt:lpstr>
      <vt:lpstr>PORTFOLIO PERFORMANCE USING CAPM EXPECTED RETURNS FOR 2020-2023  </vt:lpstr>
      <vt:lpstr>P/E Ratio</vt:lpstr>
      <vt:lpstr>Actual Performance of Portfolio from 2020-2023 </vt:lpstr>
      <vt:lpstr>EXPLANATION ON WHICH TO HOLD or DISPOSE </vt:lpstr>
      <vt:lpstr>CONCLUSION </vt:lpstr>
      <vt:lpstr>HARVARD REFERENCE </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Investing in UK stock market for 28-month period.   </dc:title>
  <dc:creator>AARTHI SUNDAR</dc:creator>
  <cp:lastModifiedBy>AARTHI SUNDAR</cp:lastModifiedBy>
  <cp:revision>37</cp:revision>
  <dcterms:created xsi:type="dcterms:W3CDTF">2023-02-24T12:04:01Z</dcterms:created>
  <dcterms:modified xsi:type="dcterms:W3CDTF">2024-06-25T13:10:15Z</dcterms:modified>
</cp:coreProperties>
</file>