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
  </p:notesMasterIdLst>
  <p:sldIdLst>
    <p:sldId id="256" r:id="rId2"/>
    <p:sldId id="288" r:id="rId3"/>
    <p:sldId id="262" r:id="rId4"/>
    <p:sldId id="261" r:id="rId5"/>
    <p:sldId id="258" r:id="rId6"/>
    <p:sldId id="260" r:id="rId7"/>
    <p:sldId id="259" r:id="rId8"/>
    <p:sldId id="263" r:id="rId9"/>
    <p:sldId id="265" r:id="rId10"/>
    <p:sldId id="264" r:id="rId11"/>
    <p:sldId id="267" r:id="rId12"/>
    <p:sldId id="269" r:id="rId13"/>
    <p:sldId id="270" r:id="rId14"/>
    <p:sldId id="272" r:id="rId15"/>
    <p:sldId id="268" r:id="rId16"/>
    <p:sldId id="271" r:id="rId17"/>
    <p:sldId id="274" r:id="rId18"/>
    <p:sldId id="279" r:id="rId19"/>
    <p:sldId id="278" r:id="rId20"/>
    <p:sldId id="277" r:id="rId21"/>
    <p:sldId id="276" r:id="rId22"/>
    <p:sldId id="275" r:id="rId23"/>
    <p:sldId id="273"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119" d="100"/>
          <a:sy n="119" d="100"/>
        </p:scale>
        <p:origin x="163"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Aarthi%20Sarathi\Career%20Foundry\Task1.1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[Task1.10.xlsx]Sheet2!PivotTable8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dirty="0" smtClean="0">
                <a:effectLst/>
                <a:latin typeface="Arial Black" panose="020B0A04020102020204" pitchFamily="34" charset="0"/>
              </a:rPr>
              <a:t>GLOBAL SALES</a:t>
            </a:r>
            <a:endParaRPr lang="en-IN" sz="1600" dirty="0">
              <a:effectLst/>
              <a:latin typeface="Arial Black" panose="020B0A040201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c:f>
              <c:strCache>
                <c:ptCount val="1"/>
                <c:pt idx="0">
                  <c:v>Sum of proportion_europe_sales</c:v>
                </c:pt>
              </c:strCache>
            </c:strRef>
          </c:tx>
          <c:spPr>
            <a:ln w="28575" cap="rnd">
              <a:solidFill>
                <a:schemeClr val="accent1"/>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Sheet2!$B$4:$B$41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0.25594485653636245</c:v>
                </c:pt>
                <c:pt idx="25">
                  <c:v>0.26514509292468436</c:v>
                </c:pt>
                <c:pt idx="26">
                  <c:v>0.24806142034549331</c:v>
                </c:pt>
                <c:pt idx="27">
                  <c:v>0.26264543684236602</c:v>
                </c:pt>
                <c:pt idx="28">
                  <c:v>0.27166386752703536</c:v>
                </c:pt>
                <c:pt idx="29">
                  <c:v>0.28714666826534174</c:v>
                </c:pt>
                <c:pt idx="30">
                  <c:v>0.29434886161123514</c:v>
                </c:pt>
                <c:pt idx="31">
                  <c:v>0.32455273206567287</c:v>
                </c:pt>
                <c:pt idx="32">
                  <c:v>0.326731583869727</c:v>
                </c:pt>
                <c:pt idx="33">
                  <c:v>0.34173844523544417</c:v>
                </c:pt>
                <c:pt idx="34">
                  <c:v>0.37283760125812493</c:v>
                </c:pt>
                <c:pt idx="35">
                  <c:v>0.36955370650529801</c:v>
                </c:pt>
                <c:pt idx="36">
                  <c:v>0.37748624629708072</c:v>
                </c:pt>
              </c:numCache>
            </c:numRef>
          </c:val>
          <c:smooth val="0"/>
        </c:ser>
        <c:ser>
          <c:idx val="1"/>
          <c:order val="1"/>
          <c:tx>
            <c:strRef>
              <c:f>Sheet2!$C$3</c:f>
              <c:strCache>
                <c:ptCount val="1"/>
                <c:pt idx="0">
                  <c:v>Sum of proportion_north_america_sales</c:v>
                </c:pt>
              </c:strCache>
            </c:strRef>
          </c:tx>
          <c:spPr>
            <a:ln w="28575" cap="rnd">
              <a:solidFill>
                <a:schemeClr val="accent2"/>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Sheet2!$C$4:$C$41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0.53085124144346396</c:v>
                </c:pt>
                <c:pt idx="25">
                  <c:v>0.52748614281056783</c:v>
                </c:pt>
                <c:pt idx="26">
                  <c:v>0.50502879078695417</c:v>
                </c:pt>
                <c:pt idx="27">
                  <c:v>0.51064491318791294</c:v>
                </c:pt>
                <c:pt idx="28">
                  <c:v>0.51770824125637405</c:v>
                </c:pt>
                <c:pt idx="29">
                  <c:v>0.50785348161026578</c:v>
                </c:pt>
                <c:pt idx="30">
                  <c:v>0.50672040772139471</c:v>
                </c:pt>
                <c:pt idx="31">
                  <c:v>0.4672520400845156</c:v>
                </c:pt>
                <c:pt idx="32">
                  <c:v>0.42625295703361593</c:v>
                </c:pt>
                <c:pt idx="33">
                  <c:v>0.42053636931772054</c:v>
                </c:pt>
                <c:pt idx="34">
                  <c:v>0.39159075398356369</c:v>
                </c:pt>
                <c:pt idx="35">
                  <c:v>0.38888048411498005</c:v>
                </c:pt>
                <c:pt idx="36">
                  <c:v>0.31965016222316334</c:v>
                </c:pt>
              </c:numCache>
            </c:numRef>
          </c:val>
          <c:smooth val="0"/>
        </c:ser>
        <c:ser>
          <c:idx val="2"/>
          <c:order val="2"/>
          <c:tx>
            <c:strRef>
              <c:f>Sheet2!$D$3</c:f>
              <c:strCache>
                <c:ptCount val="1"/>
                <c:pt idx="0">
                  <c:v>Sum of proportion_japan_sales</c:v>
                </c:pt>
              </c:strCache>
            </c:strRef>
          </c:tx>
          <c:spPr>
            <a:ln w="28575" cap="rnd">
              <a:solidFill>
                <a:schemeClr val="accent3"/>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9.9339327879409758E-2</c:v>
                </c:pt>
                <c:pt idx="25">
                  <c:v>0.11798717530703247</c:v>
                </c:pt>
                <c:pt idx="26">
                  <c:v>0.14143953934741099</c:v>
                </c:pt>
                <c:pt idx="27">
                  <c:v>9.8594315076340228E-2</c:v>
                </c:pt>
                <c:pt idx="28">
                  <c:v>8.8659064792717013E-2</c:v>
                </c:pt>
                <c:pt idx="29">
                  <c:v>9.2638110368394921E-2</c:v>
                </c:pt>
                <c:pt idx="30">
                  <c:v>9.9015672623708348E-2</c:v>
                </c:pt>
                <c:pt idx="31">
                  <c:v>0.10265356360605614</c:v>
                </c:pt>
                <c:pt idx="32">
                  <c:v>0.1423227155196137</c:v>
                </c:pt>
                <c:pt idx="33">
                  <c:v>0.12920142379697372</c:v>
                </c:pt>
                <c:pt idx="34">
                  <c:v>0.1169698228539221</c:v>
                </c:pt>
                <c:pt idx="35">
                  <c:v>0.12738275340393501</c:v>
                </c:pt>
                <c:pt idx="36">
                  <c:v>0.19269290449992896</c:v>
                </c:pt>
              </c:numCache>
            </c:numRef>
          </c:val>
          <c:smooth val="0"/>
        </c:ser>
        <c:ser>
          <c:idx val="3"/>
          <c:order val="3"/>
          <c:tx>
            <c:strRef>
              <c:f>Sheet2!$E$3</c:f>
              <c:strCache>
                <c:ptCount val="1"/>
                <c:pt idx="0">
                  <c:v>Sum of Proportion of other sales</c:v>
                </c:pt>
              </c:strCache>
            </c:strRef>
          </c:tx>
          <c:spPr>
            <a:ln w="28575" cap="rnd">
              <a:solidFill>
                <a:schemeClr val="accent4"/>
              </a:solidFill>
              <a:round/>
            </a:ln>
            <a:effectLst/>
          </c:spPr>
          <c:marker>
            <c:symbol val="none"/>
          </c:marker>
          <c:cat>
            <c:strRef>
              <c:f>Sheet2!$A$4:$A$41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Sheet2!$E$4:$E$41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2.9962546816479346E-2</c:v>
                </c:pt>
                <c:pt idx="16">
                  <c:v>3.8614109967361192E-2</c:v>
                </c:pt>
                <c:pt idx="17">
                  <c:v>4.5427405712011003E-2</c:v>
                </c:pt>
                <c:pt idx="18">
                  <c:v>4.3006979373805737E-2</c:v>
                </c:pt>
                <c:pt idx="19">
                  <c:v>3.9996816173836686E-2</c:v>
                </c:pt>
                <c:pt idx="20">
                  <c:v>5.7650327445921433E-2</c:v>
                </c:pt>
                <c:pt idx="21">
                  <c:v>6.8663830814252411E-2</c:v>
                </c:pt>
                <c:pt idx="22">
                  <c:v>6.8972491909386049E-2</c:v>
                </c:pt>
                <c:pt idx="23">
                  <c:v>7.2684085510689736E-2</c:v>
                </c:pt>
                <c:pt idx="24">
                  <c:v>0.11264817420755116</c:v>
                </c:pt>
                <c:pt idx="25">
                  <c:v>8.7946962286708036E-2</c:v>
                </c:pt>
                <c:pt idx="26">
                  <c:v>0.10389635316698788</c:v>
                </c:pt>
                <c:pt idx="27">
                  <c:v>0.1252352353990441</c:v>
                </c:pt>
                <c:pt idx="28">
                  <c:v>0.11939067149886849</c:v>
                </c:pt>
                <c:pt idx="29">
                  <c:v>0.11110278468871139</c:v>
                </c:pt>
                <c:pt idx="30">
                  <c:v>9.9215536050366315E-2</c:v>
                </c:pt>
                <c:pt idx="31">
                  <c:v>0.10499893392258373</c:v>
                </c:pt>
                <c:pt idx="32">
                  <c:v>0.10386752489409741</c:v>
                </c:pt>
                <c:pt idx="33">
                  <c:v>0.10808901448251544</c:v>
                </c:pt>
                <c:pt idx="34">
                  <c:v>0.1187205127444295</c:v>
                </c:pt>
                <c:pt idx="35">
                  <c:v>0.11342662632375328</c:v>
                </c:pt>
                <c:pt idx="36">
                  <c:v>0.10890111440259528</c:v>
                </c:pt>
              </c:numCache>
            </c:numRef>
          </c:val>
          <c:smooth val="0"/>
        </c:ser>
        <c:dLbls>
          <c:showLegendKey val="0"/>
          <c:showVal val="0"/>
          <c:showCatName val="0"/>
          <c:showSerName val="0"/>
          <c:showPercent val="0"/>
          <c:showBubbleSize val="0"/>
        </c:dLbls>
        <c:smooth val="0"/>
        <c:axId val="-1532930608"/>
        <c:axId val="-1532925168"/>
      </c:lineChart>
      <c:catAx>
        <c:axId val="-1532930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925168"/>
        <c:crosses val="autoZero"/>
        <c:auto val="1"/>
        <c:lblAlgn val="ctr"/>
        <c:lblOffset val="100"/>
        <c:noMultiLvlLbl val="0"/>
      </c:catAx>
      <c:valAx>
        <c:axId val="-1532925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Sales</a:t>
                </a:r>
                <a:r>
                  <a:rPr lang="en-IN" b="1" baseline="0"/>
                  <a:t> of alll Region</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2930608"/>
        <c:crosses val="autoZero"/>
        <c:crossBetween val="between"/>
      </c:valAx>
      <c:spPr>
        <a:noFill/>
        <a:ln>
          <a:noFill/>
        </a:ln>
        <a:effectLst/>
      </c:spPr>
    </c:plotArea>
    <c:legend>
      <c:legendPos val="r"/>
      <c:layout>
        <c:manualLayout>
          <c:xMode val="edge"/>
          <c:yMode val="edge"/>
          <c:x val="0.65954900955279261"/>
          <c:y val="0.29140791904353841"/>
          <c:w val="0.34045099044720745"/>
          <c:h val="0.54433555274872858"/>
        </c:manualLayout>
      </c:layout>
      <c:overlay val="0"/>
      <c:spPr>
        <a:noFill/>
        <a:ln cmpd="sng">
          <a:solidFill>
            <a:schemeClr val="accent1"/>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AF4B4-0A20-423E-B638-2CAE2DE69D63}"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90EE9-9D1D-43D4-8186-1E8C786D4154}" type="slidenum">
              <a:rPr lang="en-IN" smtClean="0"/>
              <a:t>‹#›</a:t>
            </a:fld>
            <a:endParaRPr lang="en-IN"/>
          </a:p>
        </p:txBody>
      </p:sp>
    </p:spTree>
    <p:extLst>
      <p:ext uri="{BB962C8B-B14F-4D97-AF65-F5344CB8AC3E}">
        <p14:creationId xmlns:p14="http://schemas.microsoft.com/office/powerpoint/2010/main" val="69445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66938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074634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31298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65B4B6-D64C-41D7-8E65-4D16955DB0D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74011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855087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1ECDDB-186F-44E4-B9FB-A07B472FAD52}"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793895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01ECDDB-186F-44E4-B9FB-A07B472FAD52}"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2591802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941456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01ECDDB-186F-44E4-B9FB-A07B472FAD52}" type="datetimeFigureOut">
              <a:rPr lang="en-IN" smtClean="0"/>
              <a:t>01-08-2024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E65B4B6-D64C-41D7-8E65-4D16955DB0D6}" type="slidenum">
              <a:rPr lang="en-IN" smtClean="0"/>
              <a:t>‹#›</a:t>
            </a:fld>
            <a:endParaRPr lang="en-IN"/>
          </a:p>
        </p:txBody>
      </p:sp>
    </p:spTree>
    <p:extLst>
      <p:ext uri="{BB962C8B-B14F-4D97-AF65-F5344CB8AC3E}">
        <p14:creationId xmlns:p14="http://schemas.microsoft.com/office/powerpoint/2010/main" val="25348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1ECDDB-186F-44E4-B9FB-A07B472FAD5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034628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1ECDDB-186F-44E4-B9FB-A07B472FAD5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896519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276906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1ECDDB-186F-44E4-B9FB-A07B472FAD52}"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80820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1ECDDB-186F-44E4-B9FB-A07B472FAD52}"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13165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01ECDDB-186F-44E4-B9FB-A07B472FAD52}"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87682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4255261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1ECDDB-186F-44E4-B9FB-A07B472FAD5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5B4B6-D64C-41D7-8E65-4D16955DB0D6}" type="slidenum">
              <a:rPr lang="en-IN" smtClean="0"/>
              <a:t>‹#›</a:t>
            </a:fld>
            <a:endParaRPr lang="en-IN"/>
          </a:p>
        </p:txBody>
      </p:sp>
    </p:spTree>
    <p:extLst>
      <p:ext uri="{BB962C8B-B14F-4D97-AF65-F5344CB8AC3E}">
        <p14:creationId xmlns:p14="http://schemas.microsoft.com/office/powerpoint/2010/main" val="305239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1ECDDB-186F-44E4-B9FB-A07B472FAD52}" type="datetimeFigureOut">
              <a:rPr lang="en-IN" smtClean="0"/>
              <a:t>01-08-2024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E65B4B6-D64C-41D7-8E65-4D16955DB0D6}" type="slidenum">
              <a:rPr lang="en-IN" smtClean="0"/>
              <a:t>‹#›</a:t>
            </a:fld>
            <a:endParaRPr lang="en-IN"/>
          </a:p>
        </p:txBody>
      </p:sp>
    </p:spTree>
    <p:extLst>
      <p:ext uri="{BB962C8B-B14F-4D97-AF65-F5344CB8AC3E}">
        <p14:creationId xmlns:p14="http://schemas.microsoft.com/office/powerpoint/2010/main" val="369535535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public.tableau.com/app/profile/aarthi.subuu/viz/Task3_10_17184503458890/Story1?publish=yes" TargetMode="External"/><Relationship Id="rId3" Type="http://schemas.openxmlformats.org/officeDocument/2006/relationships/image" Target="../media/image15.png"/><Relationship Id="rId7" Type="http://schemas.openxmlformats.org/officeDocument/2006/relationships/image" Target="../media/image3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public.tableau.com/app/profile/gerardo.garcia8371/viz/3_10RockbusterStealthVisualizationsrevision/Story1" TargetMode="External"/><Relationship Id="rId5" Type="http://schemas.openxmlformats.org/officeDocument/2006/relationships/image" Target="../media/image9.png"/><Relationship Id="rId4" Type="http://schemas.openxmlformats.org/officeDocument/2006/relationships/image" Target="../media/image33.png"/><Relationship Id="rId9" Type="http://schemas.openxmlformats.org/officeDocument/2006/relationships/hyperlink" Target="https://github.com/aarthisarathi/SQL_Queries_Rockbuster_202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hyperlink" Target="https://github.com/aarthisarathi/Python_Instamart_2024_Project1" TargetMode="External"/><Relationship Id="rId5" Type="http://schemas.openxmlformats.org/officeDocument/2006/relationships/image" Target="../media/image18.png"/><Relationship Id="rId10" Type="http://schemas.openxmlformats.org/officeDocument/2006/relationships/image" Target="../media/image34.png"/><Relationship Id="rId4" Type="http://schemas.openxmlformats.org/officeDocument/2006/relationships/image" Target="../media/image17.png"/><Relationship Id="rId9" Type="http://schemas.openxmlformats.org/officeDocument/2006/relationships/hyperlink" Target="https://public.tableau.com/app/profile/gerardo.garcia8371/viz/3_10RockbusterStealthVisualizationsrevision/Story1"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hyperlink" Target="https://www.linkedin.com/in/aarthi-subramanian-b0618a268/" TargetMode="External"/><Relationship Id="rId7" Type="http://schemas.openxmlformats.org/officeDocument/2006/relationships/hyperlink" Target="https://github.com/aarthisarathi" TargetMode="External"/><Relationship Id="rId2" Type="http://schemas.openxmlformats.org/officeDocument/2006/relationships/hyperlink" Target="https://github.com/gerardo-git/Predictive_Analytics_PE_Bank/blob/main/Data_cleaning_and_decision_tree.xlsx"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public.tableau.com/app/profile/aarthi.subuu/vizzes" TargetMode="External"/><Relationship Id="rId10" Type="http://schemas.openxmlformats.org/officeDocument/2006/relationships/image" Target="../media/image54.png"/><Relationship Id="rId4" Type="http://schemas.openxmlformats.org/officeDocument/2006/relationships/image" Target="../media/image52.png"/><Relationship Id="rId9" Type="http://schemas.openxmlformats.org/officeDocument/2006/relationships/hyperlink" Target="mailto:%20artimysticaldatanalyst@gmail.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ublic.tableau.com/app/profile/aarthi.subramanian/viz/Task2_9_17156839400270/Task2_9?publish=yes" TargetMode="External"/><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hyperlink" Target="https://public.tableau.com/app/profile/gerardo.garcia8371/viz/TacklingInfluenzaSeason-Imm2_9v3/STORY" TargetMode="External"/><Relationship Id="rId5" Type="http://schemas.openxmlformats.org/officeDocument/2006/relationships/image" Target="../media/image1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138" y="2558560"/>
            <a:ext cx="9304986" cy="1373070"/>
          </a:xfrm>
        </p:spPr>
        <p:txBody>
          <a:bodyPr/>
          <a:lstStyle/>
          <a:p>
            <a:r>
              <a:rPr lang="en-IN" sz="6000" b="1" dirty="0" smtClean="0"/>
              <a:t>Data Analytics - Portfolio</a:t>
            </a:r>
            <a:endParaRPr lang="en-IN" sz="6000" b="1" dirty="0"/>
          </a:p>
        </p:txBody>
      </p:sp>
      <p:sp>
        <p:nvSpPr>
          <p:cNvPr id="3" name="Subtitle 2"/>
          <p:cNvSpPr>
            <a:spLocks noGrp="1"/>
          </p:cNvSpPr>
          <p:nvPr>
            <p:ph type="subTitle" idx="1"/>
          </p:nvPr>
        </p:nvSpPr>
        <p:spPr>
          <a:xfrm>
            <a:off x="396240" y="4878764"/>
            <a:ext cx="9144000" cy="1655762"/>
          </a:xfrm>
        </p:spPr>
        <p:txBody>
          <a:bodyPr/>
          <a:lstStyle/>
          <a:p>
            <a:pPr algn="l"/>
            <a:r>
              <a:rPr lang="en-IN" b="1" dirty="0" smtClean="0"/>
              <a:t>By </a:t>
            </a:r>
            <a:r>
              <a:rPr lang="en-IN" b="1" dirty="0" err="1" smtClean="0"/>
              <a:t>Aarthi</a:t>
            </a:r>
            <a:r>
              <a:rPr lang="en-IN" b="1" dirty="0" smtClean="0"/>
              <a:t> </a:t>
            </a:r>
            <a:r>
              <a:rPr lang="en-IN" b="1" dirty="0"/>
              <a:t>S</a:t>
            </a:r>
            <a:r>
              <a:rPr lang="en-IN" b="1" dirty="0" smtClean="0"/>
              <a:t>ubramanian</a:t>
            </a:r>
            <a:endParaRPr lang="en-IN" b="1" dirty="0"/>
          </a:p>
        </p:txBody>
      </p:sp>
      <p:pic>
        <p:nvPicPr>
          <p:cNvPr id="4" name="object 3"/>
          <p:cNvPicPr/>
          <p:nvPr/>
        </p:nvPicPr>
        <p:blipFill>
          <a:blip r:embed="rId2" cstate="print"/>
          <a:stretch>
            <a:fillRect/>
          </a:stretch>
        </p:blipFill>
        <p:spPr>
          <a:xfrm>
            <a:off x="192882" y="1507000"/>
            <a:ext cx="1048512" cy="1051560"/>
          </a:xfrm>
          <a:prstGeom prst="rect">
            <a:avLst/>
          </a:prstGeom>
        </p:spPr>
      </p:pic>
    </p:spTree>
    <p:extLst>
      <p:ext uri="{BB962C8B-B14F-4D97-AF65-F5344CB8AC3E}">
        <p14:creationId xmlns:p14="http://schemas.microsoft.com/office/powerpoint/2010/main" val="343295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693" y="5850010"/>
            <a:ext cx="11344266" cy="646331"/>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800" dirty="0" smtClean="0">
                <a:effectLst/>
                <a:latin typeface="Arial MT"/>
              </a:rPr>
              <a:t> </a:t>
            </a:r>
            <a:r>
              <a:rPr lang="en-GB" dirty="0" smtClean="0">
                <a:latin typeface="Arial MT"/>
              </a:rPr>
              <a:t>This F</a:t>
            </a:r>
            <a:r>
              <a:rPr lang="en-GB" dirty="0" smtClean="0">
                <a:effectLst/>
                <a:latin typeface="Arial MT"/>
              </a:rPr>
              <a:t>orecasting for 2018 year for all states so based on this and top influenza mortality rates staffs can be allocated to those states. This is for population over 65 and less than 65 age.</a:t>
            </a:r>
            <a:endParaRPr lang="en-IN" dirty="0">
              <a:latin typeface="Arial MT"/>
            </a:endParaRPr>
          </a:p>
        </p:txBody>
      </p:sp>
      <p:pic>
        <p:nvPicPr>
          <p:cNvPr id="2" name="Picture 1"/>
          <p:cNvPicPr>
            <a:picLocks noChangeAspect="1"/>
          </p:cNvPicPr>
          <p:nvPr/>
        </p:nvPicPr>
        <p:blipFill rotWithShape="1">
          <a:blip r:embed="rId2"/>
          <a:srcRect t="267" r="22371" b="68906"/>
          <a:stretch/>
        </p:blipFill>
        <p:spPr>
          <a:xfrm>
            <a:off x="544127" y="1006139"/>
            <a:ext cx="5285173" cy="4545322"/>
          </a:xfrm>
          <a:prstGeom prst="rect">
            <a:avLst/>
          </a:prstGeom>
        </p:spPr>
      </p:pic>
      <p:pic>
        <p:nvPicPr>
          <p:cNvPr id="3" name="Picture 2"/>
          <p:cNvPicPr>
            <a:picLocks noChangeAspect="1"/>
          </p:cNvPicPr>
          <p:nvPr/>
        </p:nvPicPr>
        <p:blipFill rotWithShape="1">
          <a:blip r:embed="rId3"/>
          <a:srcRect l="16934" t="22824" r="33814" b="27388"/>
          <a:stretch/>
        </p:blipFill>
        <p:spPr>
          <a:xfrm>
            <a:off x="7924800" y="2364400"/>
            <a:ext cx="3779520" cy="18288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13468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789" y="2032235"/>
            <a:ext cx="6096000" cy="2862322"/>
          </a:xfrm>
          <a:prstGeom prst="rect">
            <a:avLst/>
          </a:prstGeom>
        </p:spPr>
        <p:txBody>
          <a:bodyPr>
            <a:spAutoFit/>
          </a:bodyPr>
          <a:lstStyle/>
          <a:p>
            <a:r>
              <a:rPr lang="en-GB" dirty="0" smtClean="0">
                <a:effectLst/>
                <a:latin typeface="Arial MT"/>
              </a:rPr>
              <a:t/>
            </a:r>
            <a:br>
              <a:rPr lang="en-GB" dirty="0" smtClean="0">
                <a:effectLst/>
                <a:latin typeface="Arial MT"/>
              </a:rPr>
            </a:br>
            <a:endParaRPr lang="en-GB" dirty="0" smtClean="0">
              <a:effectLst/>
              <a:latin typeface="Arial MT"/>
            </a:endParaRPr>
          </a:p>
          <a:p>
            <a:pPr marL="285750" indent="-285750">
              <a:buClr>
                <a:schemeClr val="accent4"/>
              </a:buClr>
              <a:buFont typeface="Wingdings" panose="05000000000000000000" pitchFamily="2" charset="2"/>
              <a:buChar char="Ø"/>
            </a:pPr>
            <a:r>
              <a:rPr lang="en-GB" dirty="0" smtClean="0">
                <a:effectLst/>
                <a:latin typeface="Arial MT"/>
              </a:rPr>
              <a:t>Based on analysis of Total population and death of 65+ age people, here we can allocate staffs to states listed in bubble chart which has more death by future forecasting for 2018 year.</a:t>
            </a:r>
          </a:p>
          <a:p>
            <a:pPr marL="285750" indent="-285750">
              <a:buClr>
                <a:schemeClr val="accent4"/>
              </a:buClr>
              <a:buFont typeface="Wingdings" panose="05000000000000000000" pitchFamily="2" charset="2"/>
              <a:buChar char="Ø"/>
            </a:pPr>
            <a:endParaRPr lang="en-GB" dirty="0">
              <a:latin typeface="Arial MT"/>
            </a:endParaRPr>
          </a:p>
          <a:p>
            <a:pPr marL="285750" indent="-285750">
              <a:buClr>
                <a:schemeClr val="accent4"/>
              </a:buClr>
              <a:buFont typeface="Wingdings" panose="05000000000000000000" pitchFamily="2" charset="2"/>
              <a:buChar char="Ø"/>
            </a:pPr>
            <a:r>
              <a:rPr lang="en-GB" dirty="0" smtClean="0">
                <a:latin typeface="Arial MT"/>
              </a:rPr>
              <a:t>So </a:t>
            </a:r>
            <a:r>
              <a:rPr lang="en-GB" dirty="0">
                <a:latin typeface="Arial MT"/>
              </a:rPr>
              <a:t>Focus the staffing agency efforts into these top states, specifically, California, New York and </a:t>
            </a:r>
            <a:r>
              <a:rPr lang="en-GB" dirty="0" smtClean="0">
                <a:latin typeface="Arial MT"/>
              </a:rPr>
              <a:t>Texas.</a:t>
            </a:r>
            <a:endParaRPr lang="en-GB" dirty="0">
              <a:latin typeface="Arial MT"/>
            </a:endParaRPr>
          </a:p>
          <a:p>
            <a:endParaRPr lang="en-IN" dirty="0">
              <a:latin typeface="Arial MT"/>
            </a:endParaRPr>
          </a:p>
        </p:txBody>
      </p:sp>
      <p:sp>
        <p:nvSpPr>
          <p:cNvPr id="6" name="object 2"/>
          <p:cNvSpPr txBox="1">
            <a:spLocks noGrp="1"/>
          </p:cNvSpPr>
          <p:nvPr>
            <p:ph type="title"/>
          </p:nvPr>
        </p:nvSpPr>
        <p:spPr>
          <a:xfrm>
            <a:off x="454789" y="597649"/>
            <a:ext cx="8610676" cy="609012"/>
          </a:xfrm>
          <a:prstGeom prst="rect">
            <a:avLst/>
          </a:prstGeom>
        </p:spPr>
        <p:txBody>
          <a:bodyPr vert="horz" wrap="square" lIns="0" tIns="176402" rIns="0" bIns="0" rtlCol="0">
            <a:spAutoFit/>
          </a:bodyPr>
          <a:lstStyle/>
          <a:p>
            <a:pPr marL="163830">
              <a:lnSpc>
                <a:spcPct val="100000"/>
              </a:lnSpc>
              <a:spcBef>
                <a:spcPts val="105"/>
              </a:spcBef>
            </a:pPr>
            <a:r>
              <a:rPr sz="2800" b="1" spc="-65" dirty="0"/>
              <a:t>Conclusion</a:t>
            </a:r>
            <a:endParaRPr sz="3200" b="1" spc="-65" dirty="0"/>
          </a:p>
        </p:txBody>
      </p:sp>
      <p:pic>
        <p:nvPicPr>
          <p:cNvPr id="2" name="Picture 1"/>
          <p:cNvPicPr>
            <a:picLocks noChangeAspect="1"/>
          </p:cNvPicPr>
          <p:nvPr/>
        </p:nvPicPr>
        <p:blipFill rotWithShape="1">
          <a:blip r:embed="rId2"/>
          <a:srcRect b="22032"/>
          <a:stretch/>
        </p:blipFill>
        <p:spPr>
          <a:xfrm>
            <a:off x="6561903" y="2621280"/>
            <a:ext cx="5630097" cy="3215640"/>
          </a:xfrm>
          <a:prstGeom prst="rect">
            <a:avLst/>
          </a:prstGeom>
        </p:spPr>
      </p:pic>
    </p:spTree>
    <p:extLst>
      <p:ext uri="{BB962C8B-B14F-4D97-AF65-F5344CB8AC3E}">
        <p14:creationId xmlns:p14="http://schemas.microsoft.com/office/powerpoint/2010/main" val="39256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0"/>
          <p:cNvSpPr txBox="1">
            <a:spLocks noGrp="1"/>
          </p:cNvSpPr>
          <p:nvPr>
            <p:ph type="title"/>
          </p:nvPr>
        </p:nvSpPr>
        <p:spPr>
          <a:xfrm>
            <a:off x="523443" y="646088"/>
            <a:ext cx="219265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MT"/>
                <a:cs typeface="Arial"/>
              </a:rPr>
              <a:t>Business</a:t>
            </a:r>
            <a:r>
              <a:rPr sz="2400" b="1" spc="-140" dirty="0">
                <a:latin typeface="Arial MT"/>
                <a:cs typeface="Arial"/>
              </a:rPr>
              <a:t> </a:t>
            </a:r>
            <a:r>
              <a:rPr sz="2400" b="1" spc="-20" dirty="0">
                <a:latin typeface="Arial MT"/>
                <a:cs typeface="Arial"/>
              </a:rPr>
              <a:t>Case</a:t>
            </a:r>
            <a:endParaRPr sz="2400" b="1" dirty="0">
              <a:latin typeface="Arial MT"/>
              <a:cs typeface="Arial"/>
            </a:endParaRPr>
          </a:p>
        </p:txBody>
      </p:sp>
      <p:sp>
        <p:nvSpPr>
          <p:cNvPr id="5" name="object 11"/>
          <p:cNvSpPr txBox="1"/>
          <p:nvPr/>
        </p:nvSpPr>
        <p:spPr>
          <a:xfrm>
            <a:off x="523443" y="1035915"/>
            <a:ext cx="7568997" cy="879087"/>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latin typeface="Arial MT"/>
                <a:cs typeface="Arial MT"/>
              </a:rPr>
              <a:t>A</a:t>
            </a:r>
            <a:r>
              <a:rPr sz="1600" spc="-110" dirty="0">
                <a:latin typeface="Arial MT"/>
                <a:cs typeface="Arial MT"/>
              </a:rPr>
              <a:t> </a:t>
            </a:r>
            <a:r>
              <a:rPr sz="1600" dirty="0">
                <a:latin typeface="Arial MT"/>
                <a:cs typeface="Arial MT"/>
              </a:rPr>
              <a:t>movie</a:t>
            </a:r>
            <a:r>
              <a:rPr sz="1600" spc="-45" dirty="0">
                <a:latin typeface="Arial MT"/>
                <a:cs typeface="Arial MT"/>
              </a:rPr>
              <a:t> </a:t>
            </a:r>
            <a:r>
              <a:rPr sz="1600" dirty="0">
                <a:latin typeface="Arial MT"/>
                <a:cs typeface="Arial MT"/>
              </a:rPr>
              <a:t>rental</a:t>
            </a:r>
            <a:r>
              <a:rPr sz="1600" spc="-20" dirty="0">
                <a:latin typeface="Arial MT"/>
                <a:cs typeface="Arial MT"/>
              </a:rPr>
              <a:t> </a:t>
            </a:r>
            <a:r>
              <a:rPr sz="1600" dirty="0">
                <a:latin typeface="Arial MT"/>
                <a:cs typeface="Arial MT"/>
              </a:rPr>
              <a:t>company</a:t>
            </a:r>
            <a:r>
              <a:rPr sz="1600" spc="-25" dirty="0">
                <a:latin typeface="Arial MT"/>
                <a:cs typeface="Arial MT"/>
              </a:rPr>
              <a:t> </a:t>
            </a:r>
            <a:r>
              <a:rPr sz="1600" dirty="0">
                <a:latin typeface="Arial MT"/>
                <a:cs typeface="Arial MT"/>
              </a:rPr>
              <a:t>is</a:t>
            </a:r>
            <a:r>
              <a:rPr sz="1600" spc="-30" dirty="0">
                <a:latin typeface="Arial MT"/>
                <a:cs typeface="Arial MT"/>
              </a:rPr>
              <a:t> </a:t>
            </a:r>
            <a:r>
              <a:rPr sz="1600" dirty="0">
                <a:latin typeface="Arial MT"/>
                <a:cs typeface="Arial MT"/>
              </a:rPr>
              <a:t>planning</a:t>
            </a:r>
            <a:r>
              <a:rPr sz="1600" spc="-50" dirty="0">
                <a:latin typeface="Arial MT"/>
                <a:cs typeface="Arial MT"/>
              </a:rPr>
              <a:t> </a:t>
            </a:r>
            <a:r>
              <a:rPr sz="1600" dirty="0">
                <a:latin typeface="Arial MT"/>
                <a:cs typeface="Arial MT"/>
              </a:rPr>
              <a:t>to</a:t>
            </a:r>
            <a:r>
              <a:rPr sz="1600" spc="-20" dirty="0">
                <a:latin typeface="Arial MT"/>
                <a:cs typeface="Arial MT"/>
              </a:rPr>
              <a:t> </a:t>
            </a:r>
            <a:r>
              <a:rPr sz="1600" dirty="0">
                <a:latin typeface="Arial MT"/>
                <a:cs typeface="Arial MT"/>
              </a:rPr>
              <a:t>use</a:t>
            </a:r>
            <a:r>
              <a:rPr sz="1600" spc="-35" dirty="0">
                <a:latin typeface="Arial MT"/>
                <a:cs typeface="Arial MT"/>
              </a:rPr>
              <a:t> </a:t>
            </a:r>
            <a:r>
              <a:rPr sz="1600" dirty="0">
                <a:latin typeface="Arial MT"/>
                <a:cs typeface="Arial MT"/>
              </a:rPr>
              <a:t>its</a:t>
            </a:r>
            <a:r>
              <a:rPr sz="1600" spc="-30" dirty="0">
                <a:latin typeface="Arial MT"/>
                <a:cs typeface="Arial MT"/>
              </a:rPr>
              <a:t> </a:t>
            </a:r>
            <a:r>
              <a:rPr sz="1600" dirty="0">
                <a:latin typeface="Arial MT"/>
                <a:cs typeface="Arial MT"/>
              </a:rPr>
              <a:t>existing</a:t>
            </a:r>
            <a:r>
              <a:rPr sz="1600" spc="-30" dirty="0">
                <a:latin typeface="Arial MT"/>
                <a:cs typeface="Arial MT"/>
              </a:rPr>
              <a:t> </a:t>
            </a:r>
            <a:r>
              <a:rPr sz="1600" dirty="0">
                <a:latin typeface="Arial MT"/>
                <a:cs typeface="Arial MT"/>
              </a:rPr>
              <a:t>movie</a:t>
            </a:r>
            <a:r>
              <a:rPr sz="1600" spc="-45" dirty="0">
                <a:latin typeface="Arial MT"/>
                <a:cs typeface="Arial MT"/>
              </a:rPr>
              <a:t> </a:t>
            </a:r>
            <a:r>
              <a:rPr sz="1600" spc="-10" dirty="0">
                <a:latin typeface="Arial MT"/>
                <a:cs typeface="Arial MT"/>
              </a:rPr>
              <a:t>licenses </a:t>
            </a:r>
            <a:r>
              <a:rPr sz="1600" dirty="0">
                <a:latin typeface="Arial MT"/>
                <a:cs typeface="Arial MT"/>
              </a:rPr>
              <a:t>to</a:t>
            </a:r>
            <a:r>
              <a:rPr sz="1600" spc="-10" dirty="0">
                <a:latin typeface="Arial MT"/>
                <a:cs typeface="Arial MT"/>
              </a:rPr>
              <a:t> </a:t>
            </a:r>
            <a:r>
              <a:rPr sz="1600" dirty="0">
                <a:latin typeface="Arial MT"/>
                <a:cs typeface="Arial MT"/>
              </a:rPr>
              <a:t>launch</a:t>
            </a:r>
            <a:r>
              <a:rPr sz="1600" spc="-35" dirty="0">
                <a:latin typeface="Arial MT"/>
                <a:cs typeface="Arial MT"/>
              </a:rPr>
              <a:t> </a:t>
            </a:r>
            <a:r>
              <a:rPr sz="1600" dirty="0">
                <a:latin typeface="Arial MT"/>
                <a:cs typeface="Arial MT"/>
              </a:rPr>
              <a:t>an</a:t>
            </a:r>
            <a:r>
              <a:rPr sz="1600" spc="-5" dirty="0">
                <a:latin typeface="Arial MT"/>
                <a:cs typeface="Arial MT"/>
              </a:rPr>
              <a:t> </a:t>
            </a:r>
            <a:r>
              <a:rPr sz="1600" dirty="0">
                <a:latin typeface="Arial MT"/>
                <a:cs typeface="Arial MT"/>
              </a:rPr>
              <a:t>online</a:t>
            </a:r>
            <a:r>
              <a:rPr sz="1600" spc="-45" dirty="0">
                <a:latin typeface="Arial MT"/>
                <a:cs typeface="Arial MT"/>
              </a:rPr>
              <a:t> </a:t>
            </a:r>
            <a:r>
              <a:rPr sz="1600" dirty="0">
                <a:latin typeface="Arial MT"/>
                <a:cs typeface="Arial MT"/>
              </a:rPr>
              <a:t>video</a:t>
            </a:r>
            <a:r>
              <a:rPr sz="1600" spc="-30" dirty="0">
                <a:latin typeface="Arial MT"/>
                <a:cs typeface="Arial MT"/>
              </a:rPr>
              <a:t> </a:t>
            </a:r>
            <a:r>
              <a:rPr sz="1600" dirty="0">
                <a:latin typeface="Arial MT"/>
                <a:cs typeface="Arial MT"/>
              </a:rPr>
              <a:t>store</a:t>
            </a:r>
            <a:r>
              <a:rPr sz="1600" spc="-5" dirty="0">
                <a:latin typeface="Arial MT"/>
                <a:cs typeface="Arial MT"/>
              </a:rPr>
              <a:t> </a:t>
            </a:r>
            <a:r>
              <a:rPr sz="1600" dirty="0">
                <a:latin typeface="Arial MT"/>
                <a:cs typeface="Arial MT"/>
              </a:rPr>
              <a:t>in</a:t>
            </a:r>
            <a:r>
              <a:rPr sz="1600" spc="-30" dirty="0">
                <a:latin typeface="Arial MT"/>
                <a:cs typeface="Arial MT"/>
              </a:rPr>
              <a:t> </a:t>
            </a:r>
            <a:r>
              <a:rPr sz="1600" spc="-20" dirty="0">
                <a:latin typeface="Arial MT"/>
                <a:cs typeface="Arial MT"/>
              </a:rPr>
              <a:t>2020</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latin typeface="Arial MT"/>
                <a:cs typeface="Arial MT"/>
              </a:rPr>
              <a:t>Understand:</a:t>
            </a:r>
            <a:r>
              <a:rPr sz="1600" spc="-60" dirty="0">
                <a:latin typeface="Arial MT"/>
                <a:cs typeface="Arial MT"/>
              </a:rPr>
              <a:t> </a:t>
            </a:r>
            <a:r>
              <a:rPr sz="1600" dirty="0">
                <a:latin typeface="Arial MT"/>
                <a:cs typeface="Arial MT"/>
              </a:rPr>
              <a:t>inventory</a:t>
            </a:r>
            <a:r>
              <a:rPr sz="1600" spc="-75" dirty="0">
                <a:latin typeface="Arial MT"/>
                <a:cs typeface="Arial MT"/>
              </a:rPr>
              <a:t> </a:t>
            </a:r>
            <a:r>
              <a:rPr sz="1600" dirty="0">
                <a:latin typeface="Arial MT"/>
                <a:cs typeface="Arial MT"/>
              </a:rPr>
              <a:t>analysis,</a:t>
            </a:r>
            <a:r>
              <a:rPr sz="1600" spc="-75" dirty="0">
                <a:latin typeface="Arial MT"/>
                <a:cs typeface="Arial MT"/>
              </a:rPr>
              <a:t> </a:t>
            </a:r>
            <a:r>
              <a:rPr sz="1600" dirty="0">
                <a:latin typeface="Arial MT"/>
                <a:cs typeface="Arial MT"/>
              </a:rPr>
              <a:t>customer</a:t>
            </a:r>
            <a:r>
              <a:rPr sz="1600" spc="-65" dirty="0">
                <a:latin typeface="Arial MT"/>
                <a:cs typeface="Arial MT"/>
              </a:rPr>
              <a:t> </a:t>
            </a:r>
            <a:r>
              <a:rPr sz="1600" dirty="0">
                <a:latin typeface="Arial MT"/>
                <a:cs typeface="Arial MT"/>
              </a:rPr>
              <a:t>analysis,</a:t>
            </a:r>
            <a:r>
              <a:rPr sz="1600" spc="-65" dirty="0">
                <a:latin typeface="Arial MT"/>
                <a:cs typeface="Arial MT"/>
              </a:rPr>
              <a:t> </a:t>
            </a:r>
            <a:r>
              <a:rPr sz="1600" dirty="0">
                <a:latin typeface="Arial MT"/>
                <a:cs typeface="Arial MT"/>
              </a:rPr>
              <a:t>regional</a:t>
            </a:r>
            <a:r>
              <a:rPr sz="1600" spc="-80" dirty="0">
                <a:latin typeface="Arial MT"/>
                <a:cs typeface="Arial MT"/>
              </a:rPr>
              <a:t> </a:t>
            </a:r>
            <a:r>
              <a:rPr sz="1600" spc="-10" dirty="0">
                <a:latin typeface="Arial MT"/>
                <a:cs typeface="Arial MT"/>
              </a:rPr>
              <a:t>analysis</a:t>
            </a:r>
            <a:endParaRPr sz="1600" dirty="0">
              <a:latin typeface="Arial MT"/>
              <a:cs typeface="Arial MT"/>
            </a:endParaRPr>
          </a:p>
        </p:txBody>
      </p:sp>
      <p:sp>
        <p:nvSpPr>
          <p:cNvPr id="6" name="object 12"/>
          <p:cNvSpPr txBox="1"/>
          <p:nvPr/>
        </p:nvSpPr>
        <p:spPr>
          <a:xfrm>
            <a:off x="523443" y="2304059"/>
            <a:ext cx="5012055" cy="1331775"/>
          </a:xfrm>
          <a:prstGeom prst="rect">
            <a:avLst/>
          </a:prstGeom>
        </p:spPr>
        <p:txBody>
          <a:bodyPr vert="horz" wrap="square" lIns="0" tIns="140335" rIns="0" bIns="0" rtlCol="0">
            <a:spAutoFit/>
          </a:bodyPr>
          <a:lstStyle/>
          <a:p>
            <a:pPr marL="12700">
              <a:lnSpc>
                <a:spcPct val="100000"/>
              </a:lnSpc>
              <a:spcBef>
                <a:spcPts val="1105"/>
              </a:spcBef>
            </a:pPr>
            <a:r>
              <a:rPr sz="1600" b="1" spc="-20" dirty="0">
                <a:solidFill>
                  <a:srgbClr val="FFFFFF"/>
                </a:solidFill>
                <a:latin typeface="Arial MT"/>
                <a:cs typeface="Arial"/>
              </a:rPr>
              <a:t>Data</a:t>
            </a:r>
            <a:endParaRPr sz="1600" b="1" dirty="0">
              <a:latin typeface="Arial MT"/>
              <a:cs typeface="Arial"/>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Rockbuster</a:t>
            </a:r>
            <a:r>
              <a:rPr sz="1600" spc="-60" dirty="0">
                <a:solidFill>
                  <a:srgbClr val="FFFFFF"/>
                </a:solidFill>
                <a:latin typeface="Arial MT"/>
                <a:cs typeface="Arial MT"/>
              </a:rPr>
              <a:t> </a:t>
            </a:r>
            <a:r>
              <a:rPr sz="1600" dirty="0">
                <a:solidFill>
                  <a:srgbClr val="FFFFFF"/>
                </a:solidFill>
                <a:latin typeface="Arial MT"/>
                <a:cs typeface="Arial MT"/>
              </a:rPr>
              <a:t>Stealth’s</a:t>
            </a:r>
            <a:r>
              <a:rPr sz="1600" spc="-60" dirty="0">
                <a:solidFill>
                  <a:srgbClr val="FFFFFF"/>
                </a:solidFill>
                <a:latin typeface="Arial MT"/>
                <a:cs typeface="Arial MT"/>
              </a:rPr>
              <a:t> </a:t>
            </a:r>
            <a:r>
              <a:rPr sz="1600" dirty="0">
                <a:solidFill>
                  <a:srgbClr val="FFFFFF"/>
                </a:solidFill>
                <a:latin typeface="Arial MT"/>
                <a:cs typeface="Arial MT"/>
              </a:rPr>
              <a:t>Relational</a:t>
            </a:r>
            <a:r>
              <a:rPr sz="1600" spc="-70" dirty="0">
                <a:solidFill>
                  <a:srgbClr val="FFFFFF"/>
                </a:solidFill>
                <a:latin typeface="Arial MT"/>
                <a:cs typeface="Arial MT"/>
              </a:rPr>
              <a:t> </a:t>
            </a:r>
            <a:r>
              <a:rPr sz="1600" dirty="0">
                <a:solidFill>
                  <a:srgbClr val="FFFFFF"/>
                </a:solidFill>
                <a:latin typeface="Arial MT"/>
                <a:cs typeface="Arial MT"/>
              </a:rPr>
              <a:t>Database</a:t>
            </a:r>
            <a:r>
              <a:rPr sz="1600" spc="-55" dirty="0">
                <a:solidFill>
                  <a:srgbClr val="FFFFFF"/>
                </a:solidFill>
                <a:latin typeface="Arial MT"/>
                <a:cs typeface="Arial MT"/>
              </a:rPr>
              <a:t> </a:t>
            </a:r>
            <a:r>
              <a:rPr sz="1600" dirty="0">
                <a:solidFill>
                  <a:srgbClr val="FFFFFF"/>
                </a:solidFill>
                <a:latin typeface="Arial MT"/>
                <a:cs typeface="Arial MT"/>
              </a:rPr>
              <a:t>(15</a:t>
            </a:r>
            <a:r>
              <a:rPr sz="1600" spc="-40" dirty="0">
                <a:solidFill>
                  <a:srgbClr val="FFFFFF"/>
                </a:solidFill>
                <a:latin typeface="Arial MT"/>
                <a:cs typeface="Arial MT"/>
              </a:rPr>
              <a:t> </a:t>
            </a:r>
            <a:r>
              <a:rPr sz="1600" spc="-10" dirty="0">
                <a:solidFill>
                  <a:srgbClr val="FFFFFF"/>
                </a:solidFill>
                <a:latin typeface="Arial MT"/>
                <a:cs typeface="Arial MT"/>
              </a:rPr>
              <a:t>tables)</a:t>
            </a:r>
            <a:endParaRPr sz="1600" dirty="0">
              <a:latin typeface="Arial MT"/>
              <a:cs typeface="Arial MT"/>
            </a:endParaRPr>
          </a:p>
          <a:p>
            <a:pPr>
              <a:lnSpc>
                <a:spcPct val="100000"/>
              </a:lnSpc>
              <a:spcBef>
                <a:spcPts val="635"/>
              </a:spcBef>
            </a:pPr>
            <a:endParaRPr sz="1600" b="1" dirty="0">
              <a:latin typeface="Arial MT"/>
              <a:cs typeface="Arial MT"/>
            </a:endParaRPr>
          </a:p>
          <a:p>
            <a:pPr marL="12700">
              <a:lnSpc>
                <a:spcPct val="100000"/>
              </a:lnSpc>
            </a:pPr>
            <a:r>
              <a:rPr sz="1600" b="1" spc="-20" dirty="0">
                <a:solidFill>
                  <a:srgbClr val="FFFFFF"/>
                </a:solidFill>
                <a:latin typeface="Arial MT"/>
                <a:cs typeface="Arial"/>
              </a:rPr>
              <a:t>Tools</a:t>
            </a:r>
            <a:r>
              <a:rPr sz="1600" b="1" spc="-55" dirty="0">
                <a:solidFill>
                  <a:srgbClr val="FFFFFF"/>
                </a:solidFill>
                <a:latin typeface="Arial MT"/>
                <a:cs typeface="Arial"/>
              </a:rPr>
              <a:t> </a:t>
            </a:r>
            <a:r>
              <a:rPr sz="1600" b="1" spc="-20" dirty="0">
                <a:solidFill>
                  <a:srgbClr val="FFFFFF"/>
                </a:solidFill>
                <a:latin typeface="Arial MT"/>
                <a:cs typeface="Arial"/>
              </a:rPr>
              <a:t>used:</a:t>
            </a:r>
            <a:endParaRPr sz="1600" b="1" dirty="0">
              <a:latin typeface="Arial MT"/>
              <a:cs typeface="Arial"/>
            </a:endParaRPr>
          </a:p>
        </p:txBody>
      </p:sp>
      <p:sp>
        <p:nvSpPr>
          <p:cNvPr id="7" name="object 17"/>
          <p:cNvSpPr/>
          <p:nvPr/>
        </p:nvSpPr>
        <p:spPr>
          <a:xfrm>
            <a:off x="3246323" y="3323234"/>
            <a:ext cx="2289175" cy="617220"/>
          </a:xfrm>
          <a:custGeom>
            <a:avLst/>
            <a:gdLst/>
            <a:ahLst/>
            <a:cxnLst/>
            <a:rect l="l" t="t" r="r" b="b"/>
            <a:pathLst>
              <a:path w="2289175" h="617220">
                <a:moveTo>
                  <a:pt x="2186178" y="0"/>
                </a:moveTo>
                <a:lnTo>
                  <a:pt x="102869" y="0"/>
                </a:lnTo>
                <a:lnTo>
                  <a:pt x="62847" y="8090"/>
                </a:lnTo>
                <a:lnTo>
                  <a:pt x="30146" y="30146"/>
                </a:lnTo>
                <a:lnTo>
                  <a:pt x="8090" y="62847"/>
                </a:lnTo>
                <a:lnTo>
                  <a:pt x="0" y="102870"/>
                </a:lnTo>
                <a:lnTo>
                  <a:pt x="0" y="514350"/>
                </a:lnTo>
                <a:lnTo>
                  <a:pt x="8090" y="554372"/>
                </a:lnTo>
                <a:lnTo>
                  <a:pt x="30146" y="587073"/>
                </a:lnTo>
                <a:lnTo>
                  <a:pt x="62847" y="609129"/>
                </a:lnTo>
                <a:lnTo>
                  <a:pt x="102869" y="617220"/>
                </a:lnTo>
                <a:lnTo>
                  <a:pt x="2186178" y="617220"/>
                </a:lnTo>
                <a:lnTo>
                  <a:pt x="2226200" y="609129"/>
                </a:lnTo>
                <a:lnTo>
                  <a:pt x="2258901" y="587073"/>
                </a:lnTo>
                <a:lnTo>
                  <a:pt x="2280957" y="554372"/>
                </a:lnTo>
                <a:lnTo>
                  <a:pt x="2289047" y="514350"/>
                </a:lnTo>
                <a:lnTo>
                  <a:pt x="2289047" y="102870"/>
                </a:lnTo>
                <a:lnTo>
                  <a:pt x="2280957" y="62847"/>
                </a:lnTo>
                <a:lnTo>
                  <a:pt x="2258901" y="30146"/>
                </a:lnTo>
                <a:lnTo>
                  <a:pt x="2226200" y="8090"/>
                </a:lnTo>
                <a:lnTo>
                  <a:pt x="2186178" y="0"/>
                </a:lnTo>
                <a:close/>
              </a:path>
            </a:pathLst>
          </a:custGeom>
          <a:solidFill>
            <a:srgbClr val="C3EBF0"/>
          </a:solidFill>
        </p:spPr>
        <p:txBody>
          <a:bodyPr wrap="square" lIns="0" tIns="0" rIns="0" bIns="0" rtlCol="0"/>
          <a:lstStyle/>
          <a:p>
            <a:endParaRPr/>
          </a:p>
        </p:txBody>
      </p:sp>
      <p:pic>
        <p:nvPicPr>
          <p:cNvPr id="8" name="object 19"/>
          <p:cNvPicPr/>
          <p:nvPr/>
        </p:nvPicPr>
        <p:blipFill>
          <a:blip r:embed="rId2" cstate="print"/>
          <a:stretch>
            <a:fillRect/>
          </a:stretch>
        </p:blipFill>
        <p:spPr>
          <a:xfrm>
            <a:off x="3371291" y="3339999"/>
            <a:ext cx="553212" cy="617220"/>
          </a:xfrm>
          <a:prstGeom prst="rect">
            <a:avLst/>
          </a:prstGeom>
        </p:spPr>
      </p:pic>
      <p:pic>
        <p:nvPicPr>
          <p:cNvPr id="9" name="object 20"/>
          <p:cNvPicPr/>
          <p:nvPr/>
        </p:nvPicPr>
        <p:blipFill>
          <a:blip r:embed="rId3" cstate="print"/>
          <a:stretch>
            <a:fillRect/>
          </a:stretch>
        </p:blipFill>
        <p:spPr>
          <a:xfrm>
            <a:off x="4182059" y="3289706"/>
            <a:ext cx="1216152" cy="684276"/>
          </a:xfrm>
          <a:prstGeom prst="rect">
            <a:avLst/>
          </a:prstGeom>
        </p:spPr>
      </p:pic>
      <p:pic>
        <p:nvPicPr>
          <p:cNvPr id="10" name="object 16"/>
          <p:cNvPicPr/>
          <p:nvPr/>
        </p:nvPicPr>
        <p:blipFill>
          <a:blip r:embed="rId4" cstate="print"/>
          <a:stretch>
            <a:fillRect/>
          </a:stretch>
        </p:blipFill>
        <p:spPr>
          <a:xfrm>
            <a:off x="3178670" y="3256178"/>
            <a:ext cx="2402586" cy="730758"/>
          </a:xfrm>
          <a:prstGeom prst="rect">
            <a:avLst/>
          </a:prstGeom>
        </p:spPr>
      </p:pic>
      <p:sp>
        <p:nvSpPr>
          <p:cNvPr id="11" name="object 18"/>
          <p:cNvSpPr/>
          <p:nvPr/>
        </p:nvSpPr>
        <p:spPr>
          <a:xfrm>
            <a:off x="3235376" y="3314091"/>
            <a:ext cx="2289175" cy="617220"/>
          </a:xfrm>
          <a:custGeom>
            <a:avLst/>
            <a:gdLst/>
            <a:ahLst/>
            <a:cxnLst/>
            <a:rect l="l" t="t" r="r" b="b"/>
            <a:pathLst>
              <a:path w="2289175" h="617220">
                <a:moveTo>
                  <a:pt x="0" y="102870"/>
                </a:moveTo>
                <a:lnTo>
                  <a:pt x="8090" y="62847"/>
                </a:lnTo>
                <a:lnTo>
                  <a:pt x="30146" y="30146"/>
                </a:lnTo>
                <a:lnTo>
                  <a:pt x="62847" y="8090"/>
                </a:lnTo>
                <a:lnTo>
                  <a:pt x="102869" y="0"/>
                </a:lnTo>
                <a:lnTo>
                  <a:pt x="2186178" y="0"/>
                </a:lnTo>
                <a:lnTo>
                  <a:pt x="2226200" y="8090"/>
                </a:lnTo>
                <a:lnTo>
                  <a:pt x="2258901" y="30146"/>
                </a:lnTo>
                <a:lnTo>
                  <a:pt x="2280957" y="62847"/>
                </a:lnTo>
                <a:lnTo>
                  <a:pt x="2289047" y="102870"/>
                </a:lnTo>
                <a:lnTo>
                  <a:pt x="2289047" y="514350"/>
                </a:lnTo>
                <a:lnTo>
                  <a:pt x="2280957" y="554372"/>
                </a:lnTo>
                <a:lnTo>
                  <a:pt x="2258901" y="587073"/>
                </a:lnTo>
                <a:lnTo>
                  <a:pt x="2226200" y="609129"/>
                </a:lnTo>
                <a:lnTo>
                  <a:pt x="2186178" y="617220"/>
                </a:lnTo>
                <a:lnTo>
                  <a:pt x="102869" y="617220"/>
                </a:lnTo>
                <a:lnTo>
                  <a:pt x="62847" y="609129"/>
                </a:lnTo>
                <a:lnTo>
                  <a:pt x="30146" y="587073"/>
                </a:lnTo>
                <a:lnTo>
                  <a:pt x="8090" y="554372"/>
                </a:lnTo>
                <a:lnTo>
                  <a:pt x="0" y="514350"/>
                </a:lnTo>
                <a:lnTo>
                  <a:pt x="0" y="102870"/>
                </a:lnTo>
                <a:close/>
              </a:path>
            </a:pathLst>
          </a:custGeom>
          <a:ln w="9525">
            <a:solidFill>
              <a:srgbClr val="29A2E3"/>
            </a:solidFill>
          </a:ln>
        </p:spPr>
        <p:txBody>
          <a:bodyPr wrap="square" lIns="0" tIns="0" rIns="0" bIns="0" rtlCol="0"/>
          <a:lstStyle/>
          <a:p>
            <a:endParaRPr/>
          </a:p>
        </p:txBody>
      </p:sp>
      <p:sp>
        <p:nvSpPr>
          <p:cNvPr id="12" name="object 13"/>
          <p:cNvSpPr txBox="1"/>
          <p:nvPr/>
        </p:nvSpPr>
        <p:spPr>
          <a:xfrm>
            <a:off x="523443" y="4185665"/>
            <a:ext cx="3136900" cy="258404"/>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Arial MT"/>
                <a:cs typeface="Arial"/>
              </a:rPr>
              <a:t>General</a:t>
            </a:r>
            <a:r>
              <a:rPr sz="1600" b="1" spc="-25" dirty="0">
                <a:solidFill>
                  <a:srgbClr val="FFFFFF"/>
                </a:solidFill>
                <a:latin typeface="Arial MT"/>
                <a:cs typeface="Arial"/>
              </a:rPr>
              <a:t> </a:t>
            </a:r>
            <a:r>
              <a:rPr sz="1600" b="1" dirty="0">
                <a:solidFill>
                  <a:srgbClr val="FFFFFF"/>
                </a:solidFill>
                <a:latin typeface="Arial MT"/>
                <a:cs typeface="Arial"/>
              </a:rPr>
              <a:t>Procedure</a:t>
            </a:r>
            <a:r>
              <a:rPr sz="1600" b="1" spc="-35" dirty="0">
                <a:solidFill>
                  <a:srgbClr val="FFFFFF"/>
                </a:solidFill>
                <a:latin typeface="Arial MT"/>
                <a:cs typeface="Arial"/>
              </a:rPr>
              <a:t> </a:t>
            </a:r>
            <a:r>
              <a:rPr sz="1600" b="1" dirty="0">
                <a:solidFill>
                  <a:srgbClr val="FFFFFF"/>
                </a:solidFill>
                <a:latin typeface="Arial MT"/>
                <a:cs typeface="Arial"/>
              </a:rPr>
              <a:t>and</a:t>
            </a:r>
            <a:r>
              <a:rPr sz="1600" b="1" spc="-95" dirty="0">
                <a:solidFill>
                  <a:srgbClr val="FFFFFF"/>
                </a:solidFill>
                <a:latin typeface="Arial MT"/>
                <a:cs typeface="Arial"/>
              </a:rPr>
              <a:t> </a:t>
            </a:r>
            <a:r>
              <a:rPr sz="1600" b="1" spc="-10" dirty="0">
                <a:solidFill>
                  <a:srgbClr val="FFFFFF"/>
                </a:solidFill>
                <a:latin typeface="Arial MT"/>
                <a:cs typeface="Arial"/>
              </a:rPr>
              <a:t>Analysis</a:t>
            </a:r>
            <a:endParaRPr sz="1600" dirty="0">
              <a:latin typeface="Arial MT"/>
              <a:cs typeface="Arial"/>
            </a:endParaRPr>
          </a:p>
        </p:txBody>
      </p:sp>
      <p:sp>
        <p:nvSpPr>
          <p:cNvPr id="13" name="object 14"/>
          <p:cNvSpPr txBox="1"/>
          <p:nvPr/>
        </p:nvSpPr>
        <p:spPr>
          <a:xfrm>
            <a:off x="523443" y="4430166"/>
            <a:ext cx="6010275" cy="1752600"/>
          </a:xfrm>
          <a:prstGeom prst="rect">
            <a:avLst/>
          </a:prstGeom>
        </p:spPr>
        <p:txBody>
          <a:bodyPr vert="horz" wrap="square" lIns="0" tIns="139065" rIns="0" bIns="0" rtlCol="0">
            <a:spAutoFit/>
          </a:bodyPr>
          <a:lstStyle/>
          <a:p>
            <a:pPr marL="240665" indent="-227965">
              <a:lnSpc>
                <a:spcPct val="100000"/>
              </a:lnSpc>
              <a:spcBef>
                <a:spcPts val="1095"/>
              </a:spcBef>
              <a:buClr>
                <a:srgbClr val="46C3D2"/>
              </a:buClr>
              <a:buChar char="•"/>
              <a:tabLst>
                <a:tab pos="240665" algn="l"/>
              </a:tabLst>
            </a:pPr>
            <a:r>
              <a:rPr sz="1600" dirty="0">
                <a:solidFill>
                  <a:srgbClr val="FFFFFF"/>
                </a:solidFill>
                <a:latin typeface="Arial MT"/>
                <a:cs typeface="Arial MT"/>
              </a:rPr>
              <a:t>Created</a:t>
            </a:r>
            <a:r>
              <a:rPr sz="1600" spc="-25" dirty="0">
                <a:solidFill>
                  <a:srgbClr val="FFFFFF"/>
                </a:solidFill>
                <a:latin typeface="Arial MT"/>
                <a:cs typeface="Arial MT"/>
              </a:rPr>
              <a:t> </a:t>
            </a:r>
            <a:r>
              <a:rPr sz="1600" dirty="0">
                <a:solidFill>
                  <a:srgbClr val="FFFFFF"/>
                </a:solidFill>
                <a:latin typeface="Arial MT"/>
                <a:cs typeface="Arial MT"/>
              </a:rPr>
              <a:t>an</a:t>
            </a:r>
            <a:r>
              <a:rPr sz="1600" spc="-15" dirty="0">
                <a:solidFill>
                  <a:srgbClr val="FFFFFF"/>
                </a:solidFill>
                <a:latin typeface="Arial MT"/>
                <a:cs typeface="Arial MT"/>
              </a:rPr>
              <a:t> </a:t>
            </a:r>
            <a:r>
              <a:rPr sz="1600" dirty="0">
                <a:solidFill>
                  <a:srgbClr val="FFFFFF"/>
                </a:solidFill>
                <a:latin typeface="Arial MT"/>
                <a:cs typeface="Arial MT"/>
              </a:rPr>
              <a:t>ERD</a:t>
            </a:r>
            <a:r>
              <a:rPr sz="1600" spc="-30"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a</a:t>
            </a:r>
            <a:r>
              <a:rPr sz="1600" spc="-30" dirty="0">
                <a:solidFill>
                  <a:srgbClr val="FFFFFF"/>
                </a:solidFill>
                <a:latin typeface="Arial MT"/>
                <a:cs typeface="Arial MT"/>
              </a:rPr>
              <a:t> </a:t>
            </a:r>
            <a:r>
              <a:rPr sz="1600" dirty="0">
                <a:solidFill>
                  <a:srgbClr val="FFFFFF"/>
                </a:solidFill>
                <a:latin typeface="Arial MT"/>
                <a:cs typeface="Arial MT"/>
              </a:rPr>
              <a:t>Data</a:t>
            </a:r>
            <a:r>
              <a:rPr sz="1600" spc="-15" dirty="0">
                <a:solidFill>
                  <a:srgbClr val="FFFFFF"/>
                </a:solidFill>
                <a:latin typeface="Arial MT"/>
                <a:cs typeface="Arial MT"/>
              </a:rPr>
              <a:t> </a:t>
            </a:r>
            <a:r>
              <a:rPr sz="1600" spc="-10" dirty="0">
                <a:solidFill>
                  <a:srgbClr val="FFFFFF"/>
                </a:solidFill>
                <a:latin typeface="Arial MT"/>
                <a:cs typeface="Arial MT"/>
              </a:rPr>
              <a:t>Dictionary</a:t>
            </a:r>
            <a:endParaRPr sz="1600" dirty="0">
              <a:latin typeface="Arial MT"/>
              <a:cs typeface="Arial MT"/>
            </a:endParaRPr>
          </a:p>
          <a:p>
            <a:pPr marL="241300" marR="5080" indent="-228600">
              <a:lnSpc>
                <a:spcPct val="100000"/>
              </a:lnSpc>
              <a:spcBef>
                <a:spcPts val="1000"/>
              </a:spcBef>
              <a:buClr>
                <a:srgbClr val="46C3D2"/>
              </a:buClr>
              <a:buChar char="•"/>
              <a:tabLst>
                <a:tab pos="241300" algn="l"/>
              </a:tabLst>
            </a:pPr>
            <a:r>
              <a:rPr sz="1600" dirty="0">
                <a:solidFill>
                  <a:srgbClr val="FFFFFF"/>
                </a:solidFill>
                <a:latin typeface="Arial MT"/>
                <a:cs typeface="Arial MT"/>
              </a:rPr>
              <a:t>In</a:t>
            </a:r>
            <a:r>
              <a:rPr sz="1600" spc="-10" dirty="0">
                <a:solidFill>
                  <a:srgbClr val="FFFFFF"/>
                </a:solidFill>
                <a:latin typeface="Arial MT"/>
                <a:cs typeface="Arial MT"/>
              </a:rPr>
              <a:t> </a:t>
            </a:r>
            <a:r>
              <a:rPr sz="1600" dirty="0">
                <a:solidFill>
                  <a:srgbClr val="FFFFFF"/>
                </a:solidFill>
                <a:latin typeface="Arial MT"/>
                <a:cs typeface="Arial MT"/>
              </a:rPr>
              <a:t>PgAdmin</a:t>
            </a:r>
            <a:r>
              <a:rPr sz="1600" spc="-35" dirty="0">
                <a:solidFill>
                  <a:srgbClr val="FFFFFF"/>
                </a:solidFill>
                <a:latin typeface="Arial MT"/>
                <a:cs typeface="Arial MT"/>
              </a:rPr>
              <a:t> </a:t>
            </a:r>
            <a:r>
              <a:rPr sz="1600" dirty="0">
                <a:solidFill>
                  <a:srgbClr val="FFFFFF"/>
                </a:solidFill>
                <a:latin typeface="Arial MT"/>
                <a:cs typeface="Arial MT"/>
              </a:rPr>
              <a:t>4,</a:t>
            </a:r>
            <a:r>
              <a:rPr sz="1600" spc="-10" dirty="0">
                <a:solidFill>
                  <a:srgbClr val="FFFFFF"/>
                </a:solidFill>
                <a:latin typeface="Arial MT"/>
                <a:cs typeface="Arial MT"/>
              </a:rPr>
              <a:t> </a:t>
            </a:r>
            <a:r>
              <a:rPr sz="1600" dirty="0">
                <a:solidFill>
                  <a:srgbClr val="FFFFFF"/>
                </a:solidFill>
                <a:latin typeface="Arial MT"/>
                <a:cs typeface="Arial MT"/>
              </a:rPr>
              <a:t>applied</a:t>
            </a:r>
            <a:r>
              <a:rPr sz="1600" spc="-30" dirty="0">
                <a:solidFill>
                  <a:srgbClr val="FFFFFF"/>
                </a:solidFill>
                <a:latin typeface="Arial MT"/>
                <a:cs typeface="Arial MT"/>
              </a:rPr>
              <a:t> </a:t>
            </a:r>
            <a:r>
              <a:rPr sz="1600" dirty="0">
                <a:solidFill>
                  <a:srgbClr val="FFFFFF"/>
                </a:solidFill>
                <a:latin typeface="Arial MT"/>
                <a:cs typeface="Arial MT"/>
              </a:rPr>
              <a:t>joins,</a:t>
            </a:r>
            <a:r>
              <a:rPr sz="1600" spc="-35" dirty="0">
                <a:solidFill>
                  <a:srgbClr val="FFFFFF"/>
                </a:solidFill>
                <a:latin typeface="Arial MT"/>
                <a:cs typeface="Arial MT"/>
              </a:rPr>
              <a:t> </a:t>
            </a:r>
            <a:r>
              <a:rPr sz="1600" spc="-10" dirty="0">
                <a:solidFill>
                  <a:srgbClr val="FFFFFF"/>
                </a:solidFill>
                <a:latin typeface="Arial MT"/>
                <a:cs typeface="Arial MT"/>
              </a:rPr>
              <a:t>subqueries</a:t>
            </a:r>
            <a:r>
              <a:rPr sz="1600" spc="-25"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CTEs</a:t>
            </a:r>
            <a:r>
              <a:rPr sz="1600" spc="-15" dirty="0">
                <a:solidFill>
                  <a:srgbClr val="FFFFFF"/>
                </a:solidFill>
                <a:latin typeface="Arial MT"/>
                <a:cs typeface="Arial MT"/>
              </a:rPr>
              <a:t> </a:t>
            </a:r>
            <a:r>
              <a:rPr sz="1600" dirty="0">
                <a:solidFill>
                  <a:srgbClr val="FFFFFF"/>
                </a:solidFill>
                <a:latin typeface="Arial MT"/>
                <a:cs typeface="Arial MT"/>
              </a:rPr>
              <a:t>to</a:t>
            </a:r>
            <a:r>
              <a:rPr sz="1600" spc="-10" dirty="0">
                <a:solidFill>
                  <a:srgbClr val="FFFFFF"/>
                </a:solidFill>
                <a:latin typeface="Arial MT"/>
                <a:cs typeface="Arial MT"/>
              </a:rPr>
              <a:t> </a:t>
            </a:r>
            <a:r>
              <a:rPr sz="1600" dirty="0">
                <a:solidFill>
                  <a:srgbClr val="FFFFFF"/>
                </a:solidFill>
                <a:latin typeface="Arial MT"/>
                <a:cs typeface="Arial MT"/>
              </a:rPr>
              <a:t>extract</a:t>
            </a:r>
            <a:r>
              <a:rPr sz="1600" spc="15" dirty="0">
                <a:solidFill>
                  <a:srgbClr val="FFFFFF"/>
                </a:solidFill>
                <a:latin typeface="Arial MT"/>
                <a:cs typeface="Arial MT"/>
              </a:rPr>
              <a:t> </a:t>
            </a:r>
            <a:r>
              <a:rPr sz="1600" spc="-25" dirty="0">
                <a:solidFill>
                  <a:srgbClr val="FFFFFF"/>
                </a:solidFill>
                <a:latin typeface="Arial MT"/>
                <a:cs typeface="Arial MT"/>
              </a:rPr>
              <a:t>the </a:t>
            </a:r>
            <a:r>
              <a:rPr sz="1600" dirty="0">
                <a:solidFill>
                  <a:srgbClr val="FFFFFF"/>
                </a:solidFill>
                <a:latin typeface="Arial MT"/>
                <a:cs typeface="Arial MT"/>
              </a:rPr>
              <a:t>information</a:t>
            </a:r>
            <a:r>
              <a:rPr sz="1600" spc="-60" dirty="0">
                <a:solidFill>
                  <a:srgbClr val="FFFFFF"/>
                </a:solidFill>
                <a:latin typeface="Arial MT"/>
                <a:cs typeface="Arial MT"/>
              </a:rPr>
              <a:t> </a:t>
            </a:r>
            <a:r>
              <a:rPr sz="1600" dirty="0">
                <a:solidFill>
                  <a:srgbClr val="FFFFFF"/>
                </a:solidFill>
                <a:latin typeface="Arial MT"/>
                <a:cs typeface="Arial MT"/>
              </a:rPr>
              <a:t>required</a:t>
            </a:r>
            <a:r>
              <a:rPr sz="1600" spc="-55" dirty="0">
                <a:solidFill>
                  <a:srgbClr val="FFFFFF"/>
                </a:solidFill>
                <a:latin typeface="Arial MT"/>
                <a:cs typeface="Arial MT"/>
              </a:rPr>
              <a:t> </a:t>
            </a:r>
            <a:r>
              <a:rPr sz="1600" dirty="0">
                <a:solidFill>
                  <a:srgbClr val="FFFFFF"/>
                </a:solidFill>
                <a:latin typeface="Arial MT"/>
                <a:cs typeface="Arial MT"/>
              </a:rPr>
              <a:t>by</a:t>
            </a:r>
            <a:r>
              <a:rPr sz="1600" spc="-65" dirty="0">
                <a:solidFill>
                  <a:srgbClr val="FFFFFF"/>
                </a:solidFill>
                <a:latin typeface="Arial MT"/>
                <a:cs typeface="Arial MT"/>
              </a:rPr>
              <a:t> </a:t>
            </a:r>
            <a:r>
              <a:rPr sz="1600" spc="-10" dirty="0">
                <a:solidFill>
                  <a:srgbClr val="FFFFFF"/>
                </a:solidFill>
                <a:latin typeface="Arial MT"/>
                <a:cs typeface="Arial MT"/>
              </a:rPr>
              <a:t>stakeholders.</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EDA</a:t>
            </a:r>
            <a:r>
              <a:rPr sz="1600" spc="-114" dirty="0">
                <a:solidFill>
                  <a:srgbClr val="FFFFFF"/>
                </a:solidFill>
                <a:latin typeface="Arial MT"/>
                <a:cs typeface="Arial MT"/>
              </a:rPr>
              <a:t> </a:t>
            </a:r>
            <a:r>
              <a:rPr sz="1600" dirty="0">
                <a:solidFill>
                  <a:srgbClr val="FFFFFF"/>
                </a:solidFill>
                <a:latin typeface="Arial MT"/>
                <a:cs typeface="Arial MT"/>
              </a:rPr>
              <a:t>through</a:t>
            </a:r>
            <a:r>
              <a:rPr sz="1600" spc="-40" dirty="0">
                <a:solidFill>
                  <a:srgbClr val="FFFFFF"/>
                </a:solidFill>
                <a:latin typeface="Arial MT"/>
                <a:cs typeface="Arial MT"/>
              </a:rPr>
              <a:t> </a:t>
            </a:r>
            <a:r>
              <a:rPr sz="1600" spc="-10" dirty="0">
                <a:solidFill>
                  <a:srgbClr val="FFFFFF"/>
                </a:solidFill>
                <a:latin typeface="Arial MT"/>
                <a:cs typeface="Arial MT"/>
              </a:rPr>
              <a:t>querying</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Created</a:t>
            </a:r>
            <a:r>
              <a:rPr sz="1600" spc="-75" dirty="0">
                <a:solidFill>
                  <a:srgbClr val="FFFFFF"/>
                </a:solidFill>
                <a:latin typeface="Arial MT"/>
                <a:cs typeface="Arial MT"/>
              </a:rPr>
              <a:t> </a:t>
            </a:r>
            <a:r>
              <a:rPr sz="1600" dirty="0">
                <a:solidFill>
                  <a:srgbClr val="FFFFFF"/>
                </a:solidFill>
                <a:latin typeface="Arial MT"/>
                <a:cs typeface="Arial MT"/>
              </a:rPr>
              <a:t>supporting</a:t>
            </a:r>
            <a:r>
              <a:rPr sz="1600" spc="-70" dirty="0">
                <a:solidFill>
                  <a:srgbClr val="FFFFFF"/>
                </a:solidFill>
                <a:latin typeface="Arial MT"/>
                <a:cs typeface="Arial MT"/>
              </a:rPr>
              <a:t> </a:t>
            </a:r>
            <a:r>
              <a:rPr sz="1600" dirty="0">
                <a:solidFill>
                  <a:srgbClr val="FFFFFF"/>
                </a:solidFill>
                <a:latin typeface="Arial MT"/>
                <a:cs typeface="Arial MT"/>
              </a:rPr>
              <a:t>visualizations</a:t>
            </a:r>
            <a:r>
              <a:rPr sz="1600" spc="-80" dirty="0">
                <a:solidFill>
                  <a:srgbClr val="FFFFFF"/>
                </a:solidFill>
                <a:latin typeface="Arial MT"/>
                <a:cs typeface="Arial MT"/>
              </a:rPr>
              <a:t> </a:t>
            </a:r>
            <a:r>
              <a:rPr sz="1600" dirty="0">
                <a:solidFill>
                  <a:srgbClr val="FFFFFF"/>
                </a:solidFill>
                <a:latin typeface="Arial MT"/>
                <a:cs typeface="Arial MT"/>
              </a:rPr>
              <a:t>with</a:t>
            </a:r>
            <a:r>
              <a:rPr sz="1600" spc="-110" dirty="0">
                <a:solidFill>
                  <a:srgbClr val="FFFFFF"/>
                </a:solidFill>
                <a:latin typeface="Arial MT"/>
                <a:cs typeface="Arial MT"/>
              </a:rPr>
              <a:t> </a:t>
            </a:r>
            <a:r>
              <a:rPr sz="1600" spc="-10" dirty="0">
                <a:solidFill>
                  <a:srgbClr val="FFFFFF"/>
                </a:solidFill>
                <a:latin typeface="Arial MT"/>
                <a:cs typeface="Arial MT"/>
              </a:rPr>
              <a:t>Tableau</a:t>
            </a:r>
            <a:endParaRPr sz="1600" dirty="0">
              <a:latin typeface="Arial MT"/>
              <a:cs typeface="Arial MT"/>
            </a:endParaRPr>
          </a:p>
        </p:txBody>
      </p:sp>
      <p:pic>
        <p:nvPicPr>
          <p:cNvPr id="14" name="object 36"/>
          <p:cNvPicPr/>
          <p:nvPr/>
        </p:nvPicPr>
        <p:blipFill>
          <a:blip r:embed="rId5" cstate="print"/>
          <a:stretch>
            <a:fillRect/>
          </a:stretch>
        </p:blipFill>
        <p:spPr>
          <a:xfrm>
            <a:off x="10014921" y="4878450"/>
            <a:ext cx="1258823" cy="1258824"/>
          </a:xfrm>
          <a:prstGeom prst="rect">
            <a:avLst/>
          </a:prstGeom>
        </p:spPr>
      </p:pic>
      <p:sp>
        <p:nvSpPr>
          <p:cNvPr id="15" name="object 37"/>
          <p:cNvSpPr/>
          <p:nvPr/>
        </p:nvSpPr>
        <p:spPr>
          <a:xfrm>
            <a:off x="10109674" y="5052494"/>
            <a:ext cx="1073785" cy="925194"/>
          </a:xfrm>
          <a:custGeom>
            <a:avLst/>
            <a:gdLst/>
            <a:ahLst/>
            <a:cxnLst/>
            <a:rect l="l" t="t" r="r" b="b"/>
            <a:pathLst>
              <a:path w="1073784" h="925194">
                <a:moveTo>
                  <a:pt x="968662" y="0"/>
                </a:moveTo>
                <a:lnTo>
                  <a:pt x="0" y="172410"/>
                </a:lnTo>
                <a:lnTo>
                  <a:pt x="33708" y="363100"/>
                </a:lnTo>
                <a:lnTo>
                  <a:pt x="36131" y="839308"/>
                </a:lnTo>
                <a:lnTo>
                  <a:pt x="59637" y="868302"/>
                </a:lnTo>
                <a:lnTo>
                  <a:pt x="89604" y="900423"/>
                </a:lnTo>
                <a:lnTo>
                  <a:pt x="115723" y="924790"/>
                </a:lnTo>
                <a:lnTo>
                  <a:pt x="953596" y="924791"/>
                </a:lnTo>
                <a:lnTo>
                  <a:pt x="979715" y="900423"/>
                </a:lnTo>
                <a:lnTo>
                  <a:pt x="1009682" y="868302"/>
                </a:lnTo>
                <a:lnTo>
                  <a:pt x="1037373" y="834147"/>
                </a:lnTo>
                <a:lnTo>
                  <a:pt x="1062666" y="798082"/>
                </a:lnTo>
                <a:lnTo>
                  <a:pt x="1073497" y="780077"/>
                </a:lnTo>
                <a:lnTo>
                  <a:pt x="1073497" y="652377"/>
                </a:lnTo>
                <a:lnTo>
                  <a:pt x="243741" y="652377"/>
                </a:lnTo>
                <a:lnTo>
                  <a:pt x="243741" y="496712"/>
                </a:lnTo>
                <a:lnTo>
                  <a:pt x="1073497" y="496712"/>
                </a:lnTo>
                <a:lnTo>
                  <a:pt x="1073497" y="328075"/>
                </a:lnTo>
                <a:lnTo>
                  <a:pt x="309862" y="328075"/>
                </a:lnTo>
                <a:lnTo>
                  <a:pt x="434325" y="306023"/>
                </a:lnTo>
                <a:lnTo>
                  <a:pt x="76493" y="306022"/>
                </a:lnTo>
                <a:lnTo>
                  <a:pt x="59638" y="213921"/>
                </a:lnTo>
                <a:lnTo>
                  <a:pt x="151689" y="198354"/>
                </a:lnTo>
                <a:lnTo>
                  <a:pt x="247003" y="198354"/>
                </a:lnTo>
                <a:lnTo>
                  <a:pt x="260595" y="178896"/>
                </a:lnTo>
                <a:lnTo>
                  <a:pt x="363018" y="160735"/>
                </a:lnTo>
                <a:lnTo>
                  <a:pt x="457035" y="160735"/>
                </a:lnTo>
                <a:lnTo>
                  <a:pt x="470627" y="141277"/>
                </a:lnTo>
                <a:lnTo>
                  <a:pt x="573050" y="123116"/>
                </a:lnTo>
                <a:lnTo>
                  <a:pt x="668363" y="123116"/>
                </a:lnTo>
                <a:lnTo>
                  <a:pt x="681955" y="103658"/>
                </a:lnTo>
                <a:lnTo>
                  <a:pt x="784379" y="85497"/>
                </a:lnTo>
                <a:lnTo>
                  <a:pt x="878604" y="85497"/>
                </a:lnTo>
                <a:lnTo>
                  <a:pt x="891988" y="66039"/>
                </a:lnTo>
                <a:lnTo>
                  <a:pt x="978853" y="50473"/>
                </a:lnTo>
                <a:lnTo>
                  <a:pt x="1016200" y="50473"/>
                </a:lnTo>
                <a:lnTo>
                  <a:pt x="1009682" y="42433"/>
                </a:lnTo>
                <a:lnTo>
                  <a:pt x="979715" y="10312"/>
                </a:lnTo>
                <a:lnTo>
                  <a:pt x="968662" y="0"/>
                </a:lnTo>
                <a:close/>
              </a:path>
              <a:path w="1073784" h="925194">
                <a:moveTo>
                  <a:pt x="1073497" y="496712"/>
                </a:moveTo>
                <a:lnTo>
                  <a:pt x="866058" y="496712"/>
                </a:lnTo>
                <a:lnTo>
                  <a:pt x="866058" y="652377"/>
                </a:lnTo>
                <a:lnTo>
                  <a:pt x="1073497" y="652377"/>
                </a:lnTo>
                <a:lnTo>
                  <a:pt x="1073497" y="496712"/>
                </a:lnTo>
                <a:close/>
              </a:path>
              <a:path w="1073784" h="925194">
                <a:moveTo>
                  <a:pt x="247003" y="198354"/>
                </a:moveTo>
                <a:lnTo>
                  <a:pt x="151689" y="198354"/>
                </a:lnTo>
                <a:lnTo>
                  <a:pt x="76493" y="306022"/>
                </a:lnTo>
                <a:lnTo>
                  <a:pt x="434325" y="306023"/>
                </a:lnTo>
                <a:lnTo>
                  <a:pt x="470932" y="299537"/>
                </a:lnTo>
                <a:lnTo>
                  <a:pt x="176323" y="299536"/>
                </a:lnTo>
                <a:lnTo>
                  <a:pt x="247003" y="198354"/>
                </a:lnTo>
                <a:close/>
              </a:path>
              <a:path w="1073784" h="925194">
                <a:moveTo>
                  <a:pt x="457035" y="160735"/>
                </a:moveTo>
                <a:lnTo>
                  <a:pt x="363018" y="160735"/>
                </a:lnTo>
                <a:lnTo>
                  <a:pt x="278746" y="281376"/>
                </a:lnTo>
                <a:lnTo>
                  <a:pt x="176323" y="299536"/>
                </a:lnTo>
                <a:lnTo>
                  <a:pt x="470932" y="299537"/>
                </a:lnTo>
                <a:lnTo>
                  <a:pt x="683252" y="261918"/>
                </a:lnTo>
                <a:lnTo>
                  <a:pt x="386355" y="261917"/>
                </a:lnTo>
                <a:lnTo>
                  <a:pt x="457035" y="160735"/>
                </a:lnTo>
                <a:close/>
              </a:path>
              <a:path w="1073784" h="925194">
                <a:moveTo>
                  <a:pt x="668363" y="123116"/>
                </a:moveTo>
                <a:lnTo>
                  <a:pt x="573050" y="123116"/>
                </a:lnTo>
                <a:lnTo>
                  <a:pt x="488778" y="243757"/>
                </a:lnTo>
                <a:lnTo>
                  <a:pt x="386355" y="261917"/>
                </a:lnTo>
                <a:lnTo>
                  <a:pt x="683252" y="261918"/>
                </a:lnTo>
                <a:lnTo>
                  <a:pt x="895572" y="224299"/>
                </a:lnTo>
                <a:lnTo>
                  <a:pt x="597683" y="224299"/>
                </a:lnTo>
                <a:lnTo>
                  <a:pt x="668363" y="123116"/>
                </a:lnTo>
                <a:close/>
              </a:path>
              <a:path w="1073784" h="925194">
                <a:moveTo>
                  <a:pt x="878604" y="85497"/>
                </a:moveTo>
                <a:lnTo>
                  <a:pt x="784379" y="85497"/>
                </a:lnTo>
                <a:lnTo>
                  <a:pt x="700106" y="206138"/>
                </a:lnTo>
                <a:lnTo>
                  <a:pt x="597683" y="224299"/>
                </a:lnTo>
                <a:lnTo>
                  <a:pt x="895572" y="224299"/>
                </a:lnTo>
                <a:lnTo>
                  <a:pt x="1056642" y="195760"/>
                </a:lnTo>
                <a:lnTo>
                  <a:pt x="1055034" y="186680"/>
                </a:lnTo>
                <a:lnTo>
                  <a:pt x="809012" y="186680"/>
                </a:lnTo>
                <a:lnTo>
                  <a:pt x="878604" y="85497"/>
                </a:lnTo>
                <a:close/>
              </a:path>
              <a:path w="1073784" h="925194">
                <a:moveTo>
                  <a:pt x="1016200" y="50473"/>
                </a:moveTo>
                <a:lnTo>
                  <a:pt x="978853" y="50473"/>
                </a:lnTo>
                <a:lnTo>
                  <a:pt x="981446" y="66039"/>
                </a:lnTo>
                <a:lnTo>
                  <a:pt x="910139" y="167221"/>
                </a:lnTo>
                <a:lnTo>
                  <a:pt x="809012" y="186680"/>
                </a:lnTo>
                <a:lnTo>
                  <a:pt x="1055034" y="186680"/>
                </a:lnTo>
                <a:lnTo>
                  <a:pt x="1035021" y="73687"/>
                </a:lnTo>
                <a:lnTo>
                  <a:pt x="1016200" y="50473"/>
                </a:lnTo>
                <a:close/>
              </a:path>
            </a:pathLst>
          </a:custGeom>
          <a:solidFill>
            <a:srgbClr val="46C3D2"/>
          </a:solidFill>
        </p:spPr>
        <p:txBody>
          <a:bodyPr wrap="square" lIns="0" tIns="0" rIns="0" bIns="0" rtlCol="0"/>
          <a:lstStyle/>
          <a:p>
            <a:endParaRPr/>
          </a:p>
        </p:txBody>
      </p:sp>
      <p:sp>
        <p:nvSpPr>
          <p:cNvPr id="16" name="object 38"/>
          <p:cNvSpPr/>
          <p:nvPr/>
        </p:nvSpPr>
        <p:spPr>
          <a:xfrm>
            <a:off x="9995679" y="4885461"/>
            <a:ext cx="1297305" cy="1297305"/>
          </a:xfrm>
          <a:custGeom>
            <a:avLst/>
            <a:gdLst/>
            <a:ahLst/>
            <a:cxnLst/>
            <a:rect l="l" t="t" r="r" b="b"/>
            <a:pathLst>
              <a:path w="1297304" h="1297305">
                <a:moveTo>
                  <a:pt x="648462" y="0"/>
                </a:moveTo>
                <a:lnTo>
                  <a:pt x="714628" y="3301"/>
                </a:lnTo>
                <a:lnTo>
                  <a:pt x="779271" y="13080"/>
                </a:lnTo>
                <a:lnTo>
                  <a:pt x="841501" y="29083"/>
                </a:lnTo>
                <a:lnTo>
                  <a:pt x="900810" y="51053"/>
                </a:lnTo>
                <a:lnTo>
                  <a:pt x="957579" y="78486"/>
                </a:lnTo>
                <a:lnTo>
                  <a:pt x="1011173" y="110743"/>
                </a:lnTo>
                <a:lnTo>
                  <a:pt x="1061085" y="147954"/>
                </a:lnTo>
                <a:lnTo>
                  <a:pt x="1107313" y="190118"/>
                </a:lnTo>
                <a:lnTo>
                  <a:pt x="1148968" y="236347"/>
                </a:lnTo>
                <a:lnTo>
                  <a:pt x="1186179" y="286130"/>
                </a:lnTo>
                <a:lnTo>
                  <a:pt x="1218945" y="339343"/>
                </a:lnTo>
                <a:lnTo>
                  <a:pt x="1245869" y="396239"/>
                </a:lnTo>
                <a:lnTo>
                  <a:pt x="1267967" y="455929"/>
                </a:lnTo>
                <a:lnTo>
                  <a:pt x="1283969" y="518033"/>
                </a:lnTo>
                <a:lnTo>
                  <a:pt x="1293748" y="582295"/>
                </a:lnTo>
                <a:lnTo>
                  <a:pt x="1297050" y="648462"/>
                </a:lnTo>
                <a:lnTo>
                  <a:pt x="1293748" y="714755"/>
                </a:lnTo>
                <a:lnTo>
                  <a:pt x="1283969" y="779272"/>
                </a:lnTo>
                <a:lnTo>
                  <a:pt x="1267967" y="841501"/>
                </a:lnTo>
                <a:lnTo>
                  <a:pt x="1245869" y="900811"/>
                </a:lnTo>
                <a:lnTo>
                  <a:pt x="1218945" y="957579"/>
                </a:lnTo>
                <a:lnTo>
                  <a:pt x="1186179" y="1011174"/>
                </a:lnTo>
                <a:lnTo>
                  <a:pt x="1148968" y="1061085"/>
                </a:lnTo>
                <a:lnTo>
                  <a:pt x="1107313" y="1107313"/>
                </a:lnTo>
                <a:lnTo>
                  <a:pt x="1061085" y="1148968"/>
                </a:lnTo>
                <a:lnTo>
                  <a:pt x="1011173" y="1186179"/>
                </a:lnTo>
                <a:lnTo>
                  <a:pt x="957579" y="1218946"/>
                </a:lnTo>
                <a:lnTo>
                  <a:pt x="900810" y="1245870"/>
                </a:lnTo>
                <a:lnTo>
                  <a:pt x="841501" y="1267967"/>
                </a:lnTo>
                <a:lnTo>
                  <a:pt x="779271" y="1283970"/>
                </a:lnTo>
                <a:lnTo>
                  <a:pt x="714628" y="1293749"/>
                </a:lnTo>
                <a:lnTo>
                  <a:pt x="648462" y="1297051"/>
                </a:lnTo>
                <a:lnTo>
                  <a:pt x="582294" y="1293749"/>
                </a:lnTo>
                <a:lnTo>
                  <a:pt x="518032" y="1283970"/>
                </a:lnTo>
                <a:lnTo>
                  <a:pt x="455929" y="1267967"/>
                </a:lnTo>
                <a:lnTo>
                  <a:pt x="396239" y="1245870"/>
                </a:lnTo>
                <a:lnTo>
                  <a:pt x="339343" y="1218946"/>
                </a:lnTo>
                <a:lnTo>
                  <a:pt x="286130" y="1186179"/>
                </a:lnTo>
                <a:lnTo>
                  <a:pt x="236346"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6" y="147954"/>
                </a:lnTo>
                <a:lnTo>
                  <a:pt x="286257" y="110743"/>
                </a:lnTo>
                <a:lnTo>
                  <a:pt x="339343" y="78486"/>
                </a:lnTo>
                <a:lnTo>
                  <a:pt x="396113" y="51053"/>
                </a:lnTo>
                <a:lnTo>
                  <a:pt x="455929" y="29083"/>
                </a:lnTo>
                <a:lnTo>
                  <a:pt x="518032" y="13080"/>
                </a:lnTo>
                <a:lnTo>
                  <a:pt x="582294" y="3301"/>
                </a:lnTo>
                <a:lnTo>
                  <a:pt x="648462" y="0"/>
                </a:lnTo>
                <a:close/>
              </a:path>
            </a:pathLst>
          </a:custGeom>
          <a:ln w="38100">
            <a:solidFill>
              <a:srgbClr val="46C3D2"/>
            </a:solidFill>
          </a:ln>
        </p:spPr>
        <p:txBody>
          <a:bodyPr wrap="square" lIns="0" tIns="0" rIns="0" bIns="0" rtlCol="0"/>
          <a:lstStyle/>
          <a:p>
            <a:endParaRPr/>
          </a:p>
        </p:txBody>
      </p:sp>
      <p:sp>
        <p:nvSpPr>
          <p:cNvPr id="17" name="object 8"/>
          <p:cNvSpPr txBox="1"/>
          <p:nvPr/>
        </p:nvSpPr>
        <p:spPr>
          <a:xfrm>
            <a:off x="7780947" y="3986936"/>
            <a:ext cx="5009895" cy="628377"/>
          </a:xfrm>
          <a:prstGeom prst="rect">
            <a:avLst/>
          </a:prstGeom>
        </p:spPr>
        <p:txBody>
          <a:bodyPr vert="horz" wrap="square" lIns="0" tIns="12700" rIns="0" bIns="0" rtlCol="0">
            <a:spAutoFit/>
          </a:bodyPr>
          <a:lstStyle/>
          <a:p>
            <a:pPr marL="12700">
              <a:lnSpc>
                <a:spcPct val="100000"/>
              </a:lnSpc>
              <a:spcBef>
                <a:spcPts val="100"/>
              </a:spcBef>
            </a:pPr>
            <a:r>
              <a:rPr sz="4000" b="1" spc="-65" dirty="0">
                <a:solidFill>
                  <a:schemeClr val="bg1"/>
                </a:solidFill>
                <a:latin typeface="Trebuchet MS"/>
                <a:cs typeface="Trebuchet MS"/>
              </a:rPr>
              <a:t>Rockbuster</a:t>
            </a:r>
            <a:r>
              <a:rPr sz="4000" b="1" spc="-165" dirty="0">
                <a:solidFill>
                  <a:schemeClr val="bg1"/>
                </a:solidFill>
                <a:latin typeface="Trebuchet MS"/>
                <a:cs typeface="Trebuchet MS"/>
              </a:rPr>
              <a:t> </a:t>
            </a:r>
            <a:r>
              <a:rPr sz="4000" b="1" spc="-50" dirty="0">
                <a:solidFill>
                  <a:schemeClr val="bg1"/>
                </a:solidFill>
                <a:latin typeface="Trebuchet MS"/>
                <a:cs typeface="Trebuchet MS"/>
              </a:rPr>
              <a:t>Stealth</a:t>
            </a:r>
            <a:endParaRPr sz="4000" dirty="0">
              <a:solidFill>
                <a:schemeClr val="bg1"/>
              </a:solidFill>
              <a:latin typeface="Trebuchet MS"/>
              <a:cs typeface="Trebuchet MS"/>
            </a:endParaRPr>
          </a:p>
        </p:txBody>
      </p:sp>
      <p:grpSp>
        <p:nvGrpSpPr>
          <p:cNvPr id="18" name="object 28"/>
          <p:cNvGrpSpPr/>
          <p:nvPr/>
        </p:nvGrpSpPr>
        <p:grpSpPr>
          <a:xfrm>
            <a:off x="9995678" y="220980"/>
            <a:ext cx="2142981" cy="922019"/>
            <a:chOff x="9733788" y="1211580"/>
            <a:chExt cx="1980564" cy="753745"/>
          </a:xfrm>
        </p:grpSpPr>
        <p:pic>
          <p:nvPicPr>
            <p:cNvPr id="19" name="object 29">
              <a:hlinkClick r:id="rId6"/>
            </p:cNvPr>
            <p:cNvPicPr/>
            <p:nvPr/>
          </p:nvPicPr>
          <p:blipFill>
            <a:blip r:embed="rId7" cstate="print"/>
            <a:stretch>
              <a:fillRect/>
            </a:stretch>
          </p:blipFill>
          <p:spPr>
            <a:xfrm>
              <a:off x="9733788" y="1211580"/>
              <a:ext cx="1980438" cy="753618"/>
            </a:xfrm>
            <a:prstGeom prst="rect">
              <a:avLst/>
            </a:prstGeom>
          </p:spPr>
        </p:pic>
        <p:sp>
          <p:nvSpPr>
            <p:cNvPr id="20" name="object 30">
              <a:hlinkClick r:id="rId6"/>
            </p:cNvPr>
            <p:cNvSpPr/>
            <p:nvPr/>
          </p:nvSpPr>
          <p:spPr>
            <a:xfrm>
              <a:off x="9791700" y="1269492"/>
              <a:ext cx="1866900" cy="640080"/>
            </a:xfrm>
            <a:custGeom>
              <a:avLst/>
              <a:gdLst/>
              <a:ahLst/>
              <a:cxnLst/>
              <a:rect l="l" t="t" r="r" b="b"/>
              <a:pathLst>
                <a:path w="1866900" h="640080">
                  <a:moveTo>
                    <a:pt x="1760220" y="0"/>
                  </a:moveTo>
                  <a:lnTo>
                    <a:pt x="106679" y="0"/>
                  </a:lnTo>
                  <a:lnTo>
                    <a:pt x="65150" y="8382"/>
                  </a:lnTo>
                  <a:lnTo>
                    <a:pt x="31241" y="31242"/>
                  </a:lnTo>
                  <a:lnTo>
                    <a:pt x="8381" y="65151"/>
                  </a:lnTo>
                  <a:lnTo>
                    <a:pt x="0" y="106680"/>
                  </a:lnTo>
                  <a:lnTo>
                    <a:pt x="0" y="533400"/>
                  </a:lnTo>
                  <a:lnTo>
                    <a:pt x="8382" y="574928"/>
                  </a:lnTo>
                  <a:lnTo>
                    <a:pt x="31242" y="608838"/>
                  </a:lnTo>
                  <a:lnTo>
                    <a:pt x="65150" y="631698"/>
                  </a:lnTo>
                  <a:lnTo>
                    <a:pt x="106679" y="640080"/>
                  </a:lnTo>
                  <a:lnTo>
                    <a:pt x="1760220" y="640080"/>
                  </a:lnTo>
                  <a:lnTo>
                    <a:pt x="1801749" y="631698"/>
                  </a:lnTo>
                  <a:lnTo>
                    <a:pt x="1835658" y="608838"/>
                  </a:lnTo>
                  <a:lnTo>
                    <a:pt x="1858518" y="574929"/>
                  </a:lnTo>
                  <a:lnTo>
                    <a:pt x="1866900" y="533400"/>
                  </a:lnTo>
                  <a:lnTo>
                    <a:pt x="1866900" y="106680"/>
                  </a:lnTo>
                  <a:lnTo>
                    <a:pt x="1858517" y="65151"/>
                  </a:lnTo>
                  <a:lnTo>
                    <a:pt x="1835657" y="31242"/>
                  </a:lnTo>
                  <a:lnTo>
                    <a:pt x="1801749" y="8382"/>
                  </a:lnTo>
                  <a:lnTo>
                    <a:pt x="1760220" y="0"/>
                  </a:lnTo>
                  <a:close/>
                </a:path>
              </a:pathLst>
            </a:custGeom>
            <a:solidFill>
              <a:srgbClr val="C3EBF0"/>
            </a:solidFill>
          </p:spPr>
          <p:txBody>
            <a:bodyPr wrap="square" lIns="0" tIns="0" rIns="0" bIns="0" rtlCol="0"/>
            <a:lstStyle/>
            <a:p>
              <a:endParaRPr/>
            </a:p>
          </p:txBody>
        </p:sp>
        <p:sp>
          <p:nvSpPr>
            <p:cNvPr id="21" name="object 31">
              <a:hlinkClick r:id="rId6"/>
            </p:cNvPr>
            <p:cNvSpPr/>
            <p:nvPr/>
          </p:nvSpPr>
          <p:spPr>
            <a:xfrm>
              <a:off x="9791700" y="1269492"/>
              <a:ext cx="1866900" cy="640080"/>
            </a:xfrm>
            <a:custGeom>
              <a:avLst/>
              <a:gdLst/>
              <a:ahLst/>
              <a:cxnLst/>
              <a:rect l="l" t="t" r="r" b="b"/>
              <a:pathLst>
                <a:path w="1866900" h="640080">
                  <a:moveTo>
                    <a:pt x="0" y="106680"/>
                  </a:moveTo>
                  <a:lnTo>
                    <a:pt x="8381" y="65151"/>
                  </a:lnTo>
                  <a:lnTo>
                    <a:pt x="31241" y="31242"/>
                  </a:lnTo>
                  <a:lnTo>
                    <a:pt x="65150" y="8382"/>
                  </a:lnTo>
                  <a:lnTo>
                    <a:pt x="106679" y="0"/>
                  </a:lnTo>
                  <a:lnTo>
                    <a:pt x="1760220" y="0"/>
                  </a:lnTo>
                  <a:lnTo>
                    <a:pt x="1801749" y="8382"/>
                  </a:lnTo>
                  <a:lnTo>
                    <a:pt x="1835657" y="31242"/>
                  </a:lnTo>
                  <a:lnTo>
                    <a:pt x="1858517" y="65151"/>
                  </a:lnTo>
                  <a:lnTo>
                    <a:pt x="1866900" y="106680"/>
                  </a:lnTo>
                  <a:lnTo>
                    <a:pt x="1866900" y="533400"/>
                  </a:lnTo>
                  <a:lnTo>
                    <a:pt x="1858518" y="574929"/>
                  </a:lnTo>
                  <a:lnTo>
                    <a:pt x="1835658" y="608838"/>
                  </a:lnTo>
                  <a:lnTo>
                    <a:pt x="1801749" y="631698"/>
                  </a:lnTo>
                  <a:lnTo>
                    <a:pt x="1760220" y="640080"/>
                  </a:lnTo>
                  <a:lnTo>
                    <a:pt x="106679" y="640080"/>
                  </a:lnTo>
                  <a:lnTo>
                    <a:pt x="65150" y="631698"/>
                  </a:lnTo>
                  <a:lnTo>
                    <a:pt x="31242" y="608838"/>
                  </a:lnTo>
                  <a:lnTo>
                    <a:pt x="8382" y="574928"/>
                  </a:lnTo>
                  <a:lnTo>
                    <a:pt x="0" y="533400"/>
                  </a:lnTo>
                  <a:lnTo>
                    <a:pt x="0" y="106680"/>
                  </a:lnTo>
                  <a:close/>
                </a:path>
              </a:pathLst>
            </a:custGeom>
            <a:ln w="9525">
              <a:solidFill>
                <a:srgbClr val="29A2E3"/>
              </a:solidFill>
            </a:ln>
          </p:spPr>
          <p:txBody>
            <a:bodyPr wrap="square" lIns="0" tIns="0" rIns="0" bIns="0" rtlCol="0"/>
            <a:lstStyle/>
            <a:p>
              <a:endParaRPr/>
            </a:p>
          </p:txBody>
        </p:sp>
      </p:grpSp>
      <p:sp>
        <p:nvSpPr>
          <p:cNvPr id="22" name="object 32"/>
          <p:cNvSpPr txBox="1"/>
          <p:nvPr/>
        </p:nvSpPr>
        <p:spPr>
          <a:xfrm>
            <a:off x="10354708" y="346368"/>
            <a:ext cx="1262380" cy="299720"/>
          </a:xfrm>
          <a:prstGeom prst="rect">
            <a:avLst/>
          </a:prstGeom>
        </p:spPr>
        <p:txBody>
          <a:bodyPr vert="horz" wrap="square" lIns="0" tIns="12700" rIns="0" bIns="0" rtlCol="0">
            <a:spAutoFit/>
          </a:bodyPr>
          <a:lstStyle/>
          <a:p>
            <a:pPr marL="12700">
              <a:lnSpc>
                <a:spcPct val="100000"/>
              </a:lnSpc>
              <a:spcBef>
                <a:spcPts val="100"/>
              </a:spcBef>
            </a:pPr>
            <a:r>
              <a:rPr sz="1800" b="1" spc="-180" dirty="0">
                <a:solidFill>
                  <a:srgbClr val="1B6871"/>
                </a:solidFill>
                <a:latin typeface="Arial"/>
                <a:cs typeface="Arial"/>
                <a:hlinkClick r:id="rId8"/>
              </a:rPr>
              <a:t>Tableau</a:t>
            </a:r>
            <a:r>
              <a:rPr sz="1800" b="1" spc="-175" dirty="0">
                <a:solidFill>
                  <a:srgbClr val="1B6871"/>
                </a:solidFill>
                <a:latin typeface="Arial"/>
                <a:cs typeface="Arial"/>
                <a:hlinkClick r:id="rId8"/>
              </a:rPr>
              <a:t> </a:t>
            </a:r>
            <a:r>
              <a:rPr sz="1800" b="1" spc="-145" dirty="0">
                <a:solidFill>
                  <a:srgbClr val="1B6871"/>
                </a:solidFill>
                <a:latin typeface="Arial"/>
                <a:cs typeface="Arial"/>
                <a:hlinkClick r:id="rId8"/>
              </a:rPr>
              <a:t>Story</a:t>
            </a:r>
            <a:endParaRPr sz="1800" dirty="0">
              <a:latin typeface="Arial"/>
              <a:cs typeface="Arial"/>
            </a:endParaRPr>
          </a:p>
        </p:txBody>
      </p:sp>
      <p:sp>
        <p:nvSpPr>
          <p:cNvPr id="23" name="object 32"/>
          <p:cNvSpPr txBox="1"/>
          <p:nvPr/>
        </p:nvSpPr>
        <p:spPr>
          <a:xfrm>
            <a:off x="10354708" y="659269"/>
            <a:ext cx="1262380" cy="299720"/>
          </a:xfrm>
          <a:prstGeom prst="rect">
            <a:avLst/>
          </a:prstGeom>
        </p:spPr>
        <p:txBody>
          <a:bodyPr vert="horz" wrap="square" lIns="0" tIns="12700" rIns="0" bIns="0" rtlCol="0">
            <a:spAutoFit/>
          </a:bodyPr>
          <a:lstStyle/>
          <a:p>
            <a:pPr marL="12700">
              <a:lnSpc>
                <a:spcPct val="100000"/>
              </a:lnSpc>
              <a:spcBef>
                <a:spcPts val="100"/>
              </a:spcBef>
            </a:pPr>
            <a:r>
              <a:rPr lang="en-GB" sz="1800" b="1" spc="-180" dirty="0" smtClean="0">
                <a:solidFill>
                  <a:srgbClr val="1B6871"/>
                </a:solidFill>
                <a:latin typeface="Arial"/>
                <a:cs typeface="Arial"/>
                <a:hlinkClick r:id="rId9"/>
              </a:rPr>
              <a:t>Git Hub Link</a:t>
            </a:r>
            <a:endParaRPr sz="1800" dirty="0">
              <a:latin typeface="Arial"/>
              <a:cs typeface="Arial"/>
            </a:endParaRPr>
          </a:p>
        </p:txBody>
      </p:sp>
    </p:spTree>
    <p:extLst>
      <p:ext uri="{BB962C8B-B14F-4D97-AF65-F5344CB8AC3E}">
        <p14:creationId xmlns:p14="http://schemas.microsoft.com/office/powerpoint/2010/main" val="3501508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3007" y="700240"/>
            <a:ext cx="6096000" cy="2092881"/>
          </a:xfrm>
          <a:prstGeom prst="rect">
            <a:avLst/>
          </a:prstGeom>
        </p:spPr>
        <p:txBody>
          <a:bodyPr>
            <a:spAutoFit/>
          </a:bodyPr>
          <a:lstStyle/>
          <a:p>
            <a:pPr marL="285750" indent="-285750">
              <a:buClr>
                <a:schemeClr val="accent4"/>
              </a:buClr>
              <a:buFont typeface="Arial" panose="020B0604020202020204" pitchFamily="34" charset="0"/>
              <a:buChar char="•"/>
            </a:pPr>
            <a:r>
              <a:rPr lang="en-GB" dirty="0" smtClean="0">
                <a:effectLst/>
                <a:latin typeface="Arial MT"/>
              </a:rPr>
              <a:t>Listing Top 10 and Bottom 10 Movies based on Revenue in dollars. Top Revenue spent is 3,542.57 dollars and Least Revenue spent is 410.02 dollars</a:t>
            </a:r>
            <a:endParaRPr lang="en-GB" sz="800" dirty="0">
              <a:latin typeface="Arial MT"/>
            </a:endParaRPr>
          </a:p>
          <a:p>
            <a:pPr marL="171450" indent="-171450">
              <a:buClr>
                <a:schemeClr val="accent4"/>
              </a:buClr>
              <a:buFont typeface="Arial" panose="020B0604020202020204" pitchFamily="34" charset="0"/>
              <a:buChar char="•"/>
            </a:pPr>
            <a:endParaRPr lang="en-GB" sz="800" dirty="0" smtClean="0">
              <a:effectLst/>
              <a:latin typeface="Arial MT"/>
            </a:endParaRPr>
          </a:p>
          <a:p>
            <a:pPr>
              <a:buClr>
                <a:schemeClr val="accent4"/>
              </a:buClr>
            </a:pPr>
            <a:endParaRPr lang="en-GB" sz="800" dirty="0">
              <a:latin typeface="Arial MT"/>
            </a:endParaRPr>
          </a:p>
          <a:p>
            <a:pPr>
              <a:buClr>
                <a:schemeClr val="accent4"/>
              </a:buClr>
            </a:pPr>
            <a:endParaRPr lang="en-GB" sz="800" dirty="0" smtClean="0">
              <a:effectLst/>
              <a:latin typeface="Arial MT"/>
            </a:endParaRPr>
          </a:p>
          <a:p>
            <a:pPr>
              <a:buClr>
                <a:schemeClr val="accent4"/>
              </a:buClr>
            </a:pPr>
            <a:endParaRPr lang="en-GB" sz="800" dirty="0">
              <a:latin typeface="Arial MT"/>
            </a:endParaRPr>
          </a:p>
          <a:p>
            <a:pPr>
              <a:buClr>
                <a:schemeClr val="accent4"/>
              </a:buClr>
            </a:pPr>
            <a:endParaRPr lang="en-GB" sz="800" dirty="0" smtClean="0">
              <a:effectLst/>
              <a:latin typeface="Arial MT"/>
            </a:endParaRPr>
          </a:p>
          <a:p>
            <a:pPr marL="285750" indent="-285750">
              <a:buClr>
                <a:schemeClr val="accent4"/>
              </a:buClr>
              <a:buFont typeface="Arial" panose="020B0604020202020204" pitchFamily="34" charset="0"/>
              <a:buChar char="•"/>
            </a:pPr>
            <a:r>
              <a:rPr lang="en-GB" dirty="0" smtClean="0">
                <a:effectLst/>
                <a:latin typeface="Arial MT"/>
              </a:rPr>
              <a:t>Here listing Top 10 countries with more customers , in this India is in Top which holds more customers.</a:t>
            </a:r>
            <a:endParaRPr lang="en-IN" dirty="0">
              <a:latin typeface="Arial MT"/>
            </a:endParaRPr>
          </a:p>
        </p:txBody>
      </p:sp>
      <p:pic>
        <p:nvPicPr>
          <p:cNvPr id="2" name="Picture 1"/>
          <p:cNvPicPr>
            <a:picLocks noChangeAspect="1"/>
          </p:cNvPicPr>
          <p:nvPr/>
        </p:nvPicPr>
        <p:blipFill rotWithShape="1">
          <a:blip r:embed="rId2"/>
          <a:srcRect b="12125"/>
          <a:stretch/>
        </p:blipFill>
        <p:spPr>
          <a:xfrm>
            <a:off x="6604248" y="1196340"/>
            <a:ext cx="5556560" cy="1897380"/>
          </a:xfrm>
          <a:prstGeom prst="rect">
            <a:avLst/>
          </a:prstGeom>
        </p:spPr>
      </p:pic>
      <p:pic>
        <p:nvPicPr>
          <p:cNvPr id="3" name="Picture 2"/>
          <p:cNvPicPr>
            <a:picLocks noChangeAspect="1"/>
          </p:cNvPicPr>
          <p:nvPr/>
        </p:nvPicPr>
        <p:blipFill rotWithShape="1">
          <a:blip r:embed="rId3"/>
          <a:srcRect r="15413" b="11499"/>
          <a:stretch/>
        </p:blipFill>
        <p:spPr>
          <a:xfrm>
            <a:off x="243542" y="3734220"/>
            <a:ext cx="5814358" cy="2434709"/>
          </a:xfrm>
          <a:prstGeom prst="rect">
            <a:avLst/>
          </a:prstGeom>
        </p:spPr>
      </p:pic>
      <p:pic>
        <p:nvPicPr>
          <p:cNvPr id="4" name="Picture 3"/>
          <p:cNvPicPr>
            <a:picLocks noChangeAspect="1"/>
          </p:cNvPicPr>
          <p:nvPr/>
        </p:nvPicPr>
        <p:blipFill rotWithShape="1">
          <a:blip r:embed="rId4"/>
          <a:srcRect r="18938" b="10945"/>
          <a:stretch/>
        </p:blipFill>
        <p:spPr>
          <a:xfrm>
            <a:off x="6773441" y="3734220"/>
            <a:ext cx="5218174" cy="2434709"/>
          </a:xfrm>
          <a:prstGeom prst="rect">
            <a:avLst/>
          </a:prstGeom>
        </p:spPr>
      </p:pic>
    </p:spTree>
    <p:extLst>
      <p:ext uri="{BB962C8B-B14F-4D97-AF65-F5344CB8AC3E}">
        <p14:creationId xmlns:p14="http://schemas.microsoft.com/office/powerpoint/2010/main" val="221556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3440" y="709750"/>
            <a:ext cx="6096000" cy="1200329"/>
          </a:xfrm>
          <a:prstGeom prst="rect">
            <a:avLst/>
          </a:prstGeom>
        </p:spPr>
        <p:txBody>
          <a:bodyPr>
            <a:spAutoFit/>
          </a:bodyPr>
          <a:lstStyle/>
          <a:p>
            <a:r>
              <a:rPr lang="en-GB" dirty="0" smtClean="0">
                <a:effectLst/>
                <a:latin typeface="Arial MT"/>
              </a:rPr>
              <a:t>Top 3 countries with more Customers:</a:t>
            </a:r>
          </a:p>
          <a:p>
            <a:pPr marL="285750" indent="-285750">
              <a:buClr>
                <a:schemeClr val="accent4"/>
              </a:buClr>
              <a:buFont typeface="Arial" panose="020B0604020202020204" pitchFamily="34" charset="0"/>
              <a:buChar char="•"/>
            </a:pPr>
            <a:r>
              <a:rPr lang="en-GB" dirty="0" smtClean="0">
                <a:effectLst/>
                <a:latin typeface="Arial MT"/>
              </a:rPr>
              <a:t>India</a:t>
            </a:r>
          </a:p>
          <a:p>
            <a:pPr marL="285750" indent="-285750">
              <a:buClr>
                <a:schemeClr val="accent4"/>
              </a:buClr>
              <a:buFont typeface="Arial" panose="020B0604020202020204" pitchFamily="34" charset="0"/>
              <a:buChar char="•"/>
            </a:pPr>
            <a:r>
              <a:rPr lang="en-GB" dirty="0" smtClean="0">
                <a:effectLst/>
                <a:latin typeface="Arial MT"/>
              </a:rPr>
              <a:t>China</a:t>
            </a:r>
          </a:p>
          <a:p>
            <a:pPr marL="285750" indent="-285750">
              <a:buClr>
                <a:schemeClr val="accent4"/>
              </a:buClr>
              <a:buFont typeface="Arial" panose="020B0604020202020204" pitchFamily="34" charset="0"/>
              <a:buChar char="•"/>
            </a:pPr>
            <a:r>
              <a:rPr lang="en-GB" dirty="0" smtClean="0">
                <a:effectLst/>
                <a:latin typeface="Arial MT"/>
              </a:rPr>
              <a:t>USA</a:t>
            </a:r>
            <a:endParaRPr lang="en-IN" dirty="0">
              <a:latin typeface="Arial MT"/>
            </a:endParaRPr>
          </a:p>
        </p:txBody>
      </p:sp>
      <p:sp>
        <p:nvSpPr>
          <p:cNvPr id="7" name="Rectangle 6"/>
          <p:cNvSpPr/>
          <p:nvPr/>
        </p:nvSpPr>
        <p:spPr>
          <a:xfrm>
            <a:off x="9487429" y="4026654"/>
            <a:ext cx="1417055" cy="1077218"/>
          </a:xfrm>
          <a:prstGeom prst="rect">
            <a:avLst/>
          </a:prstGeom>
        </p:spPr>
        <p:txBody>
          <a:bodyPr wrap="none">
            <a:spAutoFit/>
          </a:bodyPr>
          <a:lstStyle/>
          <a:p>
            <a:r>
              <a:rPr lang="en-GB" sz="1600" dirty="0" smtClean="0">
                <a:effectLst/>
                <a:latin typeface="Arial MT"/>
              </a:rPr>
              <a:t>Top 3 ratings:</a:t>
            </a:r>
          </a:p>
          <a:p>
            <a:pPr marL="285750" indent="-285750">
              <a:buClr>
                <a:schemeClr val="accent4"/>
              </a:buClr>
              <a:buFont typeface="Arial" panose="020B0604020202020204" pitchFamily="34" charset="0"/>
              <a:buChar char="•"/>
            </a:pPr>
            <a:r>
              <a:rPr lang="en-GB" sz="1600" dirty="0">
                <a:latin typeface="Arial MT"/>
              </a:rPr>
              <a:t>PG-13</a:t>
            </a:r>
          </a:p>
          <a:p>
            <a:pPr marL="285750" indent="-285750">
              <a:buClr>
                <a:schemeClr val="accent4"/>
              </a:buClr>
              <a:buFont typeface="Arial" panose="020B0604020202020204" pitchFamily="34" charset="0"/>
              <a:buChar char="•"/>
            </a:pPr>
            <a:r>
              <a:rPr lang="en-GB" sz="1600" dirty="0">
                <a:latin typeface="Arial MT"/>
              </a:rPr>
              <a:t>NC-17</a:t>
            </a:r>
          </a:p>
          <a:p>
            <a:pPr marL="285750" indent="-285750">
              <a:buClr>
                <a:schemeClr val="accent4"/>
              </a:buClr>
              <a:buFont typeface="Arial" panose="020B0604020202020204" pitchFamily="34" charset="0"/>
              <a:buChar char="•"/>
            </a:pPr>
            <a:r>
              <a:rPr lang="en-GB" sz="1600" dirty="0">
                <a:latin typeface="Arial MT"/>
              </a:rPr>
              <a:t>R</a:t>
            </a:r>
          </a:p>
        </p:txBody>
      </p:sp>
      <p:pic>
        <p:nvPicPr>
          <p:cNvPr id="2" name="Picture 1"/>
          <p:cNvPicPr>
            <a:picLocks noChangeAspect="1"/>
          </p:cNvPicPr>
          <p:nvPr/>
        </p:nvPicPr>
        <p:blipFill rotWithShape="1">
          <a:blip r:embed="rId2"/>
          <a:srcRect t="6712" r="19308" b="13765"/>
          <a:stretch/>
        </p:blipFill>
        <p:spPr>
          <a:xfrm>
            <a:off x="1405515" y="1981200"/>
            <a:ext cx="6991726" cy="4381500"/>
          </a:xfrm>
          <a:prstGeom prst="rect">
            <a:avLst/>
          </a:prstGeom>
        </p:spPr>
      </p:pic>
      <p:pic>
        <p:nvPicPr>
          <p:cNvPr id="3" name="Picture 2"/>
          <p:cNvPicPr>
            <a:picLocks noChangeAspect="1"/>
          </p:cNvPicPr>
          <p:nvPr/>
        </p:nvPicPr>
        <p:blipFill rotWithShape="1">
          <a:blip r:embed="rId3"/>
          <a:srcRect b="51075"/>
          <a:stretch/>
        </p:blipFill>
        <p:spPr>
          <a:xfrm>
            <a:off x="8920708" y="2247777"/>
            <a:ext cx="2362405" cy="13869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9920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2" descr="category">
            <a:extLst>
              <a:ext uri="{FF2B5EF4-FFF2-40B4-BE49-F238E27FC236}">
                <a16:creationId xmlns:a16="http://schemas.microsoft.com/office/drawing/2014/main" xmlns="" id="{E42647A4-E1AB-4417-B77F-49978A70B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 y="541020"/>
            <a:ext cx="10929187" cy="5824062"/>
          </a:xfrm>
          <a:prstGeom prst="rect">
            <a:avLst/>
          </a:prstGeom>
        </p:spPr>
      </p:pic>
    </p:spTree>
    <p:extLst>
      <p:ext uri="{BB962C8B-B14F-4D97-AF65-F5344CB8AC3E}">
        <p14:creationId xmlns:p14="http://schemas.microsoft.com/office/powerpoint/2010/main" val="368223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10"/>
          <p:cNvSpPr txBox="1"/>
          <p:nvPr/>
        </p:nvSpPr>
        <p:spPr>
          <a:xfrm>
            <a:off x="5090160" y="2032000"/>
            <a:ext cx="183896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Most frequently used Rating is PG -13 </a:t>
            </a:r>
            <a:endParaRPr lang="en-IN" sz="1400" b="1" dirty="0">
              <a:effectLst/>
              <a:latin typeface="Arial MT"/>
              <a:ea typeface="Calibri" panose="020F0502020204030204" pitchFamily="34" charset="0"/>
              <a:cs typeface="Times New Roman" panose="02020603050405020304" pitchFamily="18" charset="0"/>
            </a:endParaRPr>
          </a:p>
        </p:txBody>
      </p:sp>
      <p:sp>
        <p:nvSpPr>
          <p:cNvPr id="25" name="Text Box 63"/>
          <p:cNvSpPr txBox="1"/>
          <p:nvPr/>
        </p:nvSpPr>
        <p:spPr>
          <a:xfrm>
            <a:off x="833120" y="2032000"/>
            <a:ext cx="191008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Top most Genre is Sports </a:t>
            </a:r>
            <a:endParaRPr lang="en-IN" sz="1400" b="1" dirty="0">
              <a:effectLst/>
              <a:latin typeface="Arial MT"/>
              <a:ea typeface="Calibri" panose="020F0502020204030204" pitchFamily="34" charset="0"/>
              <a:cs typeface="Times New Roman" panose="02020603050405020304" pitchFamily="18" charset="0"/>
            </a:endParaRPr>
          </a:p>
        </p:txBody>
      </p:sp>
      <p:sp>
        <p:nvSpPr>
          <p:cNvPr id="26" name="Text Box 28"/>
          <p:cNvSpPr txBox="1"/>
          <p:nvPr/>
        </p:nvSpPr>
        <p:spPr>
          <a:xfrm>
            <a:off x="3048000" y="2032000"/>
            <a:ext cx="1798320" cy="1056640"/>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400" b="1" dirty="0">
                <a:effectLst/>
                <a:latin typeface="Arial MT"/>
                <a:ea typeface="Calibri" panose="020F0502020204030204" pitchFamily="34" charset="0"/>
                <a:cs typeface="Times New Roman" panose="02020603050405020304" pitchFamily="18" charset="0"/>
              </a:rPr>
              <a:t>The Top most Country with More Customers is India </a:t>
            </a:r>
            <a:endParaRPr lang="en-IN" sz="1400" b="1" dirty="0">
              <a:effectLst/>
              <a:latin typeface="Arial MT"/>
              <a:ea typeface="Calibri" panose="020F0502020204030204" pitchFamily="34" charset="0"/>
              <a:cs typeface="Times New Roman" panose="02020603050405020304" pitchFamily="18" charset="0"/>
            </a:endParaRPr>
          </a:p>
        </p:txBody>
      </p:sp>
      <p:pic>
        <p:nvPicPr>
          <p:cNvPr id="28" name="Picture 27"/>
          <p:cNvPicPr/>
          <p:nvPr/>
        </p:nvPicPr>
        <p:blipFill>
          <a:blip r:embed="rId2" cstate="print">
            <a:extLst>
              <a:ext uri="{28A0092B-C50C-407E-A947-70E740481C1C}">
                <a14:useLocalDpi xmlns:a14="http://schemas.microsoft.com/office/drawing/2010/main" val="0"/>
              </a:ext>
            </a:extLst>
          </a:blip>
          <a:stretch>
            <a:fillRect/>
          </a:stretch>
        </p:blipFill>
        <p:spPr>
          <a:xfrm>
            <a:off x="7498080" y="3206121"/>
            <a:ext cx="4420235" cy="2651760"/>
          </a:xfrm>
          <a:prstGeom prst="rect">
            <a:avLst/>
          </a:prstGeom>
        </p:spPr>
      </p:pic>
      <p:sp>
        <p:nvSpPr>
          <p:cNvPr id="30" name="Rectangle 29"/>
          <p:cNvSpPr/>
          <p:nvPr/>
        </p:nvSpPr>
        <p:spPr>
          <a:xfrm>
            <a:off x="622300" y="3677921"/>
            <a:ext cx="6606540" cy="1438855"/>
          </a:xfrm>
          <a:prstGeom prst="rect">
            <a:avLst/>
          </a:prstGeom>
        </p:spPr>
        <p:txBody>
          <a:bodyPr wrap="square">
            <a:spAutoFit/>
          </a:bodyPr>
          <a:lstStyle/>
          <a:p>
            <a:pPr marL="298450" marR="5080" indent="-285750">
              <a:lnSpc>
                <a:spcPts val="1939"/>
              </a:lnSpc>
              <a:buClr>
                <a:srgbClr val="46C3D2"/>
              </a:buClr>
              <a:buFont typeface="Wingdings" panose="05000000000000000000" pitchFamily="2" charset="2"/>
              <a:buChar char="Ø"/>
              <a:tabLst>
                <a:tab pos="241300" algn="l"/>
              </a:tabLst>
            </a:pPr>
            <a:r>
              <a:rPr lang="en-GB" dirty="0" err="1">
                <a:solidFill>
                  <a:srgbClr val="FFFFFF"/>
                </a:solidFill>
                <a:latin typeface="Arial MT"/>
                <a:cs typeface="Arial MT"/>
              </a:rPr>
              <a:t>Rockbuster</a:t>
            </a:r>
            <a:r>
              <a:rPr lang="en-GB" spc="-25" dirty="0">
                <a:solidFill>
                  <a:srgbClr val="FFFFFF"/>
                </a:solidFill>
                <a:latin typeface="Arial MT"/>
                <a:cs typeface="Arial MT"/>
              </a:rPr>
              <a:t> </a:t>
            </a:r>
            <a:r>
              <a:rPr lang="en-GB" dirty="0">
                <a:solidFill>
                  <a:srgbClr val="FFFFFF"/>
                </a:solidFill>
                <a:latin typeface="Arial MT"/>
                <a:cs typeface="Arial MT"/>
              </a:rPr>
              <a:t>Stealth</a:t>
            </a:r>
            <a:r>
              <a:rPr lang="en-GB" spc="-25" dirty="0">
                <a:solidFill>
                  <a:srgbClr val="FFFFFF"/>
                </a:solidFill>
                <a:latin typeface="Arial MT"/>
                <a:cs typeface="Arial MT"/>
              </a:rPr>
              <a:t>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focus</a:t>
            </a:r>
            <a:r>
              <a:rPr lang="en-GB" spc="-30" dirty="0">
                <a:solidFill>
                  <a:srgbClr val="FFFFFF"/>
                </a:solidFill>
                <a:latin typeface="Arial MT"/>
                <a:cs typeface="Arial MT"/>
              </a:rPr>
              <a:t> </a:t>
            </a:r>
            <a:r>
              <a:rPr lang="en-GB" dirty="0">
                <a:solidFill>
                  <a:srgbClr val="FFFFFF"/>
                </a:solidFill>
                <a:latin typeface="Arial MT"/>
                <a:cs typeface="Arial MT"/>
              </a:rPr>
              <a:t>its</a:t>
            </a:r>
            <a:r>
              <a:rPr lang="en-GB" spc="-25" dirty="0">
                <a:solidFill>
                  <a:srgbClr val="FFFFFF"/>
                </a:solidFill>
                <a:latin typeface="Arial MT"/>
                <a:cs typeface="Arial MT"/>
              </a:rPr>
              <a:t> </a:t>
            </a:r>
            <a:r>
              <a:rPr lang="en-GB" dirty="0">
                <a:solidFill>
                  <a:srgbClr val="FFFFFF"/>
                </a:solidFill>
                <a:latin typeface="Arial MT"/>
                <a:cs typeface="Arial MT"/>
              </a:rPr>
              <a:t>efforts</a:t>
            </a:r>
            <a:r>
              <a:rPr lang="en-GB" spc="-25" dirty="0">
                <a:solidFill>
                  <a:srgbClr val="FFFFFF"/>
                </a:solidFill>
                <a:latin typeface="Arial MT"/>
                <a:cs typeface="Arial MT"/>
              </a:rPr>
              <a:t> </a:t>
            </a:r>
            <a:r>
              <a:rPr lang="en-GB" spc="-20" dirty="0">
                <a:solidFill>
                  <a:srgbClr val="FFFFFF"/>
                </a:solidFill>
                <a:latin typeface="Arial MT"/>
                <a:cs typeface="Arial MT"/>
              </a:rPr>
              <a:t>into </a:t>
            </a:r>
            <a:r>
              <a:rPr lang="en-GB" dirty="0">
                <a:solidFill>
                  <a:srgbClr val="FFFFFF"/>
                </a:solidFill>
                <a:latin typeface="Arial MT"/>
                <a:cs typeface="Arial MT"/>
              </a:rPr>
              <a:t>advertising</a:t>
            </a:r>
            <a:r>
              <a:rPr lang="en-GB" spc="-10" dirty="0">
                <a:solidFill>
                  <a:srgbClr val="FFFFFF"/>
                </a:solidFill>
                <a:latin typeface="Arial MT"/>
                <a:cs typeface="Arial MT"/>
              </a:rPr>
              <a:t> </a:t>
            </a:r>
            <a:r>
              <a:rPr lang="en-GB" dirty="0">
                <a:solidFill>
                  <a:srgbClr val="FFFFFF"/>
                </a:solidFill>
                <a:latin typeface="Arial MT"/>
                <a:cs typeface="Arial MT"/>
              </a:rPr>
              <a:t>this</a:t>
            </a:r>
            <a:r>
              <a:rPr lang="en-GB" spc="-15" dirty="0">
                <a:solidFill>
                  <a:srgbClr val="FFFFFF"/>
                </a:solidFill>
                <a:latin typeface="Arial MT"/>
                <a:cs typeface="Arial MT"/>
              </a:rPr>
              <a:t> </a:t>
            </a:r>
            <a:r>
              <a:rPr lang="en-GB" dirty="0">
                <a:solidFill>
                  <a:srgbClr val="FFFFFF"/>
                </a:solidFill>
                <a:latin typeface="Arial MT"/>
                <a:cs typeface="Arial MT"/>
              </a:rPr>
              <a:t>new</a:t>
            </a:r>
            <a:r>
              <a:rPr lang="en-GB" spc="-25" dirty="0">
                <a:solidFill>
                  <a:srgbClr val="FFFFFF"/>
                </a:solidFill>
                <a:latin typeface="Arial MT"/>
                <a:cs typeface="Arial MT"/>
              </a:rPr>
              <a:t> </a:t>
            </a:r>
            <a:r>
              <a:rPr lang="en-GB" dirty="0">
                <a:solidFill>
                  <a:srgbClr val="FFFFFF"/>
                </a:solidFill>
                <a:latin typeface="Arial MT"/>
                <a:cs typeface="Arial MT"/>
              </a:rPr>
              <a:t>platform in</a:t>
            </a:r>
            <a:r>
              <a:rPr lang="en-GB" spc="-25" dirty="0">
                <a:solidFill>
                  <a:srgbClr val="FFFFFF"/>
                </a:solidFill>
                <a:latin typeface="Arial MT"/>
                <a:cs typeface="Arial MT"/>
              </a:rPr>
              <a:t> </a:t>
            </a:r>
            <a:r>
              <a:rPr lang="en-GB" dirty="0">
                <a:solidFill>
                  <a:srgbClr val="FFFFFF"/>
                </a:solidFill>
                <a:latin typeface="Arial MT"/>
                <a:cs typeface="Arial MT"/>
              </a:rPr>
              <a:t>the</a:t>
            </a:r>
            <a:r>
              <a:rPr lang="en-GB" spc="-25" dirty="0">
                <a:solidFill>
                  <a:srgbClr val="FFFFFF"/>
                </a:solidFill>
                <a:latin typeface="Arial MT"/>
                <a:cs typeface="Arial MT"/>
              </a:rPr>
              <a:t> </a:t>
            </a:r>
            <a:r>
              <a:rPr lang="en-GB" dirty="0">
                <a:solidFill>
                  <a:srgbClr val="FFFFFF"/>
                </a:solidFill>
                <a:latin typeface="Arial MT"/>
                <a:cs typeface="Arial MT"/>
              </a:rPr>
              <a:t>top</a:t>
            </a:r>
            <a:r>
              <a:rPr lang="en-GB" spc="-20" dirty="0">
                <a:solidFill>
                  <a:srgbClr val="FFFFFF"/>
                </a:solidFill>
                <a:latin typeface="Arial MT"/>
                <a:cs typeface="Arial MT"/>
              </a:rPr>
              <a:t> </a:t>
            </a:r>
            <a:r>
              <a:rPr lang="en-GB" spc="-25" dirty="0">
                <a:solidFill>
                  <a:srgbClr val="FFFFFF"/>
                </a:solidFill>
                <a:latin typeface="Arial MT"/>
                <a:cs typeface="Arial MT"/>
              </a:rPr>
              <a:t>10 </a:t>
            </a:r>
            <a:r>
              <a:rPr lang="en-GB" dirty="0">
                <a:solidFill>
                  <a:srgbClr val="FFFFFF"/>
                </a:solidFill>
                <a:latin typeface="Arial MT"/>
                <a:cs typeface="Arial MT"/>
              </a:rPr>
              <a:t>countries</a:t>
            </a:r>
            <a:r>
              <a:rPr lang="en-GB" spc="-40" dirty="0">
                <a:solidFill>
                  <a:srgbClr val="FFFFFF"/>
                </a:solidFill>
                <a:latin typeface="Arial MT"/>
                <a:cs typeface="Arial MT"/>
              </a:rPr>
              <a:t> </a:t>
            </a:r>
            <a:r>
              <a:rPr lang="en-GB" dirty="0">
                <a:solidFill>
                  <a:srgbClr val="FFFFFF"/>
                </a:solidFill>
                <a:latin typeface="Arial MT"/>
                <a:cs typeface="Arial MT"/>
              </a:rPr>
              <a:t>and</a:t>
            </a:r>
            <a:r>
              <a:rPr lang="en-GB" spc="-45" dirty="0">
                <a:solidFill>
                  <a:srgbClr val="FFFFFF"/>
                </a:solidFill>
                <a:latin typeface="Arial MT"/>
                <a:cs typeface="Arial MT"/>
              </a:rPr>
              <a:t> </a:t>
            </a:r>
            <a:r>
              <a:rPr lang="en-GB" dirty="0">
                <a:solidFill>
                  <a:srgbClr val="FFFFFF"/>
                </a:solidFill>
                <a:latin typeface="Arial MT"/>
                <a:cs typeface="Arial MT"/>
              </a:rPr>
              <a:t>prioritizing</a:t>
            </a:r>
            <a:r>
              <a:rPr lang="en-GB" spc="-30" dirty="0">
                <a:solidFill>
                  <a:srgbClr val="FFFFFF"/>
                </a:solidFill>
                <a:latin typeface="Arial MT"/>
                <a:cs typeface="Arial MT"/>
              </a:rPr>
              <a:t> </a:t>
            </a:r>
            <a:r>
              <a:rPr lang="en-GB" dirty="0">
                <a:solidFill>
                  <a:srgbClr val="FFFFFF"/>
                </a:solidFill>
                <a:latin typeface="Arial MT"/>
                <a:cs typeface="Arial MT"/>
              </a:rPr>
              <a:t>customers</a:t>
            </a:r>
            <a:r>
              <a:rPr lang="en-GB" spc="-50" dirty="0">
                <a:solidFill>
                  <a:srgbClr val="FFFFFF"/>
                </a:solidFill>
                <a:latin typeface="Arial MT"/>
                <a:cs typeface="Arial MT"/>
              </a:rPr>
              <a:t> </a:t>
            </a:r>
            <a:r>
              <a:rPr lang="en-GB" dirty="0">
                <a:solidFill>
                  <a:srgbClr val="FFFFFF"/>
                </a:solidFill>
                <a:latin typeface="Arial MT"/>
                <a:cs typeface="Arial MT"/>
              </a:rPr>
              <a:t>from</a:t>
            </a:r>
            <a:r>
              <a:rPr lang="en-GB" spc="-55" dirty="0">
                <a:solidFill>
                  <a:srgbClr val="FFFFFF"/>
                </a:solidFill>
                <a:latin typeface="Arial MT"/>
                <a:cs typeface="Arial MT"/>
              </a:rPr>
              <a:t> </a:t>
            </a:r>
            <a:r>
              <a:rPr lang="en-GB" spc="-20" dirty="0">
                <a:solidFill>
                  <a:srgbClr val="FFFFFF"/>
                </a:solidFill>
                <a:latin typeface="Arial MT"/>
                <a:cs typeface="Arial MT"/>
              </a:rPr>
              <a:t>said </a:t>
            </a:r>
            <a:r>
              <a:rPr lang="en-GB" spc="-10" dirty="0">
                <a:solidFill>
                  <a:srgbClr val="FFFFFF"/>
                </a:solidFill>
                <a:latin typeface="Arial MT"/>
                <a:cs typeface="Arial MT"/>
              </a:rPr>
              <a:t>countries</a:t>
            </a:r>
            <a:r>
              <a:rPr lang="en-GB" spc="-10" dirty="0" smtClean="0">
                <a:solidFill>
                  <a:srgbClr val="FFFFFF"/>
                </a:solidFill>
                <a:latin typeface="Arial MT"/>
                <a:cs typeface="Arial MT"/>
              </a:rPr>
              <a:t>.</a:t>
            </a:r>
          </a:p>
          <a:p>
            <a:pPr marL="298450" marR="5080" indent="-285750">
              <a:lnSpc>
                <a:spcPts val="1939"/>
              </a:lnSpc>
              <a:buClr>
                <a:srgbClr val="46C3D2"/>
              </a:buClr>
              <a:buFont typeface="Wingdings" panose="05000000000000000000" pitchFamily="2" charset="2"/>
              <a:buChar char="Ø"/>
              <a:tabLst>
                <a:tab pos="241300" algn="l"/>
              </a:tabLst>
            </a:pPr>
            <a:endParaRPr lang="en-GB" dirty="0">
              <a:latin typeface="Arial MT"/>
              <a:cs typeface="Arial MT"/>
            </a:endParaRPr>
          </a:p>
          <a:p>
            <a:pPr marL="298450" indent="-285750">
              <a:lnSpc>
                <a:spcPts val="2050"/>
              </a:lnSpc>
              <a:spcBef>
                <a:spcPts val="765"/>
              </a:spcBef>
              <a:buClr>
                <a:srgbClr val="46C3D2"/>
              </a:buClr>
              <a:buFont typeface="Wingdings" panose="05000000000000000000" pitchFamily="2" charset="2"/>
              <a:buChar char="Ø"/>
              <a:tabLst>
                <a:tab pos="240665" algn="l"/>
              </a:tabLst>
            </a:pPr>
            <a:r>
              <a:rPr lang="en-GB" dirty="0">
                <a:solidFill>
                  <a:srgbClr val="FFFFFF"/>
                </a:solidFill>
                <a:latin typeface="Arial MT"/>
                <a:cs typeface="Arial MT"/>
              </a:rPr>
              <a:t>Contact</a:t>
            </a:r>
            <a:r>
              <a:rPr lang="en-GB" spc="-25" dirty="0">
                <a:solidFill>
                  <a:srgbClr val="FFFFFF"/>
                </a:solidFill>
                <a:latin typeface="Arial MT"/>
                <a:cs typeface="Arial MT"/>
              </a:rPr>
              <a:t> </a:t>
            </a:r>
            <a:r>
              <a:rPr lang="en-GB" dirty="0">
                <a:solidFill>
                  <a:srgbClr val="FFFFFF"/>
                </a:solidFill>
                <a:latin typeface="Arial MT"/>
                <a:cs typeface="Arial MT"/>
              </a:rPr>
              <a:t>all</a:t>
            </a:r>
            <a:r>
              <a:rPr lang="en-GB" spc="-15" dirty="0">
                <a:solidFill>
                  <a:srgbClr val="FFFFFF"/>
                </a:solidFill>
                <a:latin typeface="Arial MT"/>
                <a:cs typeface="Arial MT"/>
              </a:rPr>
              <a:t> </a:t>
            </a:r>
            <a:r>
              <a:rPr lang="en-GB" dirty="0">
                <a:solidFill>
                  <a:srgbClr val="FFFFFF"/>
                </a:solidFill>
                <a:latin typeface="Arial MT"/>
                <a:cs typeface="Arial MT"/>
              </a:rPr>
              <a:t>customers</a:t>
            </a:r>
            <a:r>
              <a:rPr lang="en-GB" spc="-30"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dirty="0">
                <a:solidFill>
                  <a:srgbClr val="FFFFFF"/>
                </a:solidFill>
                <a:latin typeface="Arial MT"/>
                <a:cs typeface="Arial MT"/>
              </a:rPr>
              <a:t>inform</a:t>
            </a:r>
            <a:r>
              <a:rPr lang="en-GB" spc="-25" dirty="0">
                <a:solidFill>
                  <a:srgbClr val="FFFFFF"/>
                </a:solidFill>
                <a:latin typeface="Arial MT"/>
                <a:cs typeface="Arial MT"/>
              </a:rPr>
              <a:t> </a:t>
            </a:r>
            <a:r>
              <a:rPr lang="en-GB" dirty="0">
                <a:solidFill>
                  <a:srgbClr val="FFFFFF"/>
                </a:solidFill>
                <a:latin typeface="Arial MT"/>
                <a:cs typeface="Arial MT"/>
              </a:rPr>
              <a:t>them</a:t>
            </a:r>
            <a:r>
              <a:rPr lang="en-GB" spc="-25" dirty="0">
                <a:solidFill>
                  <a:srgbClr val="FFFFFF"/>
                </a:solidFill>
                <a:latin typeface="Arial MT"/>
                <a:cs typeface="Arial MT"/>
              </a:rPr>
              <a:t> </a:t>
            </a:r>
            <a:r>
              <a:rPr lang="en-GB" dirty="0">
                <a:solidFill>
                  <a:srgbClr val="FFFFFF"/>
                </a:solidFill>
                <a:latin typeface="Arial MT"/>
                <a:cs typeface="Arial MT"/>
              </a:rPr>
              <a:t>of</a:t>
            </a:r>
            <a:r>
              <a:rPr lang="en-GB" spc="-20" dirty="0">
                <a:solidFill>
                  <a:srgbClr val="FFFFFF"/>
                </a:solidFill>
                <a:latin typeface="Arial MT"/>
                <a:cs typeface="Arial MT"/>
              </a:rPr>
              <a:t> </a:t>
            </a:r>
            <a:r>
              <a:rPr lang="en-GB" spc="-25" dirty="0" smtClean="0">
                <a:solidFill>
                  <a:srgbClr val="FFFFFF"/>
                </a:solidFill>
                <a:latin typeface="Arial MT"/>
                <a:cs typeface="Arial MT"/>
              </a:rPr>
              <a:t>the </a:t>
            </a:r>
            <a:r>
              <a:rPr lang="en-GB" dirty="0" smtClean="0">
                <a:solidFill>
                  <a:srgbClr val="FFFFFF"/>
                </a:solidFill>
                <a:latin typeface="Arial MT"/>
                <a:cs typeface="Arial MT"/>
              </a:rPr>
              <a:t>new</a:t>
            </a:r>
            <a:r>
              <a:rPr lang="en-GB" spc="-25" dirty="0" smtClean="0">
                <a:solidFill>
                  <a:srgbClr val="FFFFFF"/>
                </a:solidFill>
                <a:latin typeface="Arial MT"/>
                <a:cs typeface="Arial MT"/>
              </a:rPr>
              <a:t> </a:t>
            </a:r>
            <a:r>
              <a:rPr lang="en-GB" spc="-10" dirty="0">
                <a:solidFill>
                  <a:srgbClr val="FFFFFF"/>
                </a:solidFill>
                <a:latin typeface="Arial MT"/>
                <a:cs typeface="Arial MT"/>
              </a:rPr>
              <a:t>platform</a:t>
            </a:r>
            <a:endParaRPr lang="en-GB" dirty="0">
              <a:latin typeface="Arial MT"/>
              <a:cs typeface="Arial MT"/>
            </a:endParaRPr>
          </a:p>
        </p:txBody>
      </p:sp>
      <p:sp>
        <p:nvSpPr>
          <p:cNvPr id="31" name="object 2"/>
          <p:cNvSpPr txBox="1">
            <a:spLocks noGrp="1"/>
          </p:cNvSpPr>
          <p:nvPr>
            <p:ph type="title"/>
          </p:nvPr>
        </p:nvSpPr>
        <p:spPr>
          <a:xfrm>
            <a:off x="395122" y="555663"/>
            <a:ext cx="8610676" cy="609012"/>
          </a:xfrm>
          <a:prstGeom prst="rect">
            <a:avLst/>
          </a:prstGeom>
        </p:spPr>
        <p:txBody>
          <a:bodyPr vert="horz" wrap="square" lIns="0" tIns="176402" rIns="0" bIns="0" rtlCol="0">
            <a:spAutoFit/>
          </a:bodyPr>
          <a:lstStyle/>
          <a:p>
            <a:pPr marL="163830">
              <a:lnSpc>
                <a:spcPct val="100000"/>
              </a:lnSpc>
              <a:spcBef>
                <a:spcPts val="105"/>
              </a:spcBef>
            </a:pPr>
            <a:r>
              <a:rPr sz="2800" spc="-65" dirty="0"/>
              <a:t>Conclusion</a:t>
            </a:r>
            <a:endParaRPr sz="3200" spc="-65" dirty="0"/>
          </a:p>
        </p:txBody>
      </p:sp>
    </p:spTree>
    <p:extLst>
      <p:ext uri="{BB962C8B-B14F-4D97-AF65-F5344CB8AC3E}">
        <p14:creationId xmlns:p14="http://schemas.microsoft.com/office/powerpoint/2010/main" val="344821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p:cNvSpPr txBox="1"/>
          <p:nvPr/>
        </p:nvSpPr>
        <p:spPr>
          <a:xfrm>
            <a:off x="523443" y="650199"/>
            <a:ext cx="1649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a:cs typeface="Arial"/>
              </a:rPr>
              <a:t>Business</a:t>
            </a:r>
            <a:r>
              <a:rPr sz="1800" b="1" spc="-40" dirty="0">
                <a:solidFill>
                  <a:srgbClr val="FFFFFF"/>
                </a:solidFill>
                <a:latin typeface="Arial"/>
                <a:cs typeface="Arial"/>
              </a:rPr>
              <a:t> </a:t>
            </a:r>
            <a:r>
              <a:rPr sz="1800" b="1" spc="-20" dirty="0">
                <a:solidFill>
                  <a:srgbClr val="FFFFFF"/>
                </a:solidFill>
                <a:latin typeface="Arial"/>
                <a:cs typeface="Arial"/>
              </a:rPr>
              <a:t>Case</a:t>
            </a:r>
            <a:endParaRPr sz="1800" dirty="0">
              <a:latin typeface="Arial"/>
              <a:cs typeface="Arial"/>
            </a:endParaRPr>
          </a:p>
        </p:txBody>
      </p:sp>
      <p:sp>
        <p:nvSpPr>
          <p:cNvPr id="6" name="object 9"/>
          <p:cNvSpPr txBox="1"/>
          <p:nvPr/>
        </p:nvSpPr>
        <p:spPr>
          <a:xfrm>
            <a:off x="523443" y="1121791"/>
            <a:ext cx="7012940" cy="3141245"/>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solidFill>
                  <a:srgbClr val="FFFFFF"/>
                </a:solidFill>
                <a:latin typeface="Arial MT"/>
                <a:cs typeface="Arial MT"/>
              </a:rPr>
              <a:t>Instacart,</a:t>
            </a:r>
            <a:r>
              <a:rPr sz="1600" spc="-30" dirty="0">
                <a:solidFill>
                  <a:srgbClr val="FFFFFF"/>
                </a:solidFill>
                <a:latin typeface="Arial MT"/>
                <a:cs typeface="Arial MT"/>
              </a:rPr>
              <a:t> </a:t>
            </a:r>
            <a:r>
              <a:rPr sz="1600" dirty="0">
                <a:solidFill>
                  <a:srgbClr val="FFFFFF"/>
                </a:solidFill>
                <a:latin typeface="Arial MT"/>
                <a:cs typeface="Arial MT"/>
              </a:rPr>
              <a:t>an</a:t>
            </a:r>
            <a:r>
              <a:rPr sz="1600" spc="-30" dirty="0">
                <a:solidFill>
                  <a:srgbClr val="FFFFFF"/>
                </a:solidFill>
                <a:latin typeface="Arial MT"/>
                <a:cs typeface="Arial MT"/>
              </a:rPr>
              <a:t> </a:t>
            </a:r>
            <a:r>
              <a:rPr sz="1600" dirty="0">
                <a:solidFill>
                  <a:srgbClr val="FFFFFF"/>
                </a:solidFill>
                <a:latin typeface="Arial MT"/>
                <a:cs typeface="Arial MT"/>
              </a:rPr>
              <a:t>online</a:t>
            </a:r>
            <a:r>
              <a:rPr sz="1600" spc="-55" dirty="0">
                <a:solidFill>
                  <a:srgbClr val="FFFFFF"/>
                </a:solidFill>
                <a:latin typeface="Arial MT"/>
                <a:cs typeface="Arial MT"/>
              </a:rPr>
              <a:t> </a:t>
            </a:r>
            <a:r>
              <a:rPr sz="1600" spc="-10" dirty="0">
                <a:solidFill>
                  <a:srgbClr val="FFFFFF"/>
                </a:solidFill>
                <a:latin typeface="Arial MT"/>
                <a:cs typeface="Arial MT"/>
              </a:rPr>
              <a:t>retailer,</a:t>
            </a:r>
            <a:r>
              <a:rPr sz="1600" spc="-30" dirty="0">
                <a:solidFill>
                  <a:srgbClr val="FFFFFF"/>
                </a:solidFill>
                <a:latin typeface="Arial MT"/>
                <a:cs typeface="Arial MT"/>
              </a:rPr>
              <a:t> </a:t>
            </a:r>
            <a:r>
              <a:rPr sz="1600" dirty="0">
                <a:solidFill>
                  <a:srgbClr val="FFFFFF"/>
                </a:solidFill>
                <a:latin typeface="Arial MT"/>
                <a:cs typeface="Arial MT"/>
              </a:rPr>
              <a:t>plans</a:t>
            </a:r>
            <a:r>
              <a:rPr sz="1600" spc="-50"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dirty="0">
                <a:solidFill>
                  <a:srgbClr val="FFFFFF"/>
                </a:solidFill>
                <a:latin typeface="Arial MT"/>
                <a:cs typeface="Arial MT"/>
              </a:rPr>
              <a:t>apply</a:t>
            </a:r>
            <a:r>
              <a:rPr sz="1600" spc="-50" dirty="0">
                <a:solidFill>
                  <a:srgbClr val="FFFFFF"/>
                </a:solidFill>
                <a:latin typeface="Arial MT"/>
                <a:cs typeface="Arial MT"/>
              </a:rPr>
              <a:t> </a:t>
            </a:r>
            <a:r>
              <a:rPr sz="1600" dirty="0">
                <a:solidFill>
                  <a:srgbClr val="FFFFFF"/>
                </a:solidFill>
                <a:latin typeface="Arial MT"/>
                <a:cs typeface="Arial MT"/>
              </a:rPr>
              <a:t>targeted</a:t>
            </a:r>
            <a:r>
              <a:rPr sz="1600" spc="-20" dirty="0">
                <a:solidFill>
                  <a:srgbClr val="FFFFFF"/>
                </a:solidFill>
                <a:latin typeface="Arial MT"/>
                <a:cs typeface="Arial MT"/>
              </a:rPr>
              <a:t> </a:t>
            </a:r>
            <a:r>
              <a:rPr sz="1600" dirty="0">
                <a:solidFill>
                  <a:srgbClr val="FFFFFF"/>
                </a:solidFill>
                <a:latin typeface="Arial MT"/>
                <a:cs typeface="Arial MT"/>
              </a:rPr>
              <a:t>marketing</a:t>
            </a:r>
            <a:r>
              <a:rPr sz="1600" spc="-35"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spc="-25" dirty="0">
                <a:solidFill>
                  <a:srgbClr val="FFFFFF"/>
                </a:solidFill>
                <a:latin typeface="Arial MT"/>
                <a:cs typeface="Arial MT"/>
              </a:rPr>
              <a:t>its </a:t>
            </a:r>
            <a:r>
              <a:rPr sz="1600" dirty="0">
                <a:solidFill>
                  <a:srgbClr val="FFFFFF"/>
                </a:solidFill>
                <a:latin typeface="Arial MT"/>
                <a:cs typeface="Arial MT"/>
              </a:rPr>
              <a:t>customers.</a:t>
            </a:r>
            <a:r>
              <a:rPr sz="1600" spc="-20" dirty="0">
                <a:solidFill>
                  <a:srgbClr val="FFFFFF"/>
                </a:solidFill>
                <a:latin typeface="Arial MT"/>
                <a:cs typeface="Arial MT"/>
              </a:rPr>
              <a:t> </a:t>
            </a:r>
            <a:r>
              <a:rPr sz="1600" dirty="0">
                <a:solidFill>
                  <a:srgbClr val="FFFFFF"/>
                </a:solidFill>
                <a:latin typeface="Arial MT"/>
                <a:cs typeface="Arial MT"/>
              </a:rPr>
              <a:t>In</a:t>
            </a:r>
            <a:r>
              <a:rPr sz="1600" spc="-20" dirty="0">
                <a:solidFill>
                  <a:srgbClr val="FFFFFF"/>
                </a:solidFill>
                <a:latin typeface="Arial MT"/>
                <a:cs typeface="Arial MT"/>
              </a:rPr>
              <a:t> </a:t>
            </a:r>
            <a:r>
              <a:rPr sz="1600" dirty="0">
                <a:solidFill>
                  <a:srgbClr val="FFFFFF"/>
                </a:solidFill>
                <a:latin typeface="Arial MT"/>
                <a:cs typeface="Arial MT"/>
              </a:rPr>
              <a:t>order</a:t>
            </a:r>
            <a:r>
              <a:rPr sz="1600" spc="-20"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do</a:t>
            </a:r>
            <a:r>
              <a:rPr sz="1600" spc="-40" dirty="0">
                <a:solidFill>
                  <a:srgbClr val="FFFFFF"/>
                </a:solidFill>
                <a:latin typeface="Arial MT"/>
                <a:cs typeface="Arial MT"/>
              </a:rPr>
              <a:t> </a:t>
            </a:r>
            <a:r>
              <a:rPr sz="1600" dirty="0">
                <a:solidFill>
                  <a:srgbClr val="FFFFFF"/>
                </a:solidFill>
                <a:latin typeface="Arial MT"/>
                <a:cs typeface="Arial MT"/>
              </a:rPr>
              <a:t>so,</a:t>
            </a:r>
            <a:r>
              <a:rPr sz="1600" spc="-25" dirty="0">
                <a:solidFill>
                  <a:srgbClr val="FFFFFF"/>
                </a:solidFill>
                <a:latin typeface="Arial MT"/>
                <a:cs typeface="Arial MT"/>
              </a:rPr>
              <a:t> </a:t>
            </a:r>
            <a:r>
              <a:rPr sz="1600" dirty="0">
                <a:solidFill>
                  <a:srgbClr val="FFFFFF"/>
                </a:solidFill>
                <a:latin typeface="Arial MT"/>
                <a:cs typeface="Arial MT"/>
              </a:rPr>
              <a:t>it</a:t>
            </a:r>
            <a:r>
              <a:rPr sz="1600" spc="-35" dirty="0">
                <a:solidFill>
                  <a:srgbClr val="FFFFFF"/>
                </a:solidFill>
                <a:latin typeface="Arial MT"/>
                <a:cs typeface="Arial MT"/>
              </a:rPr>
              <a:t> </a:t>
            </a:r>
            <a:r>
              <a:rPr sz="1600" dirty="0">
                <a:solidFill>
                  <a:srgbClr val="FFFFFF"/>
                </a:solidFill>
                <a:latin typeface="Arial MT"/>
                <a:cs typeface="Arial MT"/>
              </a:rPr>
              <a:t>is</a:t>
            </a:r>
            <a:r>
              <a:rPr sz="1600" spc="-45" dirty="0">
                <a:solidFill>
                  <a:srgbClr val="FFFFFF"/>
                </a:solidFill>
                <a:latin typeface="Arial MT"/>
                <a:cs typeface="Arial MT"/>
              </a:rPr>
              <a:t> </a:t>
            </a:r>
            <a:r>
              <a:rPr sz="1600" dirty="0">
                <a:solidFill>
                  <a:srgbClr val="FFFFFF"/>
                </a:solidFill>
                <a:latin typeface="Arial MT"/>
                <a:cs typeface="Arial MT"/>
              </a:rPr>
              <a:t>essential</a:t>
            </a:r>
            <a:r>
              <a:rPr sz="1600" spc="-45"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understand</a:t>
            </a:r>
            <a:r>
              <a:rPr sz="1600" spc="-25" dirty="0">
                <a:solidFill>
                  <a:srgbClr val="FFFFFF"/>
                </a:solidFill>
                <a:latin typeface="Arial MT"/>
                <a:cs typeface="Arial MT"/>
              </a:rPr>
              <a:t> </a:t>
            </a:r>
            <a:r>
              <a:rPr sz="1600" dirty="0">
                <a:solidFill>
                  <a:srgbClr val="FFFFFF"/>
                </a:solidFill>
                <a:latin typeface="Arial MT"/>
                <a:cs typeface="Arial MT"/>
              </a:rPr>
              <a:t>its</a:t>
            </a:r>
            <a:r>
              <a:rPr sz="1600" spc="-35" dirty="0">
                <a:solidFill>
                  <a:srgbClr val="FFFFFF"/>
                </a:solidFill>
                <a:latin typeface="Arial MT"/>
                <a:cs typeface="Arial MT"/>
              </a:rPr>
              <a:t> </a:t>
            </a:r>
            <a:r>
              <a:rPr sz="1600" dirty="0">
                <a:solidFill>
                  <a:srgbClr val="FFFFFF"/>
                </a:solidFill>
                <a:latin typeface="Arial MT"/>
                <a:cs typeface="Arial MT"/>
              </a:rPr>
              <a:t>customer</a:t>
            </a:r>
            <a:r>
              <a:rPr sz="1600" spc="-25" dirty="0">
                <a:solidFill>
                  <a:srgbClr val="FFFFFF"/>
                </a:solidFill>
                <a:latin typeface="Arial MT"/>
                <a:cs typeface="Arial MT"/>
              </a:rPr>
              <a:t> </a:t>
            </a:r>
            <a:r>
              <a:rPr sz="1600" spc="-20" dirty="0">
                <a:solidFill>
                  <a:srgbClr val="FFFFFF"/>
                </a:solidFill>
                <a:latin typeface="Arial MT"/>
                <a:cs typeface="Arial MT"/>
              </a:rPr>
              <a:t>base</a:t>
            </a:r>
            <a:endParaRPr sz="1600" dirty="0">
              <a:latin typeface="Arial MT"/>
              <a:cs typeface="Arial MT"/>
            </a:endParaRPr>
          </a:p>
          <a:p>
            <a:pPr marL="241300" marR="180340" indent="-228600">
              <a:lnSpc>
                <a:spcPct val="100000"/>
              </a:lnSpc>
              <a:spcBef>
                <a:spcPts val="1010"/>
              </a:spcBef>
              <a:buClr>
                <a:srgbClr val="46C3D2"/>
              </a:buClr>
              <a:buChar char="•"/>
              <a:tabLst>
                <a:tab pos="241300" algn="l"/>
              </a:tabLst>
            </a:pPr>
            <a:r>
              <a:rPr sz="1600" dirty="0">
                <a:solidFill>
                  <a:srgbClr val="FFFFFF"/>
                </a:solidFill>
                <a:latin typeface="Arial MT"/>
                <a:cs typeface="Arial MT"/>
              </a:rPr>
              <a:t>Understand:</a:t>
            </a:r>
            <a:r>
              <a:rPr sz="1600" spc="-40" dirty="0">
                <a:solidFill>
                  <a:srgbClr val="FFFFFF"/>
                </a:solidFill>
                <a:latin typeface="Arial MT"/>
                <a:cs typeface="Arial MT"/>
              </a:rPr>
              <a:t> </a:t>
            </a:r>
            <a:r>
              <a:rPr sz="1600" dirty="0">
                <a:solidFill>
                  <a:srgbClr val="FFFFFF"/>
                </a:solidFill>
                <a:latin typeface="Arial MT"/>
                <a:cs typeface="Arial MT"/>
              </a:rPr>
              <a:t>customer</a:t>
            </a:r>
            <a:r>
              <a:rPr sz="1600" spc="-50" dirty="0">
                <a:solidFill>
                  <a:srgbClr val="FFFFFF"/>
                </a:solidFill>
                <a:latin typeface="Arial MT"/>
                <a:cs typeface="Arial MT"/>
              </a:rPr>
              <a:t> </a:t>
            </a:r>
            <a:r>
              <a:rPr sz="1600" spc="-10" dirty="0">
                <a:solidFill>
                  <a:srgbClr val="FFFFFF"/>
                </a:solidFill>
                <a:latin typeface="Arial MT"/>
                <a:cs typeface="Arial MT"/>
              </a:rPr>
              <a:t>demographics,</a:t>
            </a:r>
            <a:r>
              <a:rPr sz="1600" spc="-60" dirty="0">
                <a:solidFill>
                  <a:srgbClr val="FFFFFF"/>
                </a:solidFill>
                <a:latin typeface="Arial MT"/>
                <a:cs typeface="Arial MT"/>
              </a:rPr>
              <a:t> </a:t>
            </a:r>
            <a:r>
              <a:rPr sz="1600" dirty="0">
                <a:solidFill>
                  <a:srgbClr val="FFFFFF"/>
                </a:solidFill>
                <a:latin typeface="Arial MT"/>
                <a:cs typeface="Arial MT"/>
              </a:rPr>
              <a:t>customer</a:t>
            </a:r>
            <a:r>
              <a:rPr sz="1600" spc="-40" dirty="0">
                <a:solidFill>
                  <a:srgbClr val="FFFFFF"/>
                </a:solidFill>
                <a:latin typeface="Arial MT"/>
                <a:cs typeface="Arial MT"/>
              </a:rPr>
              <a:t> </a:t>
            </a:r>
            <a:r>
              <a:rPr sz="1600" dirty="0">
                <a:solidFill>
                  <a:srgbClr val="FFFFFF"/>
                </a:solidFill>
                <a:latin typeface="Arial MT"/>
                <a:cs typeface="Arial MT"/>
              </a:rPr>
              <a:t>profiling,</a:t>
            </a:r>
            <a:r>
              <a:rPr sz="1600" spc="-60" dirty="0">
                <a:solidFill>
                  <a:srgbClr val="FFFFFF"/>
                </a:solidFill>
                <a:latin typeface="Arial MT"/>
                <a:cs typeface="Arial MT"/>
              </a:rPr>
              <a:t> </a:t>
            </a:r>
            <a:r>
              <a:rPr sz="1600" dirty="0">
                <a:solidFill>
                  <a:srgbClr val="FFFFFF"/>
                </a:solidFill>
                <a:latin typeface="Arial MT"/>
                <a:cs typeface="Arial MT"/>
              </a:rPr>
              <a:t>shopping</a:t>
            </a:r>
            <a:r>
              <a:rPr sz="1600" spc="-70" dirty="0">
                <a:solidFill>
                  <a:srgbClr val="FFFFFF"/>
                </a:solidFill>
                <a:latin typeface="Arial MT"/>
                <a:cs typeface="Arial MT"/>
              </a:rPr>
              <a:t> </a:t>
            </a:r>
            <a:r>
              <a:rPr sz="1600" spc="-10" dirty="0">
                <a:solidFill>
                  <a:srgbClr val="FFFFFF"/>
                </a:solidFill>
                <a:latin typeface="Arial MT"/>
                <a:cs typeface="Arial MT"/>
              </a:rPr>
              <a:t>times, </a:t>
            </a:r>
            <a:r>
              <a:rPr sz="1600" dirty="0">
                <a:solidFill>
                  <a:srgbClr val="FFFFFF"/>
                </a:solidFill>
                <a:latin typeface="Arial MT"/>
                <a:cs typeface="Arial MT"/>
              </a:rPr>
              <a:t>shopping</a:t>
            </a:r>
            <a:r>
              <a:rPr sz="1600" spc="-45" dirty="0">
                <a:solidFill>
                  <a:srgbClr val="FFFFFF"/>
                </a:solidFill>
                <a:latin typeface="Arial MT"/>
                <a:cs typeface="Arial MT"/>
              </a:rPr>
              <a:t> </a:t>
            </a:r>
            <a:r>
              <a:rPr sz="1600" spc="-10" dirty="0">
                <a:solidFill>
                  <a:srgbClr val="FFFFFF"/>
                </a:solidFill>
                <a:latin typeface="Arial MT"/>
                <a:cs typeface="Arial MT"/>
              </a:rPr>
              <a:t>behavior</a:t>
            </a:r>
            <a:endParaRPr sz="1600" dirty="0">
              <a:latin typeface="Arial MT"/>
              <a:cs typeface="Arial MT"/>
            </a:endParaRPr>
          </a:p>
          <a:p>
            <a:pPr>
              <a:lnSpc>
                <a:spcPct val="100000"/>
              </a:lnSpc>
              <a:spcBef>
                <a:spcPts val="990"/>
              </a:spcBef>
              <a:buClr>
                <a:srgbClr val="46C3D2"/>
              </a:buClr>
              <a:buFont typeface="Arial MT"/>
              <a:buChar char="•"/>
            </a:pPr>
            <a:endParaRPr sz="1600" dirty="0">
              <a:latin typeface="Arial MT"/>
              <a:cs typeface="Arial MT"/>
            </a:endParaRPr>
          </a:p>
          <a:p>
            <a:pPr marL="12700">
              <a:lnSpc>
                <a:spcPct val="100000"/>
              </a:lnSpc>
            </a:pPr>
            <a:r>
              <a:rPr sz="1600" b="1" spc="-20" dirty="0">
                <a:solidFill>
                  <a:srgbClr val="FFFFFF"/>
                </a:solidFill>
                <a:latin typeface="Arial"/>
                <a:cs typeface="Arial"/>
              </a:rPr>
              <a:t>Data</a:t>
            </a:r>
            <a:endParaRPr sz="1600" b="1" dirty="0">
              <a:latin typeface="Arial"/>
              <a:cs typeface="Arial"/>
            </a:endParaRPr>
          </a:p>
          <a:p>
            <a:pPr marL="240665" indent="-227965">
              <a:lnSpc>
                <a:spcPct val="100000"/>
              </a:lnSpc>
              <a:spcBef>
                <a:spcPts val="1010"/>
              </a:spcBef>
              <a:buClr>
                <a:srgbClr val="46C3D2"/>
              </a:buClr>
              <a:buChar char="•"/>
              <a:tabLst>
                <a:tab pos="240665" algn="l"/>
              </a:tabLst>
            </a:pPr>
            <a:r>
              <a:rPr sz="1600" dirty="0">
                <a:uFill>
                  <a:solidFill>
                    <a:srgbClr val="B5E7EC"/>
                  </a:solidFill>
                </a:uFill>
                <a:latin typeface="Arial MT"/>
                <a:cs typeface="Arial MT"/>
              </a:rPr>
              <a:t>“The</a:t>
            </a:r>
            <a:r>
              <a:rPr sz="1600" spc="-35" dirty="0">
                <a:uFill>
                  <a:solidFill>
                    <a:srgbClr val="B5E7EC"/>
                  </a:solidFill>
                </a:uFill>
                <a:latin typeface="Arial MT"/>
                <a:cs typeface="Arial MT"/>
              </a:rPr>
              <a:t> </a:t>
            </a:r>
            <a:r>
              <a:rPr sz="1600" dirty="0">
                <a:uFill>
                  <a:solidFill>
                    <a:srgbClr val="B5E7EC"/>
                  </a:solidFill>
                </a:uFill>
                <a:latin typeface="Arial MT"/>
                <a:cs typeface="Arial MT"/>
              </a:rPr>
              <a:t>Instacart</a:t>
            </a:r>
            <a:r>
              <a:rPr sz="1600" spc="-25" dirty="0">
                <a:uFill>
                  <a:solidFill>
                    <a:srgbClr val="B5E7EC"/>
                  </a:solidFill>
                </a:uFill>
                <a:latin typeface="Arial MT"/>
                <a:cs typeface="Arial MT"/>
              </a:rPr>
              <a:t> </a:t>
            </a:r>
            <a:r>
              <a:rPr sz="1600" dirty="0">
                <a:uFill>
                  <a:solidFill>
                    <a:srgbClr val="B5E7EC"/>
                  </a:solidFill>
                </a:uFill>
                <a:latin typeface="Arial MT"/>
                <a:cs typeface="Arial MT"/>
              </a:rPr>
              <a:t>Online</a:t>
            </a:r>
            <a:r>
              <a:rPr sz="1600" spc="-50" dirty="0">
                <a:uFill>
                  <a:solidFill>
                    <a:srgbClr val="B5E7EC"/>
                  </a:solidFill>
                </a:uFill>
                <a:latin typeface="Arial MT"/>
                <a:cs typeface="Arial MT"/>
              </a:rPr>
              <a:t> </a:t>
            </a:r>
            <a:r>
              <a:rPr sz="1600" dirty="0">
                <a:uFill>
                  <a:solidFill>
                    <a:srgbClr val="B5E7EC"/>
                  </a:solidFill>
                </a:uFill>
                <a:latin typeface="Arial MT"/>
                <a:cs typeface="Arial MT"/>
              </a:rPr>
              <a:t>Grocery</a:t>
            </a:r>
            <a:r>
              <a:rPr sz="1600" spc="-10" dirty="0">
                <a:uFill>
                  <a:solidFill>
                    <a:srgbClr val="B5E7EC"/>
                  </a:solidFill>
                </a:uFill>
                <a:latin typeface="Arial MT"/>
                <a:cs typeface="Arial MT"/>
              </a:rPr>
              <a:t> </a:t>
            </a:r>
            <a:r>
              <a:rPr sz="1600" dirty="0">
                <a:uFill>
                  <a:solidFill>
                    <a:srgbClr val="B5E7EC"/>
                  </a:solidFill>
                </a:uFill>
                <a:latin typeface="Arial MT"/>
                <a:cs typeface="Arial MT"/>
              </a:rPr>
              <a:t>Shopping</a:t>
            </a:r>
            <a:r>
              <a:rPr sz="1600" spc="-55" dirty="0">
                <a:uFill>
                  <a:solidFill>
                    <a:srgbClr val="B5E7EC"/>
                  </a:solidFill>
                </a:uFill>
                <a:latin typeface="Arial MT"/>
                <a:cs typeface="Arial MT"/>
              </a:rPr>
              <a:t> </a:t>
            </a:r>
            <a:r>
              <a:rPr sz="1600" dirty="0">
                <a:uFill>
                  <a:solidFill>
                    <a:srgbClr val="B5E7EC"/>
                  </a:solidFill>
                </a:uFill>
                <a:latin typeface="Arial MT"/>
                <a:cs typeface="Arial MT"/>
              </a:rPr>
              <a:t>Dataset</a:t>
            </a:r>
            <a:r>
              <a:rPr sz="1600" spc="-35" dirty="0">
                <a:uFill>
                  <a:solidFill>
                    <a:srgbClr val="B5E7EC"/>
                  </a:solidFill>
                </a:uFill>
                <a:latin typeface="Arial MT"/>
                <a:cs typeface="Arial MT"/>
              </a:rPr>
              <a:t> </a:t>
            </a:r>
            <a:r>
              <a:rPr sz="1600" spc="-10" dirty="0">
                <a:uFill>
                  <a:solidFill>
                    <a:srgbClr val="B5E7EC"/>
                  </a:solidFill>
                </a:uFill>
                <a:latin typeface="Arial MT"/>
                <a:cs typeface="Arial MT"/>
              </a:rPr>
              <a:t>2017”</a:t>
            </a:r>
            <a:endParaRPr sz="1600" dirty="0">
              <a:latin typeface="Arial MT"/>
              <a:cs typeface="Arial MT"/>
            </a:endParaRPr>
          </a:p>
          <a:p>
            <a:pPr marL="240665" indent="-227965">
              <a:lnSpc>
                <a:spcPct val="100000"/>
              </a:lnSpc>
              <a:spcBef>
                <a:spcPts val="1000"/>
              </a:spcBef>
              <a:buClr>
                <a:srgbClr val="46C3D2"/>
              </a:buClr>
              <a:buChar char="•"/>
              <a:tabLst>
                <a:tab pos="240665" algn="l"/>
              </a:tabLst>
            </a:pPr>
            <a:r>
              <a:rPr sz="1600" dirty="0">
                <a:solidFill>
                  <a:srgbClr val="FFFFFF"/>
                </a:solidFill>
                <a:latin typeface="Arial MT"/>
                <a:cs typeface="Arial MT"/>
              </a:rPr>
              <a:t>32,404,859</a:t>
            </a:r>
            <a:r>
              <a:rPr sz="1600" spc="-70" dirty="0">
                <a:solidFill>
                  <a:srgbClr val="FFFFFF"/>
                </a:solidFill>
                <a:latin typeface="Arial MT"/>
                <a:cs typeface="Arial MT"/>
              </a:rPr>
              <a:t> </a:t>
            </a:r>
            <a:r>
              <a:rPr sz="1600" spc="-10" dirty="0">
                <a:solidFill>
                  <a:srgbClr val="FFFFFF"/>
                </a:solidFill>
                <a:latin typeface="Arial MT"/>
                <a:cs typeface="Arial MT"/>
              </a:rPr>
              <a:t>rows/entries</a:t>
            </a:r>
            <a:endParaRPr sz="1600" dirty="0">
              <a:latin typeface="Arial MT"/>
              <a:cs typeface="Arial MT"/>
            </a:endParaRPr>
          </a:p>
          <a:p>
            <a:pPr>
              <a:lnSpc>
                <a:spcPct val="100000"/>
              </a:lnSpc>
              <a:spcBef>
                <a:spcPts val="1240"/>
              </a:spcBef>
            </a:pPr>
            <a:endParaRPr sz="1600" dirty="0">
              <a:latin typeface="Arial MT"/>
              <a:cs typeface="Arial MT"/>
            </a:endParaRPr>
          </a:p>
          <a:p>
            <a:pPr marL="12700">
              <a:lnSpc>
                <a:spcPct val="100000"/>
              </a:lnSpc>
              <a:spcBef>
                <a:spcPts val="5"/>
              </a:spcBef>
            </a:pPr>
            <a:r>
              <a:rPr sz="1600" b="1" spc="-20" dirty="0">
                <a:solidFill>
                  <a:srgbClr val="FFFFFF"/>
                </a:solidFill>
                <a:latin typeface="Arial"/>
                <a:cs typeface="Arial"/>
              </a:rPr>
              <a:t>Tools</a:t>
            </a:r>
            <a:r>
              <a:rPr sz="1600" b="1" spc="-55" dirty="0">
                <a:solidFill>
                  <a:srgbClr val="FFFFFF"/>
                </a:solidFill>
                <a:latin typeface="Arial"/>
                <a:cs typeface="Arial"/>
              </a:rPr>
              <a:t> </a:t>
            </a:r>
            <a:r>
              <a:rPr sz="1600" b="1" spc="-20" dirty="0">
                <a:solidFill>
                  <a:srgbClr val="FFFFFF"/>
                </a:solidFill>
                <a:latin typeface="Arial"/>
                <a:cs typeface="Arial"/>
              </a:rPr>
              <a:t>used:</a:t>
            </a:r>
            <a:endParaRPr sz="1600" b="1" dirty="0">
              <a:latin typeface="Arial"/>
              <a:cs typeface="Arial"/>
            </a:endParaRPr>
          </a:p>
        </p:txBody>
      </p:sp>
      <p:sp>
        <p:nvSpPr>
          <p:cNvPr id="7" name="object 10"/>
          <p:cNvSpPr txBox="1"/>
          <p:nvPr/>
        </p:nvSpPr>
        <p:spPr>
          <a:xfrm>
            <a:off x="523443" y="4658331"/>
            <a:ext cx="6191885" cy="1510670"/>
          </a:xfrm>
          <a:prstGeom prst="rect">
            <a:avLst/>
          </a:prstGeom>
        </p:spPr>
        <p:txBody>
          <a:bodyPr vert="horz" wrap="square" lIns="0" tIns="139700" rIns="0" bIns="0" rtlCol="0">
            <a:spAutoFit/>
          </a:bodyPr>
          <a:lstStyle/>
          <a:p>
            <a:pPr marL="12700">
              <a:lnSpc>
                <a:spcPct val="100000"/>
              </a:lnSpc>
              <a:spcBef>
                <a:spcPts val="1100"/>
              </a:spcBef>
            </a:pPr>
            <a:r>
              <a:rPr sz="1600" b="1" dirty="0">
                <a:solidFill>
                  <a:srgbClr val="FFFFFF"/>
                </a:solidFill>
                <a:latin typeface="Arial"/>
                <a:cs typeface="Arial"/>
              </a:rPr>
              <a:t>General</a:t>
            </a:r>
            <a:r>
              <a:rPr sz="1600" b="1" spc="-20" dirty="0">
                <a:solidFill>
                  <a:srgbClr val="FFFFFF"/>
                </a:solidFill>
                <a:latin typeface="Arial"/>
                <a:cs typeface="Arial"/>
              </a:rPr>
              <a:t> </a:t>
            </a:r>
            <a:r>
              <a:rPr sz="1600" b="1" dirty="0">
                <a:solidFill>
                  <a:srgbClr val="FFFFFF"/>
                </a:solidFill>
                <a:latin typeface="Arial"/>
                <a:cs typeface="Arial"/>
              </a:rPr>
              <a:t>Procedure</a:t>
            </a:r>
            <a:r>
              <a:rPr sz="1600" b="1" spc="-35" dirty="0">
                <a:solidFill>
                  <a:srgbClr val="FFFFFF"/>
                </a:solidFill>
                <a:latin typeface="Arial"/>
                <a:cs typeface="Arial"/>
              </a:rPr>
              <a:t> </a:t>
            </a:r>
            <a:r>
              <a:rPr sz="1600" b="1" dirty="0">
                <a:solidFill>
                  <a:srgbClr val="FFFFFF"/>
                </a:solidFill>
                <a:latin typeface="Arial"/>
                <a:cs typeface="Arial"/>
              </a:rPr>
              <a:t>and</a:t>
            </a:r>
            <a:r>
              <a:rPr sz="1600" b="1" spc="-90" dirty="0">
                <a:solidFill>
                  <a:srgbClr val="FFFFFF"/>
                </a:solidFill>
                <a:latin typeface="Arial"/>
                <a:cs typeface="Arial"/>
              </a:rPr>
              <a:t> </a:t>
            </a:r>
            <a:r>
              <a:rPr sz="1600" b="1" spc="-10" dirty="0">
                <a:solidFill>
                  <a:srgbClr val="FFFFFF"/>
                </a:solidFill>
                <a:latin typeface="Arial"/>
                <a:cs typeface="Arial"/>
              </a:rPr>
              <a:t>Analysis</a:t>
            </a:r>
            <a:endParaRPr sz="1600" b="1" dirty="0">
              <a:latin typeface="Arial"/>
              <a:cs typeface="Arial"/>
            </a:endParaRPr>
          </a:p>
          <a:p>
            <a:pPr marL="240665" indent="-227965">
              <a:lnSpc>
                <a:spcPct val="100000"/>
              </a:lnSpc>
              <a:spcBef>
                <a:spcPts val="1000"/>
              </a:spcBef>
              <a:buClr>
                <a:srgbClr val="46C3D2"/>
              </a:buClr>
              <a:buChar char="•"/>
              <a:tabLst>
                <a:tab pos="240665" algn="l"/>
              </a:tabLst>
            </a:pPr>
            <a:r>
              <a:rPr sz="1600" dirty="0">
                <a:solidFill>
                  <a:srgbClr val="FFFFFF"/>
                </a:solidFill>
                <a:latin typeface="Arial MT"/>
                <a:cs typeface="Arial MT"/>
              </a:rPr>
              <a:t>Data</a:t>
            </a:r>
            <a:r>
              <a:rPr sz="1600" spc="-25" dirty="0">
                <a:solidFill>
                  <a:srgbClr val="FFFFFF"/>
                </a:solidFill>
                <a:latin typeface="Arial MT"/>
                <a:cs typeface="Arial MT"/>
              </a:rPr>
              <a:t> </a:t>
            </a:r>
            <a:r>
              <a:rPr sz="1600" dirty="0">
                <a:solidFill>
                  <a:srgbClr val="FFFFFF"/>
                </a:solidFill>
                <a:latin typeface="Arial MT"/>
                <a:cs typeface="Arial MT"/>
              </a:rPr>
              <a:t>cleaning,</a:t>
            </a:r>
            <a:r>
              <a:rPr sz="1600" spc="-45" dirty="0">
                <a:solidFill>
                  <a:srgbClr val="FFFFFF"/>
                </a:solidFill>
                <a:latin typeface="Arial MT"/>
                <a:cs typeface="Arial MT"/>
              </a:rPr>
              <a:t> </a:t>
            </a:r>
            <a:r>
              <a:rPr sz="1600" dirty="0">
                <a:solidFill>
                  <a:srgbClr val="FFFFFF"/>
                </a:solidFill>
                <a:latin typeface="Arial MT"/>
                <a:cs typeface="Arial MT"/>
              </a:rPr>
              <a:t>data</a:t>
            </a:r>
            <a:r>
              <a:rPr sz="1600" spc="-40" dirty="0">
                <a:solidFill>
                  <a:srgbClr val="FFFFFF"/>
                </a:solidFill>
                <a:latin typeface="Arial MT"/>
                <a:cs typeface="Arial MT"/>
              </a:rPr>
              <a:t> </a:t>
            </a:r>
            <a:r>
              <a:rPr sz="1600" dirty="0">
                <a:solidFill>
                  <a:srgbClr val="FFFFFF"/>
                </a:solidFill>
                <a:latin typeface="Arial MT"/>
                <a:cs typeface="Arial MT"/>
              </a:rPr>
              <a:t>merging</a:t>
            </a:r>
            <a:r>
              <a:rPr sz="1600" spc="-20" dirty="0">
                <a:solidFill>
                  <a:srgbClr val="FFFFFF"/>
                </a:solidFill>
                <a:latin typeface="Arial MT"/>
                <a:cs typeface="Arial MT"/>
              </a:rPr>
              <a:t> </a:t>
            </a:r>
            <a:r>
              <a:rPr sz="1600" dirty="0">
                <a:solidFill>
                  <a:srgbClr val="FFFFFF"/>
                </a:solidFill>
                <a:latin typeface="Arial MT"/>
                <a:cs typeface="Arial MT"/>
              </a:rPr>
              <a:t>and</a:t>
            </a:r>
            <a:r>
              <a:rPr sz="1600" spc="-25" dirty="0">
                <a:solidFill>
                  <a:srgbClr val="FFFFFF"/>
                </a:solidFill>
                <a:latin typeface="Arial MT"/>
                <a:cs typeface="Arial MT"/>
              </a:rPr>
              <a:t> </a:t>
            </a:r>
            <a:r>
              <a:rPr sz="1600" dirty="0">
                <a:solidFill>
                  <a:srgbClr val="FFFFFF"/>
                </a:solidFill>
                <a:latin typeface="Arial MT"/>
                <a:cs typeface="Arial MT"/>
              </a:rPr>
              <a:t>EDA</a:t>
            </a:r>
            <a:r>
              <a:rPr sz="1600" spc="-105" dirty="0">
                <a:solidFill>
                  <a:srgbClr val="FFFFFF"/>
                </a:solidFill>
                <a:latin typeface="Arial MT"/>
                <a:cs typeface="Arial MT"/>
              </a:rPr>
              <a:t> </a:t>
            </a:r>
            <a:r>
              <a:rPr sz="1600" dirty="0">
                <a:solidFill>
                  <a:srgbClr val="FFFFFF"/>
                </a:solidFill>
                <a:latin typeface="Arial MT"/>
                <a:cs typeface="Arial MT"/>
              </a:rPr>
              <a:t>using</a:t>
            </a:r>
            <a:r>
              <a:rPr sz="1600" spc="-45" dirty="0">
                <a:solidFill>
                  <a:srgbClr val="FFFFFF"/>
                </a:solidFill>
                <a:latin typeface="Arial MT"/>
                <a:cs typeface="Arial MT"/>
              </a:rPr>
              <a:t> </a:t>
            </a:r>
            <a:r>
              <a:rPr sz="1600" dirty="0">
                <a:solidFill>
                  <a:srgbClr val="FFFFFF"/>
                </a:solidFill>
                <a:latin typeface="Arial MT"/>
                <a:cs typeface="Arial MT"/>
              </a:rPr>
              <a:t>Pandas</a:t>
            </a:r>
            <a:r>
              <a:rPr sz="1600" spc="-45" dirty="0">
                <a:solidFill>
                  <a:srgbClr val="FFFFFF"/>
                </a:solidFill>
                <a:latin typeface="Arial MT"/>
                <a:cs typeface="Arial MT"/>
              </a:rPr>
              <a:t> </a:t>
            </a:r>
            <a:r>
              <a:rPr sz="1600" dirty="0">
                <a:solidFill>
                  <a:srgbClr val="FFFFFF"/>
                </a:solidFill>
                <a:latin typeface="Arial MT"/>
                <a:cs typeface="Arial MT"/>
              </a:rPr>
              <a:t>and</a:t>
            </a:r>
            <a:r>
              <a:rPr sz="1600" spc="-20" dirty="0">
                <a:solidFill>
                  <a:srgbClr val="FFFFFF"/>
                </a:solidFill>
                <a:latin typeface="Arial MT"/>
                <a:cs typeface="Arial MT"/>
              </a:rPr>
              <a:t> </a:t>
            </a:r>
            <a:r>
              <a:rPr sz="1600" spc="-10" dirty="0">
                <a:solidFill>
                  <a:srgbClr val="FFFFFF"/>
                </a:solidFill>
                <a:latin typeface="Arial MT"/>
                <a:cs typeface="Arial MT"/>
              </a:rPr>
              <a:t>NumPy</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Data</a:t>
            </a:r>
            <a:r>
              <a:rPr sz="1600" spc="-35" dirty="0">
                <a:solidFill>
                  <a:srgbClr val="FFFFFF"/>
                </a:solidFill>
                <a:latin typeface="Arial MT"/>
                <a:cs typeface="Arial MT"/>
              </a:rPr>
              <a:t> </a:t>
            </a:r>
            <a:r>
              <a:rPr sz="1600" dirty="0">
                <a:solidFill>
                  <a:srgbClr val="FFFFFF"/>
                </a:solidFill>
                <a:latin typeface="Arial MT"/>
                <a:cs typeface="Arial MT"/>
              </a:rPr>
              <a:t>visualization</a:t>
            </a:r>
            <a:r>
              <a:rPr sz="1600" spc="-80"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Seaborn</a:t>
            </a:r>
            <a:r>
              <a:rPr sz="1600" spc="-35" dirty="0">
                <a:solidFill>
                  <a:srgbClr val="FFFFFF"/>
                </a:solidFill>
                <a:latin typeface="Arial MT"/>
                <a:cs typeface="Arial MT"/>
              </a:rPr>
              <a:t> </a:t>
            </a:r>
            <a:r>
              <a:rPr sz="1600" dirty="0">
                <a:solidFill>
                  <a:srgbClr val="FFFFFF"/>
                </a:solidFill>
                <a:latin typeface="Arial MT"/>
                <a:cs typeface="Arial MT"/>
              </a:rPr>
              <a:t>and</a:t>
            </a:r>
            <a:r>
              <a:rPr sz="1600" spc="-50" dirty="0">
                <a:solidFill>
                  <a:srgbClr val="FFFFFF"/>
                </a:solidFill>
                <a:latin typeface="Arial MT"/>
                <a:cs typeface="Arial MT"/>
              </a:rPr>
              <a:t> </a:t>
            </a:r>
            <a:r>
              <a:rPr sz="1600" spc="-10" dirty="0">
                <a:solidFill>
                  <a:srgbClr val="FFFFFF"/>
                </a:solidFill>
                <a:latin typeface="Arial MT"/>
                <a:cs typeface="Arial MT"/>
              </a:rPr>
              <a:t>Matplolib</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FFFFF"/>
                </a:solidFill>
                <a:latin typeface="Arial MT"/>
                <a:cs typeface="Arial MT"/>
              </a:rPr>
              <a:t>Compiled</a:t>
            </a:r>
            <a:r>
              <a:rPr sz="1600" spc="-40" dirty="0">
                <a:solidFill>
                  <a:srgbClr val="FFFFFF"/>
                </a:solidFill>
                <a:latin typeface="Arial MT"/>
                <a:cs typeface="Arial MT"/>
              </a:rPr>
              <a:t> </a:t>
            </a:r>
            <a:r>
              <a:rPr sz="1600" spc="-10" dirty="0">
                <a:solidFill>
                  <a:srgbClr val="FFFFFF"/>
                </a:solidFill>
                <a:latin typeface="Arial MT"/>
                <a:cs typeface="Arial MT"/>
              </a:rPr>
              <a:t>documentation,</a:t>
            </a:r>
            <a:r>
              <a:rPr sz="1600" spc="-15" dirty="0">
                <a:solidFill>
                  <a:srgbClr val="FFFFFF"/>
                </a:solidFill>
                <a:latin typeface="Arial MT"/>
                <a:cs typeface="Arial MT"/>
              </a:rPr>
              <a:t> </a:t>
            </a:r>
            <a:r>
              <a:rPr sz="1600" dirty="0">
                <a:solidFill>
                  <a:srgbClr val="FFFFFF"/>
                </a:solidFill>
                <a:latin typeface="Arial MT"/>
                <a:cs typeface="Arial MT"/>
              </a:rPr>
              <a:t>insights</a:t>
            </a:r>
            <a:r>
              <a:rPr sz="1600" spc="-40" dirty="0">
                <a:solidFill>
                  <a:srgbClr val="FFFFFF"/>
                </a:solidFill>
                <a:latin typeface="Arial MT"/>
                <a:cs typeface="Arial MT"/>
              </a:rPr>
              <a:t> </a:t>
            </a:r>
            <a:r>
              <a:rPr sz="1600" dirty="0">
                <a:solidFill>
                  <a:srgbClr val="FFFFFF"/>
                </a:solidFill>
                <a:latin typeface="Arial MT"/>
                <a:cs typeface="Arial MT"/>
              </a:rPr>
              <a:t>and</a:t>
            </a:r>
            <a:r>
              <a:rPr sz="1600" spc="-15" dirty="0">
                <a:solidFill>
                  <a:srgbClr val="FFFFFF"/>
                </a:solidFill>
                <a:latin typeface="Arial MT"/>
                <a:cs typeface="Arial MT"/>
              </a:rPr>
              <a:t> </a:t>
            </a:r>
            <a:r>
              <a:rPr sz="1600" dirty="0">
                <a:solidFill>
                  <a:srgbClr val="FFFFFF"/>
                </a:solidFill>
                <a:latin typeface="Arial MT"/>
                <a:cs typeface="Arial MT"/>
              </a:rPr>
              <a:t>analysis on</a:t>
            </a:r>
            <a:r>
              <a:rPr sz="1600" spc="-25" dirty="0">
                <a:solidFill>
                  <a:srgbClr val="FFFFFF"/>
                </a:solidFill>
                <a:latin typeface="Arial MT"/>
                <a:cs typeface="Arial MT"/>
              </a:rPr>
              <a:t> </a:t>
            </a:r>
            <a:r>
              <a:rPr sz="1600" dirty="0">
                <a:solidFill>
                  <a:srgbClr val="FFFFFF"/>
                </a:solidFill>
                <a:latin typeface="Arial MT"/>
                <a:cs typeface="Arial MT"/>
              </a:rPr>
              <a:t>an</a:t>
            </a:r>
            <a:r>
              <a:rPr sz="1600" spc="-25" dirty="0">
                <a:solidFill>
                  <a:srgbClr val="FFFFFF"/>
                </a:solidFill>
                <a:latin typeface="Arial MT"/>
                <a:cs typeface="Arial MT"/>
              </a:rPr>
              <a:t> </a:t>
            </a:r>
            <a:r>
              <a:rPr sz="1600" dirty="0">
                <a:solidFill>
                  <a:srgbClr val="FFFFFF"/>
                </a:solidFill>
                <a:latin typeface="Arial MT"/>
                <a:cs typeface="Arial MT"/>
              </a:rPr>
              <a:t>Excel</a:t>
            </a:r>
            <a:r>
              <a:rPr sz="1600" spc="-15" dirty="0">
                <a:solidFill>
                  <a:srgbClr val="FFFFFF"/>
                </a:solidFill>
                <a:latin typeface="Arial MT"/>
                <a:cs typeface="Arial MT"/>
              </a:rPr>
              <a:t> </a:t>
            </a:r>
            <a:r>
              <a:rPr sz="1600" spc="-10" dirty="0">
                <a:solidFill>
                  <a:srgbClr val="FFFFFF"/>
                </a:solidFill>
                <a:latin typeface="Arial MT"/>
                <a:cs typeface="Arial MT"/>
              </a:rPr>
              <a:t>report</a:t>
            </a:r>
            <a:endParaRPr sz="1600" dirty="0">
              <a:latin typeface="Arial MT"/>
              <a:cs typeface="Arial MT"/>
            </a:endParaRPr>
          </a:p>
        </p:txBody>
      </p:sp>
      <p:pic>
        <p:nvPicPr>
          <p:cNvPr id="8" name="object 12"/>
          <p:cNvPicPr/>
          <p:nvPr/>
        </p:nvPicPr>
        <p:blipFill>
          <a:blip r:embed="rId2" cstate="print"/>
          <a:stretch>
            <a:fillRect/>
          </a:stretch>
        </p:blipFill>
        <p:spPr>
          <a:xfrm>
            <a:off x="3047491" y="3792856"/>
            <a:ext cx="2747010" cy="729233"/>
          </a:xfrm>
          <a:prstGeom prst="rect">
            <a:avLst/>
          </a:prstGeom>
        </p:spPr>
      </p:pic>
      <p:sp>
        <p:nvSpPr>
          <p:cNvPr id="9" name="object 13"/>
          <p:cNvSpPr/>
          <p:nvPr/>
        </p:nvSpPr>
        <p:spPr>
          <a:xfrm>
            <a:off x="3105403" y="3850768"/>
            <a:ext cx="2633980" cy="615950"/>
          </a:xfrm>
          <a:custGeom>
            <a:avLst/>
            <a:gdLst/>
            <a:ahLst/>
            <a:cxnLst/>
            <a:rect l="l" t="t" r="r" b="b"/>
            <a:pathLst>
              <a:path w="2633979" h="615950">
                <a:moveTo>
                  <a:pt x="2530855" y="0"/>
                </a:moveTo>
                <a:lnTo>
                  <a:pt x="102615" y="0"/>
                </a:lnTo>
                <a:lnTo>
                  <a:pt x="62686" y="8068"/>
                </a:lnTo>
                <a:lnTo>
                  <a:pt x="30067" y="30067"/>
                </a:lnTo>
                <a:lnTo>
                  <a:pt x="8068" y="62686"/>
                </a:lnTo>
                <a:lnTo>
                  <a:pt x="0" y="102616"/>
                </a:lnTo>
                <a:lnTo>
                  <a:pt x="0" y="513080"/>
                </a:lnTo>
                <a:lnTo>
                  <a:pt x="8068" y="553009"/>
                </a:lnTo>
                <a:lnTo>
                  <a:pt x="30067" y="585628"/>
                </a:lnTo>
                <a:lnTo>
                  <a:pt x="62686" y="607627"/>
                </a:lnTo>
                <a:lnTo>
                  <a:pt x="102615" y="615696"/>
                </a:lnTo>
                <a:lnTo>
                  <a:pt x="2530855" y="615696"/>
                </a:lnTo>
                <a:lnTo>
                  <a:pt x="2570785" y="607627"/>
                </a:lnTo>
                <a:lnTo>
                  <a:pt x="2603404" y="585628"/>
                </a:lnTo>
                <a:lnTo>
                  <a:pt x="2625403" y="553009"/>
                </a:lnTo>
                <a:lnTo>
                  <a:pt x="2633472" y="513080"/>
                </a:lnTo>
                <a:lnTo>
                  <a:pt x="2633472" y="102616"/>
                </a:lnTo>
                <a:lnTo>
                  <a:pt x="2625403" y="62686"/>
                </a:lnTo>
                <a:lnTo>
                  <a:pt x="2603404" y="30067"/>
                </a:lnTo>
                <a:lnTo>
                  <a:pt x="2570785" y="8068"/>
                </a:lnTo>
                <a:lnTo>
                  <a:pt x="2530855" y="0"/>
                </a:lnTo>
                <a:close/>
              </a:path>
            </a:pathLst>
          </a:custGeom>
          <a:solidFill>
            <a:srgbClr val="C3EBF0"/>
          </a:solidFill>
        </p:spPr>
        <p:txBody>
          <a:bodyPr wrap="square" lIns="0" tIns="0" rIns="0" bIns="0" rtlCol="0"/>
          <a:lstStyle/>
          <a:p>
            <a:endParaRPr/>
          </a:p>
        </p:txBody>
      </p:sp>
      <p:pic>
        <p:nvPicPr>
          <p:cNvPr id="10" name="object 20"/>
          <p:cNvPicPr/>
          <p:nvPr/>
        </p:nvPicPr>
        <p:blipFill>
          <a:blip r:embed="rId3" cstate="print"/>
          <a:stretch>
            <a:fillRect/>
          </a:stretch>
        </p:blipFill>
        <p:spPr>
          <a:xfrm>
            <a:off x="3180079" y="3952875"/>
            <a:ext cx="457200" cy="457200"/>
          </a:xfrm>
          <a:prstGeom prst="rect">
            <a:avLst/>
          </a:prstGeom>
        </p:spPr>
      </p:pic>
      <p:pic>
        <p:nvPicPr>
          <p:cNvPr id="11" name="object 21"/>
          <p:cNvPicPr/>
          <p:nvPr/>
        </p:nvPicPr>
        <p:blipFill>
          <a:blip r:embed="rId4" cstate="print"/>
          <a:stretch>
            <a:fillRect/>
          </a:stretch>
        </p:blipFill>
        <p:spPr>
          <a:xfrm>
            <a:off x="3801871" y="4163187"/>
            <a:ext cx="838200" cy="338328"/>
          </a:xfrm>
          <a:prstGeom prst="rect">
            <a:avLst/>
          </a:prstGeom>
        </p:spPr>
      </p:pic>
      <p:pic>
        <p:nvPicPr>
          <p:cNvPr id="12" name="object 22"/>
          <p:cNvPicPr/>
          <p:nvPr/>
        </p:nvPicPr>
        <p:blipFill>
          <a:blip r:embed="rId5" cstate="print"/>
          <a:stretch>
            <a:fillRect/>
          </a:stretch>
        </p:blipFill>
        <p:spPr>
          <a:xfrm>
            <a:off x="4701031" y="3952875"/>
            <a:ext cx="688848" cy="163068"/>
          </a:xfrm>
          <a:prstGeom prst="rect">
            <a:avLst/>
          </a:prstGeom>
        </p:spPr>
      </p:pic>
      <p:pic>
        <p:nvPicPr>
          <p:cNvPr id="13" name="object 23"/>
          <p:cNvPicPr/>
          <p:nvPr/>
        </p:nvPicPr>
        <p:blipFill>
          <a:blip r:embed="rId6" cstate="print"/>
          <a:stretch>
            <a:fillRect/>
          </a:stretch>
        </p:blipFill>
        <p:spPr>
          <a:xfrm>
            <a:off x="3806443" y="3853816"/>
            <a:ext cx="728472" cy="327660"/>
          </a:xfrm>
          <a:prstGeom prst="rect">
            <a:avLst/>
          </a:prstGeom>
        </p:spPr>
      </p:pic>
      <p:pic>
        <p:nvPicPr>
          <p:cNvPr id="14" name="object 24"/>
          <p:cNvPicPr/>
          <p:nvPr/>
        </p:nvPicPr>
        <p:blipFill>
          <a:blip r:embed="rId7" cstate="print"/>
          <a:stretch>
            <a:fillRect/>
          </a:stretch>
        </p:blipFill>
        <p:spPr>
          <a:xfrm>
            <a:off x="4682743" y="4204336"/>
            <a:ext cx="858012" cy="205739"/>
          </a:xfrm>
          <a:prstGeom prst="rect">
            <a:avLst/>
          </a:prstGeom>
        </p:spPr>
      </p:pic>
      <p:sp>
        <p:nvSpPr>
          <p:cNvPr id="15" name="object 6"/>
          <p:cNvSpPr txBox="1"/>
          <p:nvPr/>
        </p:nvSpPr>
        <p:spPr>
          <a:xfrm>
            <a:off x="8399999" y="3893712"/>
            <a:ext cx="4126788" cy="628377"/>
          </a:xfrm>
          <a:prstGeom prst="rect">
            <a:avLst/>
          </a:prstGeom>
        </p:spPr>
        <p:txBody>
          <a:bodyPr vert="horz" wrap="square" lIns="0" tIns="12700" rIns="0" bIns="0" rtlCol="0">
            <a:spAutoFit/>
          </a:bodyPr>
          <a:lstStyle/>
          <a:p>
            <a:pPr marL="12700">
              <a:lnSpc>
                <a:spcPct val="100000"/>
              </a:lnSpc>
              <a:spcBef>
                <a:spcPts val="100"/>
              </a:spcBef>
            </a:pPr>
            <a:r>
              <a:rPr sz="4000" b="1" spc="-65" dirty="0">
                <a:solidFill>
                  <a:schemeClr val="bg1"/>
                </a:solidFill>
                <a:latin typeface="Trebuchet MS"/>
                <a:cs typeface="Trebuchet MS"/>
              </a:rPr>
              <a:t>Instacart</a:t>
            </a:r>
            <a:r>
              <a:rPr sz="4000" b="1" spc="-170" dirty="0">
                <a:solidFill>
                  <a:schemeClr val="bg1"/>
                </a:solidFill>
                <a:latin typeface="Trebuchet MS"/>
                <a:cs typeface="Trebuchet MS"/>
              </a:rPr>
              <a:t> </a:t>
            </a:r>
            <a:r>
              <a:rPr sz="4000" b="1" spc="-40" dirty="0">
                <a:solidFill>
                  <a:schemeClr val="bg1"/>
                </a:solidFill>
                <a:latin typeface="Trebuchet MS"/>
                <a:cs typeface="Trebuchet MS"/>
              </a:rPr>
              <a:t>Basket</a:t>
            </a:r>
            <a:endParaRPr sz="4000" dirty="0">
              <a:solidFill>
                <a:schemeClr val="bg1"/>
              </a:solidFill>
              <a:latin typeface="Trebuchet MS"/>
              <a:cs typeface="Trebuchet MS"/>
            </a:endParaRPr>
          </a:p>
        </p:txBody>
      </p:sp>
      <p:pic>
        <p:nvPicPr>
          <p:cNvPr id="16" name="object 15"/>
          <p:cNvPicPr/>
          <p:nvPr/>
        </p:nvPicPr>
        <p:blipFill>
          <a:blip r:embed="rId8" cstate="print"/>
          <a:stretch>
            <a:fillRect/>
          </a:stretch>
        </p:blipFill>
        <p:spPr>
          <a:xfrm>
            <a:off x="10014729" y="4889471"/>
            <a:ext cx="1261872" cy="1258824"/>
          </a:xfrm>
          <a:prstGeom prst="rect">
            <a:avLst/>
          </a:prstGeom>
        </p:spPr>
      </p:pic>
      <p:sp>
        <p:nvSpPr>
          <p:cNvPr id="17" name="object 16"/>
          <p:cNvSpPr/>
          <p:nvPr/>
        </p:nvSpPr>
        <p:spPr>
          <a:xfrm>
            <a:off x="10187809" y="5032862"/>
            <a:ext cx="902335" cy="852169"/>
          </a:xfrm>
          <a:custGeom>
            <a:avLst/>
            <a:gdLst/>
            <a:ahLst/>
            <a:cxnLst/>
            <a:rect l="l" t="t" r="r" b="b"/>
            <a:pathLst>
              <a:path w="902334" h="852170">
                <a:moveTo>
                  <a:pt x="57501" y="0"/>
                </a:moveTo>
                <a:lnTo>
                  <a:pt x="43904" y="10997"/>
                </a:lnTo>
                <a:lnTo>
                  <a:pt x="11706" y="40964"/>
                </a:lnTo>
                <a:lnTo>
                  <a:pt x="0" y="53483"/>
                </a:lnTo>
                <a:lnTo>
                  <a:pt x="6861" y="58043"/>
                </a:lnTo>
                <a:lnTo>
                  <a:pt x="15085" y="70402"/>
                </a:lnTo>
                <a:lnTo>
                  <a:pt x="18070" y="85806"/>
                </a:lnTo>
                <a:lnTo>
                  <a:pt x="18070" y="735228"/>
                </a:lnTo>
                <a:lnTo>
                  <a:pt x="27208" y="780890"/>
                </a:lnTo>
                <a:lnTo>
                  <a:pt x="52185" y="818029"/>
                </a:lnTo>
                <a:lnTo>
                  <a:pt x="89345" y="842991"/>
                </a:lnTo>
                <a:lnTo>
                  <a:pt x="135035" y="852124"/>
                </a:lnTo>
                <a:lnTo>
                  <a:pt x="862812" y="852124"/>
                </a:lnTo>
                <a:lnTo>
                  <a:pt x="878224" y="849140"/>
                </a:lnTo>
                <a:lnTo>
                  <a:pt x="890591" y="840921"/>
                </a:lnTo>
                <a:lnTo>
                  <a:pt x="898815" y="828562"/>
                </a:lnTo>
                <a:lnTo>
                  <a:pt x="901800" y="813158"/>
                </a:lnTo>
                <a:lnTo>
                  <a:pt x="898815" y="797755"/>
                </a:lnTo>
                <a:lnTo>
                  <a:pt x="890591" y="785396"/>
                </a:lnTo>
                <a:lnTo>
                  <a:pt x="878224" y="777176"/>
                </a:lnTo>
                <a:lnTo>
                  <a:pt x="862812" y="774193"/>
                </a:lnTo>
                <a:lnTo>
                  <a:pt x="135035" y="774193"/>
                </a:lnTo>
                <a:lnTo>
                  <a:pt x="119622" y="771210"/>
                </a:lnTo>
                <a:lnTo>
                  <a:pt x="107256" y="762991"/>
                </a:lnTo>
                <a:lnTo>
                  <a:pt x="99031" y="750631"/>
                </a:lnTo>
                <a:lnTo>
                  <a:pt x="96046" y="735228"/>
                </a:lnTo>
                <a:lnTo>
                  <a:pt x="96046" y="663791"/>
                </a:lnTo>
                <a:lnTo>
                  <a:pt x="901800" y="592355"/>
                </a:lnTo>
                <a:lnTo>
                  <a:pt x="901800" y="585861"/>
                </a:lnTo>
                <a:lnTo>
                  <a:pt x="96046" y="585861"/>
                </a:lnTo>
                <a:lnTo>
                  <a:pt x="96046" y="462471"/>
                </a:lnTo>
                <a:lnTo>
                  <a:pt x="901799" y="462471"/>
                </a:lnTo>
                <a:lnTo>
                  <a:pt x="901799" y="410517"/>
                </a:lnTo>
                <a:lnTo>
                  <a:pt x="96046" y="410517"/>
                </a:lnTo>
                <a:lnTo>
                  <a:pt x="96046" y="319598"/>
                </a:lnTo>
                <a:lnTo>
                  <a:pt x="901799" y="319598"/>
                </a:lnTo>
                <a:lnTo>
                  <a:pt x="901799" y="267644"/>
                </a:lnTo>
                <a:lnTo>
                  <a:pt x="96046" y="267644"/>
                </a:lnTo>
                <a:lnTo>
                  <a:pt x="96046" y="176725"/>
                </a:lnTo>
                <a:lnTo>
                  <a:pt x="901799" y="176725"/>
                </a:lnTo>
                <a:lnTo>
                  <a:pt x="901799" y="98794"/>
                </a:lnTo>
                <a:lnTo>
                  <a:pt x="96046" y="98794"/>
                </a:lnTo>
                <a:lnTo>
                  <a:pt x="96046" y="85806"/>
                </a:lnTo>
                <a:lnTo>
                  <a:pt x="86908" y="40124"/>
                </a:lnTo>
                <a:lnTo>
                  <a:pt x="61931" y="2976"/>
                </a:lnTo>
                <a:lnTo>
                  <a:pt x="57501" y="0"/>
                </a:lnTo>
                <a:close/>
              </a:path>
              <a:path w="902334" h="852170">
                <a:moveTo>
                  <a:pt x="290987" y="462471"/>
                </a:moveTo>
                <a:lnTo>
                  <a:pt x="239002" y="462471"/>
                </a:lnTo>
                <a:lnTo>
                  <a:pt x="239003" y="572872"/>
                </a:lnTo>
                <a:lnTo>
                  <a:pt x="96046" y="585861"/>
                </a:lnTo>
                <a:lnTo>
                  <a:pt x="901800" y="585861"/>
                </a:lnTo>
                <a:lnTo>
                  <a:pt x="901800" y="568976"/>
                </a:lnTo>
                <a:lnTo>
                  <a:pt x="290987" y="568976"/>
                </a:lnTo>
                <a:lnTo>
                  <a:pt x="290987" y="462471"/>
                </a:lnTo>
                <a:close/>
              </a:path>
              <a:path w="902334" h="852170">
                <a:moveTo>
                  <a:pt x="485927" y="462471"/>
                </a:moveTo>
                <a:lnTo>
                  <a:pt x="433943" y="462471"/>
                </a:lnTo>
                <a:lnTo>
                  <a:pt x="433943" y="555987"/>
                </a:lnTo>
                <a:lnTo>
                  <a:pt x="290987" y="568976"/>
                </a:lnTo>
                <a:lnTo>
                  <a:pt x="901800" y="568976"/>
                </a:lnTo>
                <a:lnTo>
                  <a:pt x="901800" y="550792"/>
                </a:lnTo>
                <a:lnTo>
                  <a:pt x="485927" y="550792"/>
                </a:lnTo>
                <a:lnTo>
                  <a:pt x="485927" y="462471"/>
                </a:lnTo>
                <a:close/>
              </a:path>
              <a:path w="902334" h="852170">
                <a:moveTo>
                  <a:pt x="680867" y="462471"/>
                </a:moveTo>
                <a:lnTo>
                  <a:pt x="628883" y="462471"/>
                </a:lnTo>
                <a:lnTo>
                  <a:pt x="628883" y="537803"/>
                </a:lnTo>
                <a:lnTo>
                  <a:pt x="485927" y="550792"/>
                </a:lnTo>
                <a:lnTo>
                  <a:pt x="901800" y="550792"/>
                </a:lnTo>
                <a:lnTo>
                  <a:pt x="901800" y="533907"/>
                </a:lnTo>
                <a:lnTo>
                  <a:pt x="680867" y="533907"/>
                </a:lnTo>
                <a:lnTo>
                  <a:pt x="680867" y="462471"/>
                </a:lnTo>
                <a:close/>
              </a:path>
              <a:path w="902334" h="852170">
                <a:moveTo>
                  <a:pt x="901799" y="462471"/>
                </a:moveTo>
                <a:lnTo>
                  <a:pt x="823823" y="462471"/>
                </a:lnTo>
                <a:lnTo>
                  <a:pt x="823823" y="520919"/>
                </a:lnTo>
                <a:lnTo>
                  <a:pt x="680867" y="533907"/>
                </a:lnTo>
                <a:lnTo>
                  <a:pt x="901800" y="533907"/>
                </a:lnTo>
                <a:lnTo>
                  <a:pt x="901799" y="462471"/>
                </a:lnTo>
                <a:close/>
              </a:path>
              <a:path w="902334" h="852170">
                <a:moveTo>
                  <a:pt x="290986" y="319598"/>
                </a:moveTo>
                <a:lnTo>
                  <a:pt x="239002" y="319598"/>
                </a:lnTo>
                <a:lnTo>
                  <a:pt x="239002" y="410517"/>
                </a:lnTo>
                <a:lnTo>
                  <a:pt x="290987" y="410517"/>
                </a:lnTo>
                <a:lnTo>
                  <a:pt x="290986" y="319598"/>
                </a:lnTo>
                <a:close/>
              </a:path>
              <a:path w="902334" h="852170">
                <a:moveTo>
                  <a:pt x="485927" y="319598"/>
                </a:moveTo>
                <a:lnTo>
                  <a:pt x="433943" y="319598"/>
                </a:lnTo>
                <a:lnTo>
                  <a:pt x="433943" y="410517"/>
                </a:lnTo>
                <a:lnTo>
                  <a:pt x="485927" y="410517"/>
                </a:lnTo>
                <a:lnTo>
                  <a:pt x="485927" y="319598"/>
                </a:lnTo>
                <a:close/>
              </a:path>
              <a:path w="902334" h="852170">
                <a:moveTo>
                  <a:pt x="680867" y="319598"/>
                </a:moveTo>
                <a:lnTo>
                  <a:pt x="628883" y="319598"/>
                </a:lnTo>
                <a:lnTo>
                  <a:pt x="628883" y="410517"/>
                </a:lnTo>
                <a:lnTo>
                  <a:pt x="680867" y="410517"/>
                </a:lnTo>
                <a:lnTo>
                  <a:pt x="680867" y="319598"/>
                </a:lnTo>
                <a:close/>
              </a:path>
              <a:path w="902334" h="852170">
                <a:moveTo>
                  <a:pt x="901799" y="319598"/>
                </a:moveTo>
                <a:lnTo>
                  <a:pt x="823823" y="319598"/>
                </a:lnTo>
                <a:lnTo>
                  <a:pt x="823823" y="410517"/>
                </a:lnTo>
                <a:lnTo>
                  <a:pt x="901799" y="410517"/>
                </a:lnTo>
                <a:lnTo>
                  <a:pt x="901799" y="319598"/>
                </a:lnTo>
                <a:close/>
              </a:path>
              <a:path w="902334" h="852170">
                <a:moveTo>
                  <a:pt x="290986" y="176725"/>
                </a:moveTo>
                <a:lnTo>
                  <a:pt x="239002" y="176725"/>
                </a:lnTo>
                <a:lnTo>
                  <a:pt x="239002" y="267644"/>
                </a:lnTo>
                <a:lnTo>
                  <a:pt x="290986" y="267644"/>
                </a:lnTo>
                <a:lnTo>
                  <a:pt x="290986" y="176725"/>
                </a:lnTo>
                <a:close/>
              </a:path>
              <a:path w="902334" h="852170">
                <a:moveTo>
                  <a:pt x="485927" y="176725"/>
                </a:moveTo>
                <a:lnTo>
                  <a:pt x="433943" y="176725"/>
                </a:lnTo>
                <a:lnTo>
                  <a:pt x="433943" y="267644"/>
                </a:lnTo>
                <a:lnTo>
                  <a:pt x="485927" y="267644"/>
                </a:lnTo>
                <a:lnTo>
                  <a:pt x="485927" y="176725"/>
                </a:lnTo>
                <a:close/>
              </a:path>
              <a:path w="902334" h="852170">
                <a:moveTo>
                  <a:pt x="680867" y="176725"/>
                </a:moveTo>
                <a:lnTo>
                  <a:pt x="628883" y="176725"/>
                </a:lnTo>
                <a:lnTo>
                  <a:pt x="628883" y="267644"/>
                </a:lnTo>
                <a:lnTo>
                  <a:pt x="680867" y="267644"/>
                </a:lnTo>
                <a:lnTo>
                  <a:pt x="680867" y="176725"/>
                </a:lnTo>
                <a:close/>
              </a:path>
              <a:path w="902334" h="852170">
                <a:moveTo>
                  <a:pt x="901799" y="176725"/>
                </a:moveTo>
                <a:lnTo>
                  <a:pt x="823823" y="176725"/>
                </a:lnTo>
                <a:lnTo>
                  <a:pt x="823823" y="267644"/>
                </a:lnTo>
                <a:lnTo>
                  <a:pt x="901799" y="267644"/>
                </a:lnTo>
                <a:lnTo>
                  <a:pt x="901799" y="176725"/>
                </a:lnTo>
                <a:close/>
              </a:path>
            </a:pathLst>
          </a:custGeom>
          <a:solidFill>
            <a:srgbClr val="49C6D4"/>
          </a:solidFill>
        </p:spPr>
        <p:txBody>
          <a:bodyPr wrap="square" lIns="0" tIns="0" rIns="0" bIns="0" rtlCol="0"/>
          <a:lstStyle/>
          <a:p>
            <a:endParaRPr/>
          </a:p>
        </p:txBody>
      </p:sp>
      <p:sp>
        <p:nvSpPr>
          <p:cNvPr id="18" name="object 19"/>
          <p:cNvSpPr/>
          <p:nvPr/>
        </p:nvSpPr>
        <p:spPr>
          <a:xfrm>
            <a:off x="9995679" y="4870421"/>
            <a:ext cx="1300480" cy="1297305"/>
          </a:xfrm>
          <a:custGeom>
            <a:avLst/>
            <a:gdLst/>
            <a:ahLst/>
            <a:cxnLst/>
            <a:rect l="l" t="t" r="r" b="b"/>
            <a:pathLst>
              <a:path w="1300479" h="1297304">
                <a:moveTo>
                  <a:pt x="650112" y="0"/>
                </a:moveTo>
                <a:lnTo>
                  <a:pt x="716660" y="3302"/>
                </a:lnTo>
                <a:lnTo>
                  <a:pt x="780923" y="13081"/>
                </a:lnTo>
                <a:lnTo>
                  <a:pt x="843533" y="28956"/>
                </a:lnTo>
                <a:lnTo>
                  <a:pt x="903224" y="51054"/>
                </a:lnTo>
                <a:lnTo>
                  <a:pt x="959993" y="78486"/>
                </a:lnTo>
                <a:lnTo>
                  <a:pt x="1013586" y="110744"/>
                </a:lnTo>
                <a:lnTo>
                  <a:pt x="1063498" y="147955"/>
                </a:lnTo>
                <a:lnTo>
                  <a:pt x="1109599" y="190119"/>
                </a:lnTo>
                <a:lnTo>
                  <a:pt x="1151762" y="236347"/>
                </a:lnTo>
                <a:lnTo>
                  <a:pt x="1188974" y="286131"/>
                </a:lnTo>
                <a:lnTo>
                  <a:pt x="1221612" y="339344"/>
                </a:lnTo>
                <a:lnTo>
                  <a:pt x="1249045" y="396240"/>
                </a:lnTo>
                <a:lnTo>
                  <a:pt x="1270761" y="455930"/>
                </a:lnTo>
                <a:lnTo>
                  <a:pt x="1287145" y="518033"/>
                </a:lnTo>
                <a:lnTo>
                  <a:pt x="1296924" y="582295"/>
                </a:lnTo>
                <a:lnTo>
                  <a:pt x="1300226" y="648462"/>
                </a:lnTo>
                <a:lnTo>
                  <a:pt x="1296924" y="714692"/>
                </a:lnTo>
                <a:lnTo>
                  <a:pt x="1287145" y="779297"/>
                </a:lnTo>
                <a:lnTo>
                  <a:pt x="1271143" y="841527"/>
                </a:lnTo>
                <a:lnTo>
                  <a:pt x="1249045" y="900836"/>
                </a:lnTo>
                <a:lnTo>
                  <a:pt x="1221612" y="957656"/>
                </a:lnTo>
                <a:lnTo>
                  <a:pt x="1188974" y="1011199"/>
                </a:lnTo>
                <a:lnTo>
                  <a:pt x="1151762" y="1061085"/>
                </a:lnTo>
                <a:lnTo>
                  <a:pt x="1109599" y="1107300"/>
                </a:lnTo>
                <a:lnTo>
                  <a:pt x="1063371" y="1149007"/>
                </a:lnTo>
                <a:lnTo>
                  <a:pt x="1013586" y="1186180"/>
                </a:lnTo>
                <a:lnTo>
                  <a:pt x="959993" y="1218907"/>
                </a:lnTo>
                <a:lnTo>
                  <a:pt x="903097" y="1245895"/>
                </a:lnTo>
                <a:lnTo>
                  <a:pt x="843533" y="1267968"/>
                </a:lnTo>
                <a:lnTo>
                  <a:pt x="780923" y="1283931"/>
                </a:lnTo>
                <a:lnTo>
                  <a:pt x="716660" y="1293736"/>
                </a:lnTo>
                <a:lnTo>
                  <a:pt x="650112" y="1297012"/>
                </a:lnTo>
                <a:lnTo>
                  <a:pt x="583437" y="1293736"/>
                </a:lnTo>
                <a:lnTo>
                  <a:pt x="519302" y="1283931"/>
                </a:lnTo>
                <a:lnTo>
                  <a:pt x="456692" y="1267968"/>
                </a:lnTo>
                <a:lnTo>
                  <a:pt x="397001" y="1245895"/>
                </a:lnTo>
                <a:lnTo>
                  <a:pt x="340232" y="1218907"/>
                </a:lnTo>
                <a:lnTo>
                  <a:pt x="286639" y="1186180"/>
                </a:lnTo>
                <a:lnTo>
                  <a:pt x="236727" y="1149007"/>
                </a:lnTo>
                <a:lnTo>
                  <a:pt x="190500" y="1107300"/>
                </a:lnTo>
                <a:lnTo>
                  <a:pt x="148462" y="1061085"/>
                </a:lnTo>
                <a:lnTo>
                  <a:pt x="111251" y="1011199"/>
                </a:lnTo>
                <a:lnTo>
                  <a:pt x="78485" y="957656"/>
                </a:lnTo>
                <a:lnTo>
                  <a:pt x="51053" y="900836"/>
                </a:lnTo>
                <a:lnTo>
                  <a:pt x="29082" y="841527"/>
                </a:lnTo>
                <a:lnTo>
                  <a:pt x="13080" y="779297"/>
                </a:lnTo>
                <a:lnTo>
                  <a:pt x="3301" y="714692"/>
                </a:lnTo>
                <a:lnTo>
                  <a:pt x="0" y="648462"/>
                </a:lnTo>
                <a:lnTo>
                  <a:pt x="3301" y="582295"/>
                </a:lnTo>
                <a:lnTo>
                  <a:pt x="13080" y="518033"/>
                </a:lnTo>
                <a:lnTo>
                  <a:pt x="28955" y="455930"/>
                </a:lnTo>
                <a:lnTo>
                  <a:pt x="51053" y="396113"/>
                </a:lnTo>
                <a:lnTo>
                  <a:pt x="78485" y="339344"/>
                </a:lnTo>
                <a:lnTo>
                  <a:pt x="111251" y="286131"/>
                </a:lnTo>
                <a:lnTo>
                  <a:pt x="148462" y="236347"/>
                </a:lnTo>
                <a:lnTo>
                  <a:pt x="190500" y="190119"/>
                </a:lnTo>
                <a:lnTo>
                  <a:pt x="236727" y="147955"/>
                </a:lnTo>
                <a:lnTo>
                  <a:pt x="286639" y="110744"/>
                </a:lnTo>
                <a:lnTo>
                  <a:pt x="340232" y="78486"/>
                </a:lnTo>
                <a:lnTo>
                  <a:pt x="397001" y="51054"/>
                </a:lnTo>
                <a:lnTo>
                  <a:pt x="456692" y="28956"/>
                </a:lnTo>
                <a:lnTo>
                  <a:pt x="519302" y="13081"/>
                </a:lnTo>
                <a:lnTo>
                  <a:pt x="583437" y="3302"/>
                </a:lnTo>
                <a:lnTo>
                  <a:pt x="650112" y="0"/>
                </a:lnTo>
                <a:close/>
              </a:path>
            </a:pathLst>
          </a:custGeom>
          <a:ln w="38100">
            <a:solidFill>
              <a:srgbClr val="46C3D2"/>
            </a:solidFill>
          </a:ln>
        </p:spPr>
        <p:txBody>
          <a:bodyPr wrap="square" lIns="0" tIns="0" rIns="0" bIns="0" rtlCol="0"/>
          <a:lstStyle/>
          <a:p>
            <a:endParaRPr/>
          </a:p>
        </p:txBody>
      </p:sp>
      <p:grpSp>
        <p:nvGrpSpPr>
          <p:cNvPr id="19" name="object 28"/>
          <p:cNvGrpSpPr/>
          <p:nvPr/>
        </p:nvGrpSpPr>
        <p:grpSpPr>
          <a:xfrm>
            <a:off x="9995679" y="257615"/>
            <a:ext cx="1980564" cy="548776"/>
            <a:chOff x="9733788" y="1211580"/>
            <a:chExt cx="1980564" cy="753745"/>
          </a:xfrm>
        </p:grpSpPr>
        <p:pic>
          <p:nvPicPr>
            <p:cNvPr id="20" name="object 29">
              <a:hlinkClick r:id="rId9"/>
            </p:cNvPr>
            <p:cNvPicPr/>
            <p:nvPr/>
          </p:nvPicPr>
          <p:blipFill>
            <a:blip r:embed="rId10" cstate="print"/>
            <a:stretch>
              <a:fillRect/>
            </a:stretch>
          </p:blipFill>
          <p:spPr>
            <a:xfrm>
              <a:off x="9733788" y="1211580"/>
              <a:ext cx="1980438" cy="753618"/>
            </a:xfrm>
            <a:prstGeom prst="rect">
              <a:avLst/>
            </a:prstGeom>
          </p:spPr>
        </p:pic>
        <p:sp>
          <p:nvSpPr>
            <p:cNvPr id="21" name="object 30">
              <a:hlinkClick r:id="rId9"/>
            </p:cNvPr>
            <p:cNvSpPr/>
            <p:nvPr/>
          </p:nvSpPr>
          <p:spPr>
            <a:xfrm>
              <a:off x="9791700" y="1269492"/>
              <a:ext cx="1866900" cy="640080"/>
            </a:xfrm>
            <a:custGeom>
              <a:avLst/>
              <a:gdLst/>
              <a:ahLst/>
              <a:cxnLst/>
              <a:rect l="l" t="t" r="r" b="b"/>
              <a:pathLst>
                <a:path w="1866900" h="640080">
                  <a:moveTo>
                    <a:pt x="1760220" y="0"/>
                  </a:moveTo>
                  <a:lnTo>
                    <a:pt x="106679" y="0"/>
                  </a:lnTo>
                  <a:lnTo>
                    <a:pt x="65150" y="8382"/>
                  </a:lnTo>
                  <a:lnTo>
                    <a:pt x="31241" y="31242"/>
                  </a:lnTo>
                  <a:lnTo>
                    <a:pt x="8381" y="65151"/>
                  </a:lnTo>
                  <a:lnTo>
                    <a:pt x="0" y="106680"/>
                  </a:lnTo>
                  <a:lnTo>
                    <a:pt x="0" y="533400"/>
                  </a:lnTo>
                  <a:lnTo>
                    <a:pt x="8382" y="574928"/>
                  </a:lnTo>
                  <a:lnTo>
                    <a:pt x="31242" y="608838"/>
                  </a:lnTo>
                  <a:lnTo>
                    <a:pt x="65150" y="631698"/>
                  </a:lnTo>
                  <a:lnTo>
                    <a:pt x="106679" y="640080"/>
                  </a:lnTo>
                  <a:lnTo>
                    <a:pt x="1760220" y="640080"/>
                  </a:lnTo>
                  <a:lnTo>
                    <a:pt x="1801749" y="631698"/>
                  </a:lnTo>
                  <a:lnTo>
                    <a:pt x="1835658" y="608838"/>
                  </a:lnTo>
                  <a:lnTo>
                    <a:pt x="1858518" y="574929"/>
                  </a:lnTo>
                  <a:lnTo>
                    <a:pt x="1866900" y="533400"/>
                  </a:lnTo>
                  <a:lnTo>
                    <a:pt x="1866900" y="106680"/>
                  </a:lnTo>
                  <a:lnTo>
                    <a:pt x="1858517" y="65151"/>
                  </a:lnTo>
                  <a:lnTo>
                    <a:pt x="1835657" y="31242"/>
                  </a:lnTo>
                  <a:lnTo>
                    <a:pt x="1801749" y="8382"/>
                  </a:lnTo>
                  <a:lnTo>
                    <a:pt x="1760220" y="0"/>
                  </a:lnTo>
                  <a:close/>
                </a:path>
              </a:pathLst>
            </a:custGeom>
            <a:solidFill>
              <a:srgbClr val="C3EBF0"/>
            </a:solidFill>
          </p:spPr>
          <p:txBody>
            <a:bodyPr wrap="square" lIns="0" tIns="0" rIns="0" bIns="0" rtlCol="0"/>
            <a:lstStyle/>
            <a:p>
              <a:endParaRPr dirty="0"/>
            </a:p>
          </p:txBody>
        </p:sp>
        <p:sp>
          <p:nvSpPr>
            <p:cNvPr id="22" name="object 31">
              <a:hlinkClick r:id="rId9"/>
            </p:cNvPr>
            <p:cNvSpPr/>
            <p:nvPr/>
          </p:nvSpPr>
          <p:spPr>
            <a:xfrm>
              <a:off x="9791700" y="1269492"/>
              <a:ext cx="1866900" cy="640080"/>
            </a:xfrm>
            <a:custGeom>
              <a:avLst/>
              <a:gdLst/>
              <a:ahLst/>
              <a:cxnLst/>
              <a:rect l="l" t="t" r="r" b="b"/>
              <a:pathLst>
                <a:path w="1866900" h="640080">
                  <a:moveTo>
                    <a:pt x="0" y="106680"/>
                  </a:moveTo>
                  <a:lnTo>
                    <a:pt x="8381" y="65151"/>
                  </a:lnTo>
                  <a:lnTo>
                    <a:pt x="31241" y="31242"/>
                  </a:lnTo>
                  <a:lnTo>
                    <a:pt x="65150" y="8382"/>
                  </a:lnTo>
                  <a:lnTo>
                    <a:pt x="106679" y="0"/>
                  </a:lnTo>
                  <a:lnTo>
                    <a:pt x="1760220" y="0"/>
                  </a:lnTo>
                  <a:lnTo>
                    <a:pt x="1801749" y="8382"/>
                  </a:lnTo>
                  <a:lnTo>
                    <a:pt x="1835657" y="31242"/>
                  </a:lnTo>
                  <a:lnTo>
                    <a:pt x="1858517" y="65151"/>
                  </a:lnTo>
                  <a:lnTo>
                    <a:pt x="1866900" y="106680"/>
                  </a:lnTo>
                  <a:lnTo>
                    <a:pt x="1866900" y="533400"/>
                  </a:lnTo>
                  <a:lnTo>
                    <a:pt x="1858518" y="574929"/>
                  </a:lnTo>
                  <a:lnTo>
                    <a:pt x="1835658" y="608838"/>
                  </a:lnTo>
                  <a:lnTo>
                    <a:pt x="1801749" y="631698"/>
                  </a:lnTo>
                  <a:lnTo>
                    <a:pt x="1760220" y="640080"/>
                  </a:lnTo>
                  <a:lnTo>
                    <a:pt x="106679" y="640080"/>
                  </a:lnTo>
                  <a:lnTo>
                    <a:pt x="65150" y="631698"/>
                  </a:lnTo>
                  <a:lnTo>
                    <a:pt x="31242" y="608838"/>
                  </a:lnTo>
                  <a:lnTo>
                    <a:pt x="8382" y="574928"/>
                  </a:lnTo>
                  <a:lnTo>
                    <a:pt x="0" y="533400"/>
                  </a:lnTo>
                  <a:lnTo>
                    <a:pt x="0" y="106680"/>
                  </a:lnTo>
                  <a:close/>
                </a:path>
              </a:pathLst>
            </a:custGeom>
            <a:ln w="9525">
              <a:solidFill>
                <a:srgbClr val="29A2E3"/>
              </a:solidFill>
            </a:ln>
          </p:spPr>
          <p:txBody>
            <a:bodyPr wrap="square" lIns="0" tIns="0" rIns="0" bIns="0" rtlCol="0"/>
            <a:lstStyle/>
            <a:p>
              <a:endParaRPr/>
            </a:p>
          </p:txBody>
        </p:sp>
      </p:grpSp>
      <p:sp>
        <p:nvSpPr>
          <p:cNvPr id="23" name="Rectangle 22"/>
          <p:cNvSpPr/>
          <p:nvPr/>
        </p:nvSpPr>
        <p:spPr>
          <a:xfrm>
            <a:off x="10265273" y="347337"/>
            <a:ext cx="1292662" cy="369332"/>
          </a:xfrm>
          <a:prstGeom prst="rect">
            <a:avLst/>
          </a:prstGeom>
        </p:spPr>
        <p:txBody>
          <a:bodyPr wrap="none">
            <a:spAutoFit/>
          </a:bodyPr>
          <a:lstStyle/>
          <a:p>
            <a:pPr marL="12700">
              <a:lnSpc>
                <a:spcPct val="100000"/>
              </a:lnSpc>
              <a:spcBef>
                <a:spcPts val="100"/>
              </a:spcBef>
            </a:pPr>
            <a:r>
              <a:rPr lang="en-IN" b="1" spc="-180" dirty="0" smtClean="0">
                <a:solidFill>
                  <a:srgbClr val="1B6871"/>
                </a:solidFill>
                <a:latin typeface="Arial"/>
                <a:cs typeface="Arial"/>
                <a:hlinkClick r:id="rId11"/>
              </a:rPr>
              <a:t>Git Hub Link</a:t>
            </a:r>
            <a:endParaRPr lang="en-IN" dirty="0">
              <a:latin typeface="Arial"/>
              <a:cs typeface="Arial"/>
            </a:endParaRPr>
          </a:p>
        </p:txBody>
      </p:sp>
    </p:spTree>
    <p:extLst>
      <p:ext uri="{BB962C8B-B14F-4D97-AF65-F5344CB8AC3E}">
        <p14:creationId xmlns:p14="http://schemas.microsoft.com/office/powerpoint/2010/main" val="299091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5"/>
          <p:cNvGrpSpPr/>
          <p:nvPr/>
        </p:nvGrpSpPr>
        <p:grpSpPr>
          <a:xfrm>
            <a:off x="731520" y="2169160"/>
            <a:ext cx="11322050" cy="2767965"/>
            <a:chOff x="336804" y="1583436"/>
            <a:chExt cx="11322050" cy="2767965"/>
          </a:xfrm>
        </p:grpSpPr>
        <p:pic>
          <p:nvPicPr>
            <p:cNvPr id="5" name="object 6"/>
            <p:cNvPicPr/>
            <p:nvPr/>
          </p:nvPicPr>
          <p:blipFill>
            <a:blip r:embed="rId2" cstate="print"/>
            <a:stretch>
              <a:fillRect/>
            </a:stretch>
          </p:blipFill>
          <p:spPr>
            <a:xfrm>
              <a:off x="7990332" y="1600200"/>
              <a:ext cx="3668268" cy="2750820"/>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6" name="object 7"/>
            <p:cNvPicPr/>
            <p:nvPr/>
          </p:nvPicPr>
          <p:blipFill>
            <a:blip r:embed="rId3" cstate="print"/>
            <a:stretch>
              <a:fillRect/>
            </a:stretch>
          </p:blipFill>
          <p:spPr>
            <a:xfrm>
              <a:off x="4123944" y="1600200"/>
              <a:ext cx="3480815" cy="2750820"/>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7" name="object 8"/>
            <p:cNvPicPr/>
            <p:nvPr/>
          </p:nvPicPr>
          <p:blipFill>
            <a:blip r:embed="rId4" cstate="print"/>
            <a:stretch>
              <a:fillRect/>
            </a:stretch>
          </p:blipFill>
          <p:spPr>
            <a:xfrm>
              <a:off x="336804" y="1583436"/>
              <a:ext cx="3066287" cy="2767584"/>
            </a:xfrm>
            <a:prstGeom prst="rect">
              <a:avLst/>
            </a:prstGeom>
          </p:spPr>
          <p:style>
            <a:lnRef idx="2">
              <a:schemeClr val="dk1">
                <a:shade val="50000"/>
              </a:schemeClr>
            </a:lnRef>
            <a:fillRef idx="1">
              <a:schemeClr val="dk1"/>
            </a:fillRef>
            <a:effectRef idx="0">
              <a:schemeClr val="dk1"/>
            </a:effectRef>
            <a:fontRef idx="minor">
              <a:schemeClr val="lt1"/>
            </a:fontRef>
          </p:style>
        </p:pic>
      </p:grpSp>
      <p:sp>
        <p:nvSpPr>
          <p:cNvPr id="8" name="object 4"/>
          <p:cNvSpPr txBox="1"/>
          <p:nvPr/>
        </p:nvSpPr>
        <p:spPr>
          <a:xfrm>
            <a:off x="416153" y="5215889"/>
            <a:ext cx="3041015" cy="45275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Saturday</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Sunday</a:t>
            </a:r>
            <a:r>
              <a:rPr sz="1400" spc="-35"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spc="-20" dirty="0">
                <a:solidFill>
                  <a:srgbClr val="FFFFFF"/>
                </a:solidFill>
                <a:latin typeface="Arial MT"/>
                <a:cs typeface="Arial MT"/>
              </a:rPr>
              <a:t>days </a:t>
            </a:r>
            <a:r>
              <a:rPr sz="1400" dirty="0">
                <a:solidFill>
                  <a:srgbClr val="FFFFFF"/>
                </a:solidFill>
                <a:latin typeface="Arial MT"/>
                <a:cs typeface="Arial MT"/>
              </a:rPr>
              <a:t>with</a:t>
            </a:r>
            <a:r>
              <a:rPr sz="1400" spc="-15" dirty="0">
                <a:solidFill>
                  <a:srgbClr val="FFFFFF"/>
                </a:solidFill>
                <a:latin typeface="Arial MT"/>
                <a:cs typeface="Arial MT"/>
              </a:rPr>
              <a:t> </a:t>
            </a:r>
            <a:r>
              <a:rPr sz="1400" dirty="0">
                <a:solidFill>
                  <a:srgbClr val="FFFFFF"/>
                </a:solidFill>
                <a:latin typeface="Arial MT"/>
                <a:cs typeface="Arial MT"/>
              </a:rPr>
              <a:t>most</a:t>
            </a:r>
            <a:r>
              <a:rPr sz="1400" spc="-40" dirty="0">
                <a:solidFill>
                  <a:srgbClr val="FFFFFF"/>
                </a:solidFill>
                <a:latin typeface="Arial MT"/>
                <a:cs typeface="Arial MT"/>
              </a:rPr>
              <a:t> </a:t>
            </a:r>
            <a:r>
              <a:rPr sz="1400" spc="-10" dirty="0">
                <a:solidFill>
                  <a:srgbClr val="FFFFFF"/>
                </a:solidFill>
                <a:latin typeface="Arial MT"/>
                <a:cs typeface="Arial MT"/>
              </a:rPr>
              <a:t>orders</a:t>
            </a:r>
            <a:endParaRPr sz="1400" dirty="0">
              <a:latin typeface="Arial MT"/>
              <a:cs typeface="Arial MT"/>
            </a:endParaRPr>
          </a:p>
        </p:txBody>
      </p:sp>
      <p:sp>
        <p:nvSpPr>
          <p:cNvPr id="9" name="object 9"/>
          <p:cNvSpPr txBox="1"/>
          <p:nvPr/>
        </p:nvSpPr>
        <p:spPr>
          <a:xfrm>
            <a:off x="4248835" y="5225097"/>
            <a:ext cx="3100705" cy="45275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Most</a:t>
            </a:r>
            <a:r>
              <a:rPr sz="1400" spc="-40" dirty="0">
                <a:solidFill>
                  <a:srgbClr val="FFFFFF"/>
                </a:solidFill>
                <a:latin typeface="Arial MT"/>
                <a:cs typeface="Arial MT"/>
              </a:rPr>
              <a:t> </a:t>
            </a:r>
            <a:r>
              <a:rPr sz="1400" dirty="0">
                <a:solidFill>
                  <a:srgbClr val="FFFFFF"/>
                </a:solidFill>
                <a:latin typeface="Arial MT"/>
                <a:cs typeface="Arial MT"/>
              </a:rPr>
              <a:t>of</a:t>
            </a:r>
            <a:r>
              <a:rPr sz="1400" spc="-10" dirty="0">
                <a:solidFill>
                  <a:srgbClr val="FFFFFF"/>
                </a:solidFill>
                <a:latin typeface="Arial MT"/>
                <a:cs typeface="Arial MT"/>
              </a:rPr>
              <a:t> </a:t>
            </a: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orders</a:t>
            </a:r>
            <a:r>
              <a:rPr sz="1400" spc="-40" dirty="0">
                <a:solidFill>
                  <a:srgbClr val="FFFFFF"/>
                </a:solidFill>
                <a:latin typeface="Arial MT"/>
                <a:cs typeface="Arial MT"/>
              </a:rPr>
              <a:t> </a:t>
            </a:r>
            <a:r>
              <a:rPr sz="1400" dirty="0">
                <a:solidFill>
                  <a:srgbClr val="FFFFFF"/>
                </a:solidFill>
                <a:latin typeface="Arial MT"/>
                <a:cs typeface="Arial MT"/>
              </a:rPr>
              <a:t>happen</a:t>
            </a:r>
            <a:r>
              <a:rPr sz="1400" spc="-40" dirty="0">
                <a:solidFill>
                  <a:srgbClr val="FFFFFF"/>
                </a:solidFill>
                <a:latin typeface="Arial MT"/>
                <a:cs typeface="Arial MT"/>
              </a:rPr>
              <a:t> </a:t>
            </a:r>
            <a:r>
              <a:rPr sz="1400" spc="-10" dirty="0">
                <a:solidFill>
                  <a:srgbClr val="FFFFFF"/>
                </a:solidFill>
                <a:latin typeface="Arial MT"/>
                <a:cs typeface="Arial MT"/>
              </a:rPr>
              <a:t>between </a:t>
            </a:r>
            <a:r>
              <a:rPr sz="1400" dirty="0">
                <a:solidFill>
                  <a:srgbClr val="FFFFFF"/>
                </a:solidFill>
                <a:latin typeface="Arial MT"/>
                <a:cs typeface="Arial MT"/>
              </a:rPr>
              <a:t>10am</a:t>
            </a:r>
            <a:r>
              <a:rPr sz="1400" spc="-30"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spc="-20" dirty="0">
                <a:solidFill>
                  <a:srgbClr val="FFFFFF"/>
                </a:solidFill>
                <a:latin typeface="Arial MT"/>
                <a:cs typeface="Arial MT"/>
              </a:rPr>
              <a:t>16pm</a:t>
            </a:r>
            <a:endParaRPr sz="1400" dirty="0">
              <a:latin typeface="Arial MT"/>
              <a:cs typeface="Arial MT"/>
            </a:endParaRPr>
          </a:p>
        </p:txBody>
      </p:sp>
      <p:sp>
        <p:nvSpPr>
          <p:cNvPr id="10" name="object 10"/>
          <p:cNvSpPr txBox="1"/>
          <p:nvPr/>
        </p:nvSpPr>
        <p:spPr>
          <a:xfrm>
            <a:off x="8232648" y="5190807"/>
            <a:ext cx="3290570" cy="955675"/>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orders</a:t>
            </a:r>
            <a:r>
              <a:rPr sz="1400" spc="-40" dirty="0">
                <a:solidFill>
                  <a:srgbClr val="FFFFFF"/>
                </a:solidFill>
                <a:latin typeface="Arial MT"/>
                <a:cs typeface="Arial MT"/>
              </a:rPr>
              <a:t> </a:t>
            </a:r>
            <a:r>
              <a:rPr sz="1400" dirty="0">
                <a:solidFill>
                  <a:srgbClr val="FFFFFF"/>
                </a:solidFill>
                <a:latin typeface="Arial MT"/>
                <a:cs typeface="Arial MT"/>
              </a:rPr>
              <a:t>with</a:t>
            </a:r>
            <a:r>
              <a:rPr sz="1400" spc="-15" dirty="0">
                <a:solidFill>
                  <a:srgbClr val="FFFFFF"/>
                </a:solidFill>
                <a:latin typeface="Arial MT"/>
                <a:cs typeface="Arial MT"/>
              </a:rPr>
              <a:t> </a:t>
            </a:r>
            <a:r>
              <a:rPr sz="1400" dirty="0">
                <a:solidFill>
                  <a:srgbClr val="FFFFFF"/>
                </a:solidFill>
                <a:latin typeface="Arial MT"/>
                <a:cs typeface="Arial MT"/>
              </a:rPr>
              <a:t>the</a:t>
            </a:r>
            <a:r>
              <a:rPr sz="1400" spc="-30" dirty="0">
                <a:solidFill>
                  <a:srgbClr val="FFFFFF"/>
                </a:solidFill>
                <a:latin typeface="Arial MT"/>
                <a:cs typeface="Arial MT"/>
              </a:rPr>
              <a:t> </a:t>
            </a:r>
            <a:r>
              <a:rPr sz="1400" dirty="0">
                <a:solidFill>
                  <a:srgbClr val="FFFFFF"/>
                </a:solidFill>
                <a:latin typeface="Arial MT"/>
                <a:cs typeface="Arial MT"/>
              </a:rPr>
              <a:t>highest</a:t>
            </a:r>
            <a:r>
              <a:rPr sz="1400" spc="-40" dirty="0">
                <a:solidFill>
                  <a:srgbClr val="FFFFFF"/>
                </a:solidFill>
                <a:latin typeface="Arial MT"/>
                <a:cs typeface="Arial MT"/>
              </a:rPr>
              <a:t> </a:t>
            </a:r>
            <a:r>
              <a:rPr sz="1400" spc="-10" dirty="0">
                <a:solidFill>
                  <a:srgbClr val="FFFFFF"/>
                </a:solidFill>
                <a:latin typeface="Arial MT"/>
                <a:cs typeface="Arial MT"/>
              </a:rPr>
              <a:t>average </a:t>
            </a:r>
            <a:r>
              <a:rPr sz="1400" dirty="0">
                <a:solidFill>
                  <a:srgbClr val="FFFFFF"/>
                </a:solidFill>
                <a:latin typeface="Arial MT"/>
                <a:cs typeface="Arial MT"/>
              </a:rPr>
              <a:t>price</a:t>
            </a:r>
            <a:r>
              <a:rPr sz="1400" spc="-40" dirty="0">
                <a:solidFill>
                  <a:srgbClr val="FFFFFF"/>
                </a:solidFill>
                <a:latin typeface="Arial MT"/>
                <a:cs typeface="Arial MT"/>
              </a:rPr>
              <a:t> </a:t>
            </a:r>
            <a:r>
              <a:rPr sz="1400" dirty="0">
                <a:solidFill>
                  <a:srgbClr val="FFFFFF"/>
                </a:solidFill>
                <a:latin typeface="Arial MT"/>
                <a:cs typeface="Arial MT"/>
              </a:rPr>
              <a:t>of</a:t>
            </a:r>
            <a:r>
              <a:rPr sz="1400" spc="-10" dirty="0">
                <a:solidFill>
                  <a:srgbClr val="FFFFFF"/>
                </a:solidFill>
                <a:latin typeface="Arial MT"/>
                <a:cs typeface="Arial MT"/>
              </a:rPr>
              <a:t> </a:t>
            </a:r>
            <a:r>
              <a:rPr sz="1400" dirty="0">
                <a:solidFill>
                  <a:srgbClr val="FFFFFF"/>
                </a:solidFill>
                <a:latin typeface="Arial MT"/>
                <a:cs typeface="Arial MT"/>
              </a:rPr>
              <a:t>items</a:t>
            </a:r>
            <a:r>
              <a:rPr sz="1400" spc="-35" dirty="0">
                <a:solidFill>
                  <a:srgbClr val="FFFFFF"/>
                </a:solidFill>
                <a:latin typeface="Arial MT"/>
                <a:cs typeface="Arial MT"/>
              </a:rPr>
              <a:t> </a:t>
            </a:r>
            <a:r>
              <a:rPr sz="1400" dirty="0">
                <a:solidFill>
                  <a:srgbClr val="FFFFFF"/>
                </a:solidFill>
                <a:latin typeface="Arial MT"/>
                <a:cs typeface="Arial MT"/>
              </a:rPr>
              <a:t>occur</a:t>
            </a:r>
            <a:r>
              <a:rPr sz="1400" spc="-40" dirty="0">
                <a:solidFill>
                  <a:srgbClr val="FFFFFF"/>
                </a:solidFill>
                <a:latin typeface="Arial MT"/>
                <a:cs typeface="Arial MT"/>
              </a:rPr>
              <a:t> </a:t>
            </a:r>
            <a:r>
              <a:rPr sz="1400" dirty="0">
                <a:solidFill>
                  <a:srgbClr val="FFFFFF"/>
                </a:solidFill>
                <a:latin typeface="Arial MT"/>
                <a:cs typeface="Arial MT"/>
              </a:rPr>
              <a:t>between</a:t>
            </a:r>
            <a:r>
              <a:rPr sz="1400" spc="-25" dirty="0">
                <a:solidFill>
                  <a:srgbClr val="FFFFFF"/>
                </a:solidFill>
                <a:latin typeface="Arial MT"/>
                <a:cs typeface="Arial MT"/>
              </a:rPr>
              <a:t> </a:t>
            </a:r>
            <a:r>
              <a:rPr sz="1400" spc="-10" dirty="0">
                <a:solidFill>
                  <a:srgbClr val="FFFFFF"/>
                </a:solidFill>
                <a:latin typeface="Arial MT"/>
                <a:cs typeface="Arial MT"/>
              </a:rPr>
              <a:t>midnight </a:t>
            </a:r>
            <a:r>
              <a:rPr sz="1400" dirty="0">
                <a:solidFill>
                  <a:srgbClr val="FFFFFF"/>
                </a:solidFill>
                <a:latin typeface="Arial MT"/>
                <a:cs typeface="Arial MT"/>
              </a:rPr>
              <a:t>and</a:t>
            </a:r>
            <a:r>
              <a:rPr sz="1400" spc="-30" dirty="0">
                <a:solidFill>
                  <a:srgbClr val="FFFFFF"/>
                </a:solidFill>
                <a:latin typeface="Arial MT"/>
                <a:cs typeface="Arial MT"/>
              </a:rPr>
              <a:t> </a:t>
            </a:r>
            <a:r>
              <a:rPr sz="1400" spc="-25" dirty="0">
                <a:solidFill>
                  <a:srgbClr val="FFFFFF"/>
                </a:solidFill>
                <a:latin typeface="Arial MT"/>
                <a:cs typeface="Arial MT"/>
              </a:rPr>
              <a:t>6am</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Specifically</a:t>
            </a:r>
            <a:r>
              <a:rPr sz="1400" spc="-70" dirty="0">
                <a:solidFill>
                  <a:srgbClr val="FFFFFF"/>
                </a:solidFill>
                <a:latin typeface="Arial MT"/>
                <a:cs typeface="Arial MT"/>
              </a:rPr>
              <a:t> </a:t>
            </a:r>
            <a:r>
              <a:rPr sz="1400" dirty="0">
                <a:solidFill>
                  <a:srgbClr val="FFFFFF"/>
                </a:solidFill>
                <a:latin typeface="Arial MT"/>
                <a:cs typeface="Arial MT"/>
              </a:rPr>
              <a:t>between</a:t>
            </a:r>
            <a:r>
              <a:rPr sz="1400" spc="-45" dirty="0">
                <a:solidFill>
                  <a:srgbClr val="FFFFFF"/>
                </a:solidFill>
                <a:latin typeface="Arial MT"/>
                <a:cs typeface="Arial MT"/>
              </a:rPr>
              <a:t> </a:t>
            </a:r>
            <a:r>
              <a:rPr sz="1400" dirty="0">
                <a:solidFill>
                  <a:srgbClr val="FFFFFF"/>
                </a:solidFill>
                <a:latin typeface="Arial MT"/>
                <a:cs typeface="Arial MT"/>
              </a:rPr>
              <a:t>3am</a:t>
            </a:r>
            <a:r>
              <a:rPr sz="1400" spc="-50" dirty="0">
                <a:solidFill>
                  <a:srgbClr val="FFFFFF"/>
                </a:solidFill>
                <a:latin typeface="Arial MT"/>
                <a:cs typeface="Arial MT"/>
              </a:rPr>
              <a:t> </a:t>
            </a:r>
            <a:r>
              <a:rPr sz="1400" dirty="0">
                <a:solidFill>
                  <a:srgbClr val="FFFFFF"/>
                </a:solidFill>
                <a:latin typeface="Arial MT"/>
                <a:cs typeface="Arial MT"/>
              </a:rPr>
              <a:t>and</a:t>
            </a:r>
            <a:r>
              <a:rPr sz="1400" spc="-40" dirty="0">
                <a:solidFill>
                  <a:srgbClr val="FFFFFF"/>
                </a:solidFill>
                <a:latin typeface="Arial MT"/>
                <a:cs typeface="Arial MT"/>
              </a:rPr>
              <a:t> </a:t>
            </a:r>
            <a:r>
              <a:rPr sz="1400" spc="-25" dirty="0">
                <a:solidFill>
                  <a:srgbClr val="FFFFFF"/>
                </a:solidFill>
                <a:latin typeface="Arial MT"/>
                <a:cs typeface="Arial MT"/>
              </a:rPr>
              <a:t>4am</a:t>
            </a:r>
            <a:endParaRPr sz="1400" dirty="0">
              <a:latin typeface="Arial MT"/>
              <a:cs typeface="Arial MT"/>
            </a:endParaRPr>
          </a:p>
        </p:txBody>
      </p:sp>
      <p:sp>
        <p:nvSpPr>
          <p:cNvPr id="11" name="object 2"/>
          <p:cNvSpPr txBox="1">
            <a:spLocks noGrp="1"/>
          </p:cNvSpPr>
          <p:nvPr>
            <p:ph type="title"/>
          </p:nvPr>
        </p:nvSpPr>
        <p:spPr>
          <a:xfrm>
            <a:off x="579120" y="777549"/>
            <a:ext cx="4917847" cy="444352"/>
          </a:xfrm>
          <a:prstGeom prst="rect">
            <a:avLst/>
          </a:prstGeom>
        </p:spPr>
        <p:txBody>
          <a:bodyPr vert="horz" wrap="square" lIns="0" tIns="13335" rIns="0" bIns="0" rtlCol="0">
            <a:spAutoFit/>
          </a:bodyPr>
          <a:lstStyle/>
          <a:p>
            <a:pPr marL="12700">
              <a:lnSpc>
                <a:spcPct val="100000"/>
              </a:lnSpc>
              <a:spcBef>
                <a:spcPts val="105"/>
              </a:spcBef>
            </a:pPr>
            <a:r>
              <a:rPr sz="2800" spc="-130" dirty="0"/>
              <a:t>Type </a:t>
            </a:r>
            <a:r>
              <a:rPr sz="2800" dirty="0"/>
              <a:t>of</a:t>
            </a:r>
            <a:r>
              <a:rPr sz="2800" spc="-225" dirty="0"/>
              <a:t> </a:t>
            </a:r>
            <a:r>
              <a:rPr sz="2800" spc="-40" dirty="0"/>
              <a:t>order</a:t>
            </a:r>
          </a:p>
        </p:txBody>
      </p:sp>
    </p:spTree>
    <p:extLst>
      <p:ext uri="{BB962C8B-B14F-4D97-AF65-F5344CB8AC3E}">
        <p14:creationId xmlns:p14="http://schemas.microsoft.com/office/powerpoint/2010/main" val="209701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6"/>
          <p:cNvGrpSpPr/>
          <p:nvPr/>
        </p:nvGrpSpPr>
        <p:grpSpPr>
          <a:xfrm>
            <a:off x="1137603" y="1784540"/>
            <a:ext cx="9413875" cy="3030220"/>
            <a:chOff x="1021080" y="1618488"/>
            <a:chExt cx="9413875" cy="3030220"/>
          </a:xfrm>
        </p:grpSpPr>
        <p:pic>
          <p:nvPicPr>
            <p:cNvPr id="5" name="object 7"/>
            <p:cNvPicPr/>
            <p:nvPr/>
          </p:nvPicPr>
          <p:blipFill>
            <a:blip r:embed="rId2" cstate="print"/>
            <a:stretch>
              <a:fillRect/>
            </a:stretch>
          </p:blipFill>
          <p:spPr>
            <a:xfrm>
              <a:off x="1021080" y="1618488"/>
              <a:ext cx="3319272" cy="3029712"/>
            </a:xfrm>
            <a:prstGeom prst="rect">
              <a:avLst/>
            </a:prstGeom>
          </p:spPr>
          <p:style>
            <a:lnRef idx="2">
              <a:schemeClr val="dk1">
                <a:shade val="50000"/>
              </a:schemeClr>
            </a:lnRef>
            <a:fillRef idx="1">
              <a:schemeClr val="dk1"/>
            </a:fillRef>
            <a:effectRef idx="0">
              <a:schemeClr val="dk1"/>
            </a:effectRef>
            <a:fontRef idx="minor">
              <a:schemeClr val="lt1"/>
            </a:fontRef>
          </p:style>
        </p:pic>
        <p:pic>
          <p:nvPicPr>
            <p:cNvPr id="6" name="object 8"/>
            <p:cNvPicPr/>
            <p:nvPr/>
          </p:nvPicPr>
          <p:blipFill>
            <a:blip r:embed="rId3" cstate="print"/>
            <a:stretch>
              <a:fillRect/>
            </a:stretch>
          </p:blipFill>
          <p:spPr>
            <a:xfrm>
              <a:off x="6795515" y="1620012"/>
              <a:ext cx="3639312" cy="3028188"/>
            </a:xfrm>
            <a:prstGeom prst="rect">
              <a:avLst/>
            </a:prstGeom>
          </p:spPr>
          <p:style>
            <a:lnRef idx="2">
              <a:schemeClr val="dk1">
                <a:shade val="50000"/>
              </a:schemeClr>
            </a:lnRef>
            <a:fillRef idx="1">
              <a:schemeClr val="dk1"/>
            </a:fillRef>
            <a:effectRef idx="0">
              <a:schemeClr val="dk1"/>
            </a:effectRef>
            <a:fontRef idx="minor">
              <a:schemeClr val="lt1"/>
            </a:fontRef>
          </p:style>
        </p:pic>
        <p:sp>
          <p:nvSpPr>
            <p:cNvPr id="7" name="object 9"/>
            <p:cNvSpPr/>
            <p:nvPr/>
          </p:nvSpPr>
          <p:spPr>
            <a:xfrm>
              <a:off x="7502651" y="1882140"/>
              <a:ext cx="512445" cy="2127885"/>
            </a:xfrm>
            <a:custGeom>
              <a:avLst/>
              <a:gdLst/>
              <a:ahLst/>
              <a:cxnLst/>
              <a:rect l="l" t="t" r="r" b="b"/>
              <a:pathLst>
                <a:path w="512445" h="2127885">
                  <a:moveTo>
                    <a:pt x="512064" y="0"/>
                  </a:moveTo>
                  <a:lnTo>
                    <a:pt x="0" y="0"/>
                  </a:lnTo>
                  <a:lnTo>
                    <a:pt x="0" y="2127504"/>
                  </a:lnTo>
                  <a:lnTo>
                    <a:pt x="512064" y="2127504"/>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8" name="object 10"/>
            <p:cNvSpPr/>
            <p:nvPr/>
          </p:nvSpPr>
          <p:spPr>
            <a:xfrm>
              <a:off x="7502651" y="1882140"/>
              <a:ext cx="512445" cy="2127885"/>
            </a:xfrm>
            <a:custGeom>
              <a:avLst/>
              <a:gdLst/>
              <a:ahLst/>
              <a:cxnLst/>
              <a:rect l="l" t="t" r="r" b="b"/>
              <a:pathLst>
                <a:path w="512445" h="2127885">
                  <a:moveTo>
                    <a:pt x="0" y="2127504"/>
                  </a:moveTo>
                  <a:lnTo>
                    <a:pt x="512064" y="2127504"/>
                  </a:lnTo>
                  <a:lnTo>
                    <a:pt x="512064" y="0"/>
                  </a:lnTo>
                  <a:lnTo>
                    <a:pt x="0" y="0"/>
                  </a:lnTo>
                  <a:lnTo>
                    <a:pt x="0" y="2127504"/>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9" name="object 11"/>
            <p:cNvSpPr/>
            <p:nvPr/>
          </p:nvSpPr>
          <p:spPr>
            <a:xfrm>
              <a:off x="8552687" y="3029712"/>
              <a:ext cx="512445" cy="980440"/>
            </a:xfrm>
            <a:custGeom>
              <a:avLst/>
              <a:gdLst/>
              <a:ahLst/>
              <a:cxnLst/>
              <a:rect l="l" t="t" r="r" b="b"/>
              <a:pathLst>
                <a:path w="512445" h="980439">
                  <a:moveTo>
                    <a:pt x="512064" y="0"/>
                  </a:moveTo>
                  <a:lnTo>
                    <a:pt x="0" y="0"/>
                  </a:lnTo>
                  <a:lnTo>
                    <a:pt x="0" y="979932"/>
                  </a:lnTo>
                  <a:lnTo>
                    <a:pt x="512064" y="979932"/>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0" name="object 12"/>
            <p:cNvSpPr/>
            <p:nvPr/>
          </p:nvSpPr>
          <p:spPr>
            <a:xfrm>
              <a:off x="8552687" y="3029712"/>
              <a:ext cx="512445" cy="980440"/>
            </a:xfrm>
            <a:custGeom>
              <a:avLst/>
              <a:gdLst/>
              <a:ahLst/>
              <a:cxnLst/>
              <a:rect l="l" t="t" r="r" b="b"/>
              <a:pathLst>
                <a:path w="512445" h="980439">
                  <a:moveTo>
                    <a:pt x="0" y="979932"/>
                  </a:moveTo>
                  <a:lnTo>
                    <a:pt x="512064" y="979932"/>
                  </a:lnTo>
                  <a:lnTo>
                    <a:pt x="512064" y="0"/>
                  </a:lnTo>
                  <a:lnTo>
                    <a:pt x="0" y="0"/>
                  </a:lnTo>
                  <a:lnTo>
                    <a:pt x="0" y="979932"/>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1" name="object 13"/>
            <p:cNvSpPr/>
            <p:nvPr/>
          </p:nvSpPr>
          <p:spPr>
            <a:xfrm>
              <a:off x="9589008" y="3979164"/>
              <a:ext cx="512445" cy="27940"/>
            </a:xfrm>
            <a:custGeom>
              <a:avLst/>
              <a:gdLst/>
              <a:ahLst/>
              <a:cxnLst/>
              <a:rect l="l" t="t" r="r" b="b"/>
              <a:pathLst>
                <a:path w="512445" h="27939">
                  <a:moveTo>
                    <a:pt x="512064" y="0"/>
                  </a:moveTo>
                  <a:lnTo>
                    <a:pt x="0" y="0"/>
                  </a:lnTo>
                  <a:lnTo>
                    <a:pt x="0" y="27431"/>
                  </a:lnTo>
                  <a:lnTo>
                    <a:pt x="512064" y="27431"/>
                  </a:lnTo>
                  <a:lnTo>
                    <a:pt x="512064" y="0"/>
                  </a:lnTo>
                  <a:close/>
                </a:path>
              </a:pathLst>
            </a:custGeom>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2" name="object 14"/>
            <p:cNvSpPr/>
            <p:nvPr/>
          </p:nvSpPr>
          <p:spPr>
            <a:xfrm>
              <a:off x="9589008" y="3979164"/>
              <a:ext cx="512445" cy="27940"/>
            </a:xfrm>
            <a:custGeom>
              <a:avLst/>
              <a:gdLst/>
              <a:ahLst/>
              <a:cxnLst/>
              <a:rect l="l" t="t" r="r" b="b"/>
              <a:pathLst>
                <a:path w="512445" h="27939">
                  <a:moveTo>
                    <a:pt x="0" y="27431"/>
                  </a:moveTo>
                  <a:lnTo>
                    <a:pt x="512064" y="27431"/>
                  </a:lnTo>
                  <a:lnTo>
                    <a:pt x="512064" y="0"/>
                  </a:lnTo>
                  <a:lnTo>
                    <a:pt x="0" y="0"/>
                  </a:lnTo>
                  <a:lnTo>
                    <a:pt x="0" y="27431"/>
                  </a:lnTo>
                  <a:close/>
                </a:path>
              </a:pathLst>
            </a:custGeom>
            <a:ln/>
          </p:spPr>
          <p:style>
            <a:lnRef idx="2">
              <a:schemeClr val="dk1">
                <a:shade val="50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13" name="object 4"/>
          <p:cNvSpPr txBox="1"/>
          <p:nvPr/>
        </p:nvSpPr>
        <p:spPr>
          <a:xfrm>
            <a:off x="324713" y="5215890"/>
            <a:ext cx="5519828" cy="736099"/>
          </a:xfrm>
          <a:prstGeom prst="rect">
            <a:avLst/>
          </a:prstGeom>
        </p:spPr>
        <p:txBody>
          <a:bodyPr vert="horz" wrap="square" lIns="0" tIns="12700" rIns="0" bIns="0" rtlCol="0">
            <a:spAutoFit/>
          </a:bodyPr>
          <a:lstStyle/>
          <a:p>
            <a:pPr marL="299085" marR="593725" indent="-287020">
              <a:lnSpc>
                <a:spcPct val="100000"/>
              </a:lnSpc>
              <a:spcBef>
                <a:spcPts val="100"/>
              </a:spcBef>
              <a:buClr>
                <a:srgbClr val="46C3D2"/>
              </a:buClr>
              <a:buChar char="•"/>
              <a:tabLst>
                <a:tab pos="299085" algn="l"/>
              </a:tabLst>
            </a:pPr>
            <a:r>
              <a:rPr sz="1400" dirty="0">
                <a:solidFill>
                  <a:srgbClr val="FFFFFF"/>
                </a:solidFill>
                <a:latin typeface="Comic Sans MS" panose="030F0702030302020204" pitchFamily="66" charset="0"/>
                <a:cs typeface="Arial MT"/>
              </a:rPr>
              <a:t>Produce,</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dairy</a:t>
            </a:r>
            <a:r>
              <a:rPr sz="1400" spc="-3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and</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snacks</a:t>
            </a:r>
            <a:r>
              <a:rPr sz="1400" spc="-4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most</a:t>
            </a:r>
            <a:r>
              <a:rPr sz="1400" spc="-35"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popular departments</a:t>
            </a:r>
            <a:endParaRPr sz="1400" dirty="0">
              <a:latin typeface="Comic Sans MS" panose="030F0702030302020204" pitchFamily="66" charset="0"/>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Comic Sans MS" panose="030F0702030302020204" pitchFamily="66" charset="0"/>
                <a:cs typeface="Arial MT"/>
              </a:rPr>
              <a:t>These</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top</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10</a:t>
            </a:r>
            <a:r>
              <a:rPr sz="1400" spc="-20"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departments</a:t>
            </a:r>
            <a:r>
              <a:rPr sz="1400" spc="-4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from</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21</a:t>
            </a:r>
            <a:r>
              <a:rPr sz="1400" spc="-15"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departments</a:t>
            </a:r>
            <a:endParaRPr sz="1400" dirty="0">
              <a:latin typeface="Comic Sans MS" panose="030F0702030302020204" pitchFamily="66" charset="0"/>
              <a:cs typeface="Arial MT"/>
            </a:endParaRPr>
          </a:p>
        </p:txBody>
      </p:sp>
      <p:sp>
        <p:nvSpPr>
          <p:cNvPr id="14" name="object 5"/>
          <p:cNvSpPr txBox="1"/>
          <p:nvPr/>
        </p:nvSpPr>
        <p:spPr>
          <a:xfrm>
            <a:off x="6499860" y="5156657"/>
            <a:ext cx="5151120" cy="813043"/>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Comic Sans MS" panose="030F0702030302020204" pitchFamily="66" charset="0"/>
                <a:cs typeface="Arial MT"/>
              </a:rPr>
              <a:t>67.47%</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items</a:t>
            </a:r>
            <a:r>
              <a:rPr sz="1400" spc="-3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sold</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were</a:t>
            </a:r>
            <a:r>
              <a:rPr sz="1400" spc="-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in</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the</a:t>
            </a:r>
            <a:r>
              <a:rPr sz="1400" spc="-25" dirty="0">
                <a:solidFill>
                  <a:srgbClr val="FFFFFF"/>
                </a:solidFill>
                <a:latin typeface="Comic Sans MS" panose="030F0702030302020204" pitchFamily="66" charset="0"/>
                <a:cs typeface="Arial MT"/>
              </a:rPr>
              <a:t> </a:t>
            </a:r>
            <a:r>
              <a:rPr sz="1400" b="1" spc="-10" dirty="0">
                <a:solidFill>
                  <a:srgbClr val="FFFFFF"/>
                </a:solidFill>
                <a:latin typeface="Comic Sans MS" panose="030F0702030302020204" pitchFamily="66" charset="0"/>
                <a:cs typeface="Arial"/>
              </a:rPr>
              <a:t>mid-</a:t>
            </a:r>
            <a:r>
              <a:rPr sz="1400" b="1" dirty="0">
                <a:solidFill>
                  <a:srgbClr val="FFFFFF"/>
                </a:solidFill>
                <a:latin typeface="Comic Sans MS" panose="030F0702030302020204" pitchFamily="66" charset="0"/>
                <a:cs typeface="Arial"/>
              </a:rPr>
              <a:t>range</a:t>
            </a:r>
            <a:r>
              <a:rPr sz="1400" b="1" spc="-35" dirty="0">
                <a:solidFill>
                  <a:srgbClr val="FFFFFF"/>
                </a:solidFill>
                <a:latin typeface="Comic Sans MS" panose="030F0702030302020204" pitchFamily="66" charset="0"/>
                <a:cs typeface="Arial"/>
              </a:rPr>
              <a:t> </a:t>
            </a:r>
            <a:r>
              <a:rPr sz="1400" dirty="0">
                <a:solidFill>
                  <a:srgbClr val="FFFFFF"/>
                </a:solidFill>
                <a:latin typeface="Comic Sans MS" panose="030F0702030302020204" pitchFamily="66" charset="0"/>
                <a:cs typeface="Arial MT"/>
              </a:rPr>
              <a:t>price</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$5</a:t>
            </a:r>
            <a:r>
              <a:rPr sz="1400" spc="-2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to</a:t>
            </a:r>
            <a:r>
              <a:rPr sz="1400" spc="-25" dirty="0">
                <a:solidFill>
                  <a:srgbClr val="FFFFFF"/>
                </a:solidFill>
                <a:latin typeface="Comic Sans MS" panose="030F0702030302020204" pitchFamily="66" charset="0"/>
                <a:cs typeface="Arial MT"/>
              </a:rPr>
              <a:t> $15</a:t>
            </a:r>
            <a:endParaRPr sz="1400" dirty="0">
              <a:latin typeface="Comic Sans MS" panose="030F0702030302020204" pitchFamily="66" charset="0"/>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Comic Sans MS" panose="030F0702030302020204" pitchFamily="66" charset="0"/>
                <a:cs typeface="Arial MT"/>
              </a:rPr>
              <a:t>Only</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1.29%</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of products</a:t>
            </a:r>
            <a:r>
              <a:rPr sz="1400" spc="-4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are</a:t>
            </a:r>
            <a:r>
              <a:rPr sz="1400" spc="-20" dirty="0">
                <a:solidFill>
                  <a:srgbClr val="FFFFFF"/>
                </a:solidFill>
                <a:latin typeface="Comic Sans MS" panose="030F0702030302020204" pitchFamily="66" charset="0"/>
                <a:cs typeface="Arial MT"/>
              </a:rPr>
              <a:t> </a:t>
            </a:r>
            <a:r>
              <a:rPr sz="1400" spc="-10" dirty="0">
                <a:solidFill>
                  <a:srgbClr val="FFFFFF"/>
                </a:solidFill>
                <a:latin typeface="Comic Sans MS" panose="030F0702030302020204" pitchFamily="66" charset="0"/>
                <a:cs typeface="Arial MT"/>
              </a:rPr>
              <a:t>low-</a:t>
            </a:r>
            <a:r>
              <a:rPr sz="1400" dirty="0">
                <a:solidFill>
                  <a:srgbClr val="FFFFFF"/>
                </a:solidFill>
                <a:latin typeface="Comic Sans MS" panose="030F0702030302020204" pitchFamily="66" charset="0"/>
                <a:cs typeface="Arial MT"/>
              </a:rPr>
              <a:t>range.</a:t>
            </a:r>
            <a:r>
              <a:rPr sz="1400" spc="-3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Price</a:t>
            </a:r>
            <a:r>
              <a:rPr sz="1400" spc="-20"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is</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less</a:t>
            </a:r>
            <a:r>
              <a:rPr sz="1400" spc="-15" dirty="0">
                <a:solidFill>
                  <a:srgbClr val="FFFFFF"/>
                </a:solidFill>
                <a:latin typeface="Comic Sans MS" panose="030F0702030302020204" pitchFamily="66" charset="0"/>
                <a:cs typeface="Arial MT"/>
              </a:rPr>
              <a:t> </a:t>
            </a:r>
            <a:r>
              <a:rPr sz="1400" dirty="0">
                <a:solidFill>
                  <a:srgbClr val="FFFFFF"/>
                </a:solidFill>
                <a:latin typeface="Comic Sans MS" panose="030F0702030302020204" pitchFamily="66" charset="0"/>
                <a:cs typeface="Arial MT"/>
              </a:rPr>
              <a:t>than</a:t>
            </a:r>
            <a:r>
              <a:rPr sz="1400" spc="-35" dirty="0">
                <a:solidFill>
                  <a:srgbClr val="FFFFFF"/>
                </a:solidFill>
                <a:latin typeface="Comic Sans MS" panose="030F0702030302020204" pitchFamily="66" charset="0"/>
                <a:cs typeface="Arial MT"/>
              </a:rPr>
              <a:t> </a:t>
            </a:r>
            <a:r>
              <a:rPr sz="1400" spc="-25" dirty="0">
                <a:solidFill>
                  <a:srgbClr val="FFFFFF"/>
                </a:solidFill>
                <a:latin typeface="Comic Sans MS" panose="030F0702030302020204" pitchFamily="66" charset="0"/>
                <a:cs typeface="Arial MT"/>
              </a:rPr>
              <a:t>$5</a:t>
            </a:r>
            <a:endParaRPr sz="1400" dirty="0">
              <a:latin typeface="Comic Sans MS" panose="030F0702030302020204" pitchFamily="66" charset="0"/>
              <a:cs typeface="Arial MT"/>
            </a:endParaRPr>
          </a:p>
        </p:txBody>
      </p:sp>
      <p:sp>
        <p:nvSpPr>
          <p:cNvPr id="17" name="object 2"/>
          <p:cNvSpPr txBox="1">
            <a:spLocks/>
          </p:cNvSpPr>
          <p:nvPr/>
        </p:nvSpPr>
        <p:spPr>
          <a:xfrm>
            <a:off x="591412" y="786658"/>
            <a:ext cx="619800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spc="-70" dirty="0" smtClean="0"/>
              <a:t>Frequency</a:t>
            </a:r>
            <a:r>
              <a:rPr lang="en-IN" sz="2800" spc="-175" dirty="0" smtClean="0"/>
              <a:t> </a:t>
            </a:r>
            <a:r>
              <a:rPr lang="en-IN" sz="2800" spc="-45" dirty="0" smtClean="0"/>
              <a:t>and</a:t>
            </a:r>
            <a:r>
              <a:rPr lang="en-IN" sz="2800" spc="-165" dirty="0" smtClean="0"/>
              <a:t> </a:t>
            </a:r>
            <a:r>
              <a:rPr lang="en-IN" sz="2800" spc="-45" dirty="0" smtClean="0"/>
              <a:t>loyalty</a:t>
            </a:r>
            <a:endParaRPr lang="en-IN" sz="2800" spc="-45" dirty="0"/>
          </a:p>
        </p:txBody>
      </p:sp>
    </p:spTree>
    <p:extLst>
      <p:ext uri="{BB962C8B-B14F-4D97-AF65-F5344CB8AC3E}">
        <p14:creationId xmlns:p14="http://schemas.microsoft.com/office/powerpoint/2010/main" val="74768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1004410" y="1102710"/>
            <a:ext cx="2966720" cy="505267"/>
          </a:xfrm>
          <a:prstGeom prst="rect">
            <a:avLst/>
          </a:prstGeom>
        </p:spPr>
        <p:txBody>
          <a:bodyPr vert="horz" wrap="square" lIns="0" tIns="12700" rIns="0" bIns="0" rtlCol="0">
            <a:spAutoFit/>
          </a:bodyPr>
          <a:lstStyle/>
          <a:p>
            <a:pPr marL="12700">
              <a:lnSpc>
                <a:spcPct val="100000"/>
              </a:lnSpc>
              <a:spcBef>
                <a:spcPts val="100"/>
              </a:spcBef>
            </a:pPr>
            <a:r>
              <a:rPr sz="3200" spc="-5" dirty="0"/>
              <a:t>ABOUT</a:t>
            </a:r>
            <a:r>
              <a:rPr sz="3200" spc="-85" dirty="0"/>
              <a:t> </a:t>
            </a:r>
            <a:r>
              <a:rPr sz="3200" spc="-5" dirty="0"/>
              <a:t>ME</a:t>
            </a:r>
          </a:p>
        </p:txBody>
      </p:sp>
      <p:sp>
        <p:nvSpPr>
          <p:cNvPr id="5" name="object 3"/>
          <p:cNvSpPr txBox="1"/>
          <p:nvPr/>
        </p:nvSpPr>
        <p:spPr>
          <a:xfrm>
            <a:off x="4839343" y="625108"/>
            <a:ext cx="5407660" cy="1365246"/>
          </a:xfrm>
          <a:prstGeom prst="rect">
            <a:avLst/>
          </a:prstGeom>
        </p:spPr>
        <p:txBody>
          <a:bodyPr vert="horz" wrap="square" lIns="0" tIns="132715" rIns="0" bIns="0" rtlCol="0">
            <a:spAutoFit/>
          </a:bodyPr>
          <a:lstStyle/>
          <a:p>
            <a:pPr marL="12700">
              <a:spcBef>
                <a:spcPts val="100"/>
              </a:spcBef>
              <a:tabLst>
                <a:tab pos="240665" algn="l"/>
                <a:tab pos="241300" algn="l"/>
              </a:tabLst>
            </a:pPr>
            <a:r>
              <a:rPr sz="2800" spc="-5" dirty="0">
                <a:latin typeface="+mj-lt"/>
                <a:ea typeface="+mj-ea"/>
                <a:cs typeface="+mj-cs"/>
              </a:rPr>
              <a:t>TECHNICAL SKILLS</a:t>
            </a:r>
          </a:p>
          <a:p>
            <a:pPr marL="12700" marR="5080">
              <a:lnSpc>
                <a:spcPct val="90600"/>
              </a:lnSpc>
              <a:spcBef>
                <a:spcPts val="994"/>
              </a:spcBef>
            </a:pPr>
            <a:r>
              <a:rPr sz="1600" spc="-5" dirty="0">
                <a:latin typeface="Georgia"/>
                <a:cs typeface="Georgia"/>
              </a:rPr>
              <a:t>Through </a:t>
            </a:r>
            <a:r>
              <a:rPr sz="1600" dirty="0">
                <a:latin typeface="Georgia"/>
                <a:cs typeface="Georgia"/>
              </a:rPr>
              <a:t>data</a:t>
            </a:r>
            <a:r>
              <a:rPr sz="1600" spc="5" dirty="0">
                <a:latin typeface="Georgia"/>
                <a:cs typeface="Georgia"/>
              </a:rPr>
              <a:t> </a:t>
            </a:r>
            <a:r>
              <a:rPr sz="1600" dirty="0">
                <a:latin typeface="Georgia"/>
                <a:cs typeface="Georgia"/>
              </a:rPr>
              <a:t>Career</a:t>
            </a:r>
            <a:r>
              <a:rPr sz="1600" spc="5" dirty="0">
                <a:latin typeface="Georgia"/>
                <a:cs typeface="Georgia"/>
              </a:rPr>
              <a:t> </a:t>
            </a:r>
            <a:r>
              <a:rPr sz="1600" spc="-5" dirty="0">
                <a:latin typeface="Georgia"/>
                <a:cs typeface="Georgia"/>
              </a:rPr>
              <a:t>Foundry</a:t>
            </a:r>
            <a:r>
              <a:rPr sz="1600" dirty="0">
                <a:latin typeface="Georgia"/>
                <a:cs typeface="Georgia"/>
              </a:rPr>
              <a:t> </a:t>
            </a:r>
            <a:r>
              <a:rPr sz="1600" spc="-5" dirty="0">
                <a:latin typeface="Georgia"/>
                <a:cs typeface="Georgia"/>
              </a:rPr>
              <a:t>projects,</a:t>
            </a:r>
            <a:r>
              <a:rPr sz="1600" spc="5" dirty="0">
                <a:latin typeface="Georgia"/>
                <a:cs typeface="Georgia"/>
              </a:rPr>
              <a:t> </a:t>
            </a:r>
            <a:r>
              <a:rPr sz="1600" dirty="0">
                <a:latin typeface="Georgia"/>
                <a:cs typeface="Georgia"/>
              </a:rPr>
              <a:t>I have</a:t>
            </a:r>
            <a:r>
              <a:rPr sz="1600" spc="5" dirty="0">
                <a:latin typeface="Georgia"/>
                <a:cs typeface="Georgia"/>
              </a:rPr>
              <a:t> </a:t>
            </a:r>
            <a:r>
              <a:rPr sz="1600" spc="-5" dirty="0">
                <a:latin typeface="Georgia"/>
                <a:cs typeface="Georgia"/>
              </a:rPr>
              <a:t>developed </a:t>
            </a:r>
            <a:r>
              <a:rPr sz="1600" spc="-400" dirty="0">
                <a:latin typeface="Georgia"/>
                <a:cs typeface="Georgia"/>
              </a:rPr>
              <a:t> </a:t>
            </a:r>
            <a:r>
              <a:rPr sz="1600" dirty="0">
                <a:latin typeface="Georgia"/>
                <a:cs typeface="Georgia"/>
              </a:rPr>
              <a:t>analysis</a:t>
            </a:r>
            <a:r>
              <a:rPr sz="1600" spc="-5" dirty="0">
                <a:latin typeface="Georgia"/>
                <a:cs typeface="Georgia"/>
              </a:rPr>
              <a:t> </a:t>
            </a:r>
            <a:r>
              <a:rPr sz="1600" dirty="0">
                <a:latin typeface="Georgia"/>
                <a:cs typeface="Georgia"/>
              </a:rPr>
              <a:t>and research</a:t>
            </a:r>
            <a:r>
              <a:rPr sz="1600" spc="-5" dirty="0">
                <a:latin typeface="Georgia"/>
                <a:cs typeface="Georgia"/>
              </a:rPr>
              <a:t> </a:t>
            </a:r>
            <a:r>
              <a:rPr sz="1600" dirty="0">
                <a:latin typeface="Georgia"/>
                <a:cs typeface="Georgia"/>
              </a:rPr>
              <a:t>skills </a:t>
            </a:r>
            <a:r>
              <a:rPr sz="1600" spc="-5" dirty="0">
                <a:latin typeface="Georgia"/>
                <a:cs typeface="Georgia"/>
              </a:rPr>
              <a:t>by</a:t>
            </a:r>
            <a:r>
              <a:rPr sz="1600" dirty="0">
                <a:latin typeface="Georgia"/>
                <a:cs typeface="Georgia"/>
              </a:rPr>
              <a:t> </a:t>
            </a:r>
            <a:r>
              <a:rPr sz="1600" spc="-5" dirty="0">
                <a:latin typeface="Georgia"/>
                <a:cs typeface="Georgia"/>
              </a:rPr>
              <a:t>utilizing</a:t>
            </a:r>
            <a:r>
              <a:rPr sz="1600" spc="-10" dirty="0">
                <a:latin typeface="Georgia"/>
                <a:cs typeface="Georgia"/>
              </a:rPr>
              <a:t> </a:t>
            </a:r>
            <a:r>
              <a:rPr sz="1600" dirty="0">
                <a:latin typeface="Georgia"/>
                <a:cs typeface="Georgia"/>
              </a:rPr>
              <a:t>a</a:t>
            </a:r>
            <a:r>
              <a:rPr sz="1600" spc="5" dirty="0">
                <a:latin typeface="Georgia"/>
                <a:cs typeface="Georgia"/>
              </a:rPr>
              <a:t> </a:t>
            </a:r>
            <a:r>
              <a:rPr sz="1600" spc="-5" dirty="0">
                <a:latin typeface="Georgia"/>
                <a:cs typeface="Georgia"/>
              </a:rPr>
              <a:t>broad</a:t>
            </a:r>
            <a:r>
              <a:rPr sz="1600" dirty="0">
                <a:latin typeface="Georgia"/>
                <a:cs typeface="Georgia"/>
              </a:rPr>
              <a:t> </a:t>
            </a:r>
            <a:r>
              <a:rPr sz="1600" spc="-5" dirty="0">
                <a:latin typeface="Georgia"/>
                <a:cs typeface="Georgia"/>
              </a:rPr>
              <a:t>range</a:t>
            </a:r>
            <a:r>
              <a:rPr sz="1600" spc="5" dirty="0">
                <a:latin typeface="Georgia"/>
                <a:cs typeface="Georgia"/>
              </a:rPr>
              <a:t> </a:t>
            </a:r>
            <a:r>
              <a:rPr sz="1600" spc="-5" dirty="0">
                <a:latin typeface="Georgia"/>
                <a:cs typeface="Georgia"/>
              </a:rPr>
              <a:t>of </a:t>
            </a:r>
            <a:r>
              <a:rPr sz="1600" dirty="0">
                <a:latin typeface="Georgia"/>
                <a:cs typeface="Georgia"/>
              </a:rPr>
              <a:t> </a:t>
            </a:r>
            <a:r>
              <a:rPr sz="1600" spc="-5" dirty="0">
                <a:latin typeface="Georgia"/>
                <a:cs typeface="Georgia"/>
              </a:rPr>
              <a:t>tools </a:t>
            </a:r>
            <a:r>
              <a:rPr sz="1600" dirty="0">
                <a:latin typeface="Georgia"/>
                <a:cs typeface="Georgia"/>
              </a:rPr>
              <a:t>and </a:t>
            </a:r>
            <a:r>
              <a:rPr sz="1600" spc="-5" dirty="0">
                <a:latin typeface="Georgia"/>
                <a:cs typeface="Georgia"/>
              </a:rPr>
              <a:t>methods</a:t>
            </a:r>
            <a:r>
              <a:rPr sz="1600" dirty="0">
                <a:latin typeface="Georgia"/>
                <a:cs typeface="Georgia"/>
              </a:rPr>
              <a:t> </a:t>
            </a:r>
            <a:r>
              <a:rPr sz="1600" spc="-5" dirty="0">
                <a:latin typeface="Georgia"/>
                <a:cs typeface="Georgia"/>
              </a:rPr>
              <a:t>including:</a:t>
            </a:r>
            <a:endParaRPr sz="1600" dirty="0">
              <a:latin typeface="Georgia"/>
              <a:cs typeface="Georgia"/>
            </a:endParaRPr>
          </a:p>
        </p:txBody>
      </p:sp>
      <p:sp>
        <p:nvSpPr>
          <p:cNvPr id="6" name="object 4"/>
          <p:cNvSpPr txBox="1"/>
          <p:nvPr/>
        </p:nvSpPr>
        <p:spPr>
          <a:xfrm>
            <a:off x="4839343" y="3636174"/>
            <a:ext cx="5880100" cy="1252972"/>
          </a:xfrm>
          <a:prstGeom prst="rect">
            <a:avLst/>
          </a:prstGeom>
        </p:spPr>
        <p:txBody>
          <a:bodyPr vert="horz" wrap="square" lIns="0" tIns="71120" rIns="0" bIns="0" rtlCol="0">
            <a:spAutoFit/>
          </a:bodyPr>
          <a:lstStyle/>
          <a:p>
            <a:pPr>
              <a:lnSpc>
                <a:spcPct val="100000"/>
              </a:lnSpc>
              <a:spcBef>
                <a:spcPts val="100"/>
              </a:spcBef>
              <a:tabLst>
                <a:tab pos="240665" algn="l"/>
                <a:tab pos="241300" algn="l"/>
              </a:tabLst>
            </a:pPr>
            <a:r>
              <a:rPr sz="2800" spc="-5" dirty="0">
                <a:latin typeface="+mj-lt"/>
                <a:ea typeface="+mj-ea"/>
                <a:cs typeface="+mj-cs"/>
              </a:rPr>
              <a:t>SOFT SKILLS</a:t>
            </a:r>
          </a:p>
          <a:p>
            <a:pPr marL="12700" marR="5080">
              <a:lnSpc>
                <a:spcPct val="90600"/>
              </a:lnSpc>
              <a:spcBef>
                <a:spcPts val="545"/>
              </a:spcBef>
            </a:pPr>
            <a:r>
              <a:rPr sz="1600" dirty="0">
                <a:latin typeface="Georgia"/>
                <a:cs typeface="Georgia"/>
              </a:rPr>
              <a:t>I</a:t>
            </a:r>
            <a:r>
              <a:rPr sz="1600" spc="5" dirty="0">
                <a:latin typeface="Georgia"/>
                <a:cs typeface="Georgia"/>
              </a:rPr>
              <a:t> </a:t>
            </a:r>
            <a:r>
              <a:rPr sz="1600" spc="-5" dirty="0">
                <a:latin typeface="Georgia"/>
                <a:cs typeface="Georgia"/>
              </a:rPr>
              <a:t>developed</a:t>
            </a:r>
            <a:r>
              <a:rPr sz="1600" spc="5" dirty="0">
                <a:latin typeface="Georgia"/>
                <a:cs typeface="Georgia"/>
              </a:rPr>
              <a:t> </a:t>
            </a:r>
            <a:r>
              <a:rPr sz="1600" spc="-5" dirty="0">
                <a:latin typeface="Georgia"/>
                <a:cs typeface="Georgia"/>
              </a:rPr>
              <a:t>organizational</a:t>
            </a:r>
            <a:r>
              <a:rPr sz="1600" spc="5" dirty="0">
                <a:latin typeface="Georgia"/>
                <a:cs typeface="Georgia"/>
              </a:rPr>
              <a:t> </a:t>
            </a:r>
            <a:r>
              <a:rPr sz="1600" dirty="0">
                <a:latin typeface="Georgia"/>
                <a:cs typeface="Georgia"/>
              </a:rPr>
              <a:t>skills</a:t>
            </a:r>
            <a:r>
              <a:rPr sz="1600" spc="10" dirty="0">
                <a:latin typeface="Georgia"/>
                <a:cs typeface="Georgia"/>
              </a:rPr>
              <a:t> </a:t>
            </a:r>
            <a:r>
              <a:rPr sz="1600" spc="-5" dirty="0">
                <a:latin typeface="Georgia"/>
                <a:cs typeface="Georgia"/>
              </a:rPr>
              <a:t>through</a:t>
            </a:r>
            <a:r>
              <a:rPr sz="1600" spc="10" dirty="0">
                <a:latin typeface="Georgia"/>
                <a:cs typeface="Georgia"/>
              </a:rPr>
              <a:t> </a:t>
            </a:r>
            <a:r>
              <a:rPr sz="1600" dirty="0">
                <a:latin typeface="Georgia"/>
                <a:cs typeface="Georgia"/>
              </a:rPr>
              <a:t>my</a:t>
            </a:r>
            <a:r>
              <a:rPr sz="1600" spc="5" dirty="0">
                <a:latin typeface="Georgia"/>
                <a:cs typeface="Georgia"/>
              </a:rPr>
              <a:t> </a:t>
            </a:r>
            <a:r>
              <a:rPr sz="1600" spc="-5" dirty="0">
                <a:latin typeface="Georgia"/>
                <a:cs typeface="Georgia"/>
              </a:rPr>
              <a:t>work</a:t>
            </a:r>
            <a:r>
              <a:rPr sz="1600" spc="5" dirty="0">
                <a:latin typeface="Georgia"/>
                <a:cs typeface="Georgia"/>
              </a:rPr>
              <a:t> </a:t>
            </a:r>
            <a:r>
              <a:rPr sz="1600" spc="-5" dirty="0">
                <a:latin typeface="Georgia"/>
                <a:cs typeface="Georgia"/>
              </a:rPr>
              <a:t>experience </a:t>
            </a:r>
            <a:r>
              <a:rPr sz="1600" spc="-395" dirty="0">
                <a:latin typeface="Georgia"/>
                <a:cs typeface="Georgia"/>
              </a:rPr>
              <a:t> </a:t>
            </a:r>
            <a:r>
              <a:rPr sz="1600" dirty="0">
                <a:latin typeface="Georgia"/>
                <a:cs typeface="Georgia"/>
              </a:rPr>
              <a:t>as</a:t>
            </a:r>
            <a:r>
              <a:rPr sz="1600" spc="-5" dirty="0">
                <a:latin typeface="Georgia"/>
                <a:cs typeface="Georgia"/>
              </a:rPr>
              <a:t> </a:t>
            </a:r>
            <a:r>
              <a:rPr sz="1600" dirty="0">
                <a:latin typeface="Georgia"/>
                <a:cs typeface="Georgia"/>
              </a:rPr>
              <a:t>a</a:t>
            </a:r>
            <a:r>
              <a:rPr sz="1600" spc="5" dirty="0">
                <a:latin typeface="Georgia"/>
                <a:cs typeface="Georgia"/>
              </a:rPr>
              <a:t> </a:t>
            </a:r>
            <a:r>
              <a:rPr lang="en-GB" sz="1600" spc="-5" dirty="0" smtClean="0">
                <a:latin typeface="Georgia"/>
                <a:cs typeface="Georgia"/>
              </a:rPr>
              <a:t>Quality Assurance</a:t>
            </a:r>
            <a:r>
              <a:rPr sz="1600" dirty="0" smtClean="0">
                <a:latin typeface="Georgia"/>
                <a:cs typeface="Georgia"/>
              </a:rPr>
              <a:t>,</a:t>
            </a:r>
            <a:r>
              <a:rPr sz="1600" spc="5" dirty="0" smtClean="0">
                <a:latin typeface="Georgia"/>
                <a:cs typeface="Georgia"/>
              </a:rPr>
              <a:t> </a:t>
            </a:r>
            <a:r>
              <a:rPr sz="1600" dirty="0">
                <a:latin typeface="Georgia"/>
                <a:cs typeface="Georgia"/>
              </a:rPr>
              <a:t>and I </a:t>
            </a:r>
            <a:r>
              <a:rPr sz="1600" spc="-5" dirty="0">
                <a:latin typeface="Georgia"/>
                <a:cs typeface="Georgia"/>
              </a:rPr>
              <a:t>enhanced</a:t>
            </a:r>
            <a:r>
              <a:rPr sz="1600" dirty="0">
                <a:latin typeface="Georgia"/>
                <a:cs typeface="Georgia"/>
              </a:rPr>
              <a:t> my </a:t>
            </a:r>
            <a:r>
              <a:rPr sz="1600" spc="5" dirty="0">
                <a:latin typeface="Georgia"/>
                <a:cs typeface="Georgia"/>
              </a:rPr>
              <a:t> </a:t>
            </a:r>
            <a:r>
              <a:rPr sz="1600" spc="-5" dirty="0">
                <a:latin typeface="Georgia"/>
                <a:cs typeface="Georgia"/>
              </a:rPr>
              <a:t>communication</a:t>
            </a:r>
            <a:r>
              <a:rPr sz="1600" dirty="0">
                <a:latin typeface="Georgia"/>
                <a:cs typeface="Georgia"/>
              </a:rPr>
              <a:t> abilities</a:t>
            </a:r>
            <a:r>
              <a:rPr sz="1600" spc="5" dirty="0">
                <a:latin typeface="Georgia"/>
                <a:cs typeface="Georgia"/>
              </a:rPr>
              <a:t> </a:t>
            </a:r>
            <a:r>
              <a:rPr sz="1600" spc="-5" dirty="0">
                <a:latin typeface="Georgia"/>
                <a:cs typeface="Georgia"/>
              </a:rPr>
              <a:t>through</a:t>
            </a:r>
            <a:r>
              <a:rPr sz="1600" spc="5" dirty="0">
                <a:latin typeface="Georgia"/>
                <a:cs typeface="Georgia"/>
              </a:rPr>
              <a:t> </a:t>
            </a:r>
            <a:r>
              <a:rPr sz="1600" spc="-5" dirty="0">
                <a:latin typeface="Georgia"/>
                <a:cs typeface="Georgia"/>
              </a:rPr>
              <a:t>interactions</a:t>
            </a:r>
            <a:r>
              <a:rPr sz="1600" spc="10" dirty="0">
                <a:latin typeface="Georgia"/>
                <a:cs typeface="Georgia"/>
              </a:rPr>
              <a:t> </a:t>
            </a:r>
            <a:r>
              <a:rPr sz="1600" spc="-5" dirty="0">
                <a:latin typeface="Georgia"/>
                <a:cs typeface="Georgia"/>
              </a:rPr>
              <a:t>with</a:t>
            </a:r>
            <a:r>
              <a:rPr sz="1600" spc="5" dirty="0">
                <a:latin typeface="Georgia"/>
                <a:cs typeface="Georgia"/>
              </a:rPr>
              <a:t> </a:t>
            </a:r>
            <a:r>
              <a:rPr sz="1600" dirty="0" smtClean="0">
                <a:latin typeface="Georgia"/>
                <a:cs typeface="Georgia"/>
              </a:rPr>
              <a:t>managers</a:t>
            </a:r>
            <a:r>
              <a:rPr lang="en-GB" sz="1600" dirty="0" smtClean="0">
                <a:latin typeface="Georgia"/>
                <a:cs typeface="Georgia"/>
              </a:rPr>
              <a:t> and Team mates</a:t>
            </a:r>
            <a:r>
              <a:rPr sz="1700" dirty="0" smtClean="0">
                <a:latin typeface="Georgia"/>
                <a:cs typeface="Georgia"/>
              </a:rPr>
              <a:t>.</a:t>
            </a:r>
            <a:endParaRPr sz="1700" dirty="0">
              <a:latin typeface="Georgia"/>
              <a:cs typeface="Georgia"/>
            </a:endParaRPr>
          </a:p>
        </p:txBody>
      </p:sp>
      <p:sp>
        <p:nvSpPr>
          <p:cNvPr id="7" name="object 5"/>
          <p:cNvSpPr txBox="1"/>
          <p:nvPr/>
        </p:nvSpPr>
        <p:spPr>
          <a:xfrm>
            <a:off x="873568" y="2136140"/>
            <a:ext cx="3007360" cy="1488228"/>
          </a:xfrm>
          <a:prstGeom prst="rect">
            <a:avLst/>
          </a:prstGeom>
        </p:spPr>
        <p:txBody>
          <a:bodyPr vert="horz" wrap="square" lIns="0" tIns="10795" rIns="0" bIns="0" rtlCol="0">
            <a:spAutoFit/>
          </a:bodyPr>
          <a:lstStyle/>
          <a:p>
            <a:pPr marL="12700" marR="5080">
              <a:lnSpc>
                <a:spcPct val="100600"/>
              </a:lnSpc>
              <a:spcBef>
                <a:spcPts val="85"/>
              </a:spcBef>
            </a:pPr>
            <a:r>
              <a:rPr sz="1600" spc="-5" dirty="0">
                <a:latin typeface="Georgia"/>
                <a:cs typeface="Georgia"/>
              </a:rPr>
              <a:t>Hi, my name is </a:t>
            </a:r>
            <a:r>
              <a:rPr lang="en-GB" sz="1600" spc="-5" dirty="0" err="1">
                <a:latin typeface="Georgia"/>
                <a:cs typeface="Georgia"/>
              </a:rPr>
              <a:t>Aarthi</a:t>
            </a:r>
            <a:r>
              <a:rPr lang="en-GB" sz="1600" spc="-5" dirty="0">
                <a:latin typeface="Georgia"/>
                <a:cs typeface="Georgia"/>
              </a:rPr>
              <a:t> Subramanian </a:t>
            </a:r>
            <a:r>
              <a:rPr sz="1600" spc="-5" dirty="0">
                <a:latin typeface="Georgia"/>
                <a:cs typeface="Georgia"/>
              </a:rPr>
              <a:t>and </a:t>
            </a:r>
            <a:r>
              <a:rPr lang="en-IN" sz="1600" spc="-5" dirty="0">
                <a:latin typeface="Georgia"/>
                <a:cs typeface="Georgia"/>
              </a:rPr>
              <a:t>I'm a data analyst with Strong foundation in Quality Assurance </a:t>
            </a:r>
            <a:r>
              <a:rPr sz="1600" spc="-5" dirty="0">
                <a:latin typeface="Georgia"/>
                <a:cs typeface="Georgia"/>
              </a:rPr>
              <a:t>and Bachelor’s  degree in </a:t>
            </a:r>
            <a:r>
              <a:rPr lang="en-GB" sz="1600" spc="-5" dirty="0">
                <a:latin typeface="Georgia"/>
                <a:cs typeface="Georgia"/>
              </a:rPr>
              <a:t>Electronics and </a:t>
            </a:r>
            <a:r>
              <a:rPr lang="en-GB" sz="1600" spc="-5" dirty="0" smtClean="0">
                <a:latin typeface="Georgia"/>
                <a:cs typeface="Georgia"/>
              </a:rPr>
              <a:t>Communication.</a:t>
            </a:r>
            <a:endParaRPr sz="1600" spc="-5" dirty="0">
              <a:latin typeface="Georgia"/>
              <a:cs typeface="Georgia"/>
            </a:endParaRPr>
          </a:p>
        </p:txBody>
      </p:sp>
      <p:sp>
        <p:nvSpPr>
          <p:cNvPr id="8" name="object 6"/>
          <p:cNvSpPr txBox="1"/>
          <p:nvPr/>
        </p:nvSpPr>
        <p:spPr>
          <a:xfrm>
            <a:off x="856885" y="4341946"/>
            <a:ext cx="3150235" cy="1489510"/>
          </a:xfrm>
          <a:prstGeom prst="rect">
            <a:avLst/>
          </a:prstGeom>
        </p:spPr>
        <p:txBody>
          <a:bodyPr vert="horz" wrap="square" lIns="0" tIns="12065" rIns="0" bIns="0" rtlCol="0">
            <a:spAutoFit/>
          </a:bodyPr>
          <a:lstStyle/>
          <a:p>
            <a:pPr marL="12700" marR="5080">
              <a:lnSpc>
                <a:spcPct val="100200"/>
              </a:lnSpc>
              <a:spcBef>
                <a:spcPts val="95"/>
              </a:spcBef>
            </a:pPr>
            <a:r>
              <a:rPr sz="1600" spc="-5" dirty="0">
                <a:latin typeface="Georgia"/>
                <a:cs typeface="Georgia"/>
              </a:rPr>
              <a:t>Since</a:t>
            </a:r>
            <a:r>
              <a:rPr sz="1600" spc="30" dirty="0">
                <a:latin typeface="Georgia"/>
                <a:cs typeface="Georgia"/>
              </a:rPr>
              <a:t> </a:t>
            </a:r>
            <a:r>
              <a:rPr sz="1600" dirty="0">
                <a:latin typeface="Georgia"/>
                <a:cs typeface="Georgia"/>
              </a:rPr>
              <a:t>I</a:t>
            </a:r>
            <a:r>
              <a:rPr sz="1600" spc="25" dirty="0">
                <a:latin typeface="Georgia"/>
                <a:cs typeface="Georgia"/>
              </a:rPr>
              <a:t> </a:t>
            </a:r>
            <a:r>
              <a:rPr sz="1600" spc="-5" dirty="0">
                <a:latin typeface="Georgia"/>
                <a:cs typeface="Georgia"/>
              </a:rPr>
              <a:t>was</a:t>
            </a:r>
            <a:r>
              <a:rPr sz="1600" spc="25" dirty="0">
                <a:latin typeface="Georgia"/>
                <a:cs typeface="Georgia"/>
              </a:rPr>
              <a:t> </a:t>
            </a:r>
            <a:r>
              <a:rPr sz="1600" spc="-5" dirty="0">
                <a:latin typeface="Georgia"/>
                <a:cs typeface="Georgia"/>
              </a:rPr>
              <a:t>young,</a:t>
            </a:r>
            <a:r>
              <a:rPr sz="1600" spc="30" dirty="0">
                <a:latin typeface="Georgia"/>
                <a:cs typeface="Georgia"/>
              </a:rPr>
              <a:t> </a:t>
            </a:r>
            <a:r>
              <a:rPr sz="1600" dirty="0">
                <a:latin typeface="Georgia"/>
                <a:cs typeface="Georgia"/>
              </a:rPr>
              <a:t>I</a:t>
            </a:r>
            <a:r>
              <a:rPr sz="1600" spc="25" dirty="0">
                <a:latin typeface="Georgia"/>
                <a:cs typeface="Georgia"/>
              </a:rPr>
              <a:t> </a:t>
            </a:r>
            <a:r>
              <a:rPr sz="1600" spc="-5" dirty="0">
                <a:latin typeface="Georgia"/>
                <a:cs typeface="Georgia"/>
              </a:rPr>
              <a:t>was </a:t>
            </a:r>
            <a:r>
              <a:rPr sz="1600" dirty="0">
                <a:latin typeface="Georgia"/>
                <a:cs typeface="Georgia"/>
              </a:rPr>
              <a:t> always </a:t>
            </a:r>
            <a:r>
              <a:rPr sz="1600" spc="-5" dirty="0">
                <a:latin typeface="Georgia"/>
                <a:cs typeface="Georgia"/>
              </a:rPr>
              <a:t>curious </a:t>
            </a:r>
            <a:r>
              <a:rPr sz="1600" dirty="0">
                <a:latin typeface="Georgia"/>
                <a:cs typeface="Georgia"/>
              </a:rPr>
              <a:t>and </a:t>
            </a:r>
            <a:r>
              <a:rPr sz="1600" spc="-5" dirty="0">
                <a:latin typeface="Georgia"/>
                <a:cs typeface="Georgia"/>
              </a:rPr>
              <a:t>asking </a:t>
            </a:r>
            <a:r>
              <a:rPr sz="1600" dirty="0">
                <a:latin typeface="Georgia"/>
                <a:cs typeface="Georgia"/>
              </a:rPr>
              <a:t>a lot </a:t>
            </a:r>
            <a:r>
              <a:rPr sz="1600" spc="-420" dirty="0">
                <a:latin typeface="Georgia"/>
                <a:cs typeface="Georgia"/>
              </a:rPr>
              <a:t> </a:t>
            </a:r>
            <a:r>
              <a:rPr sz="1600" dirty="0">
                <a:latin typeface="Georgia"/>
                <a:cs typeface="Georgia"/>
              </a:rPr>
              <a:t>of</a:t>
            </a:r>
            <a:r>
              <a:rPr sz="1600" spc="45" dirty="0">
                <a:latin typeface="Georgia"/>
                <a:cs typeface="Georgia"/>
              </a:rPr>
              <a:t> </a:t>
            </a:r>
            <a:r>
              <a:rPr sz="1600" spc="-5" dirty="0">
                <a:latin typeface="Georgia"/>
                <a:cs typeface="Georgia"/>
              </a:rPr>
              <a:t>“why”</a:t>
            </a:r>
            <a:r>
              <a:rPr sz="1600" spc="40" dirty="0">
                <a:latin typeface="Georgia"/>
                <a:cs typeface="Georgia"/>
              </a:rPr>
              <a:t> </a:t>
            </a:r>
            <a:r>
              <a:rPr sz="1600" spc="-5" dirty="0">
                <a:latin typeface="Georgia"/>
                <a:cs typeface="Georgia"/>
              </a:rPr>
              <a:t>questions.</a:t>
            </a:r>
            <a:r>
              <a:rPr sz="1600" spc="40" dirty="0">
                <a:latin typeface="Georgia"/>
                <a:cs typeface="Georgia"/>
              </a:rPr>
              <a:t> </a:t>
            </a:r>
            <a:r>
              <a:rPr sz="1600" spc="-5" dirty="0">
                <a:latin typeface="Georgia"/>
                <a:cs typeface="Georgia"/>
              </a:rPr>
              <a:t>To</a:t>
            </a:r>
            <a:r>
              <a:rPr sz="1600" spc="45" dirty="0">
                <a:latin typeface="Georgia"/>
                <a:cs typeface="Georgia"/>
              </a:rPr>
              <a:t> </a:t>
            </a:r>
            <a:r>
              <a:rPr sz="1600" dirty="0">
                <a:latin typeface="Georgia"/>
                <a:cs typeface="Georgia"/>
              </a:rPr>
              <a:t>me</a:t>
            </a:r>
            <a:r>
              <a:rPr sz="1600" spc="45" dirty="0">
                <a:latin typeface="Georgia"/>
                <a:cs typeface="Georgia"/>
              </a:rPr>
              <a:t> </a:t>
            </a:r>
            <a:r>
              <a:rPr sz="1600" dirty="0">
                <a:latin typeface="Georgia"/>
                <a:cs typeface="Georgia"/>
              </a:rPr>
              <a:t>a </a:t>
            </a:r>
            <a:r>
              <a:rPr sz="1600" spc="5" dirty="0">
                <a:latin typeface="Georgia"/>
                <a:cs typeface="Georgia"/>
              </a:rPr>
              <a:t> </a:t>
            </a:r>
            <a:r>
              <a:rPr sz="1600" spc="-5" dirty="0">
                <a:latin typeface="Georgia"/>
                <a:cs typeface="Georgia"/>
              </a:rPr>
              <a:t>big </a:t>
            </a:r>
            <a:r>
              <a:rPr sz="1600" dirty="0">
                <a:latin typeface="Georgia"/>
                <a:cs typeface="Georgia"/>
              </a:rPr>
              <a:t>data sets </a:t>
            </a:r>
            <a:r>
              <a:rPr sz="1600" spc="-5" dirty="0">
                <a:latin typeface="Georgia"/>
                <a:cs typeface="Georgia"/>
              </a:rPr>
              <a:t>are hiding </a:t>
            </a:r>
            <a:r>
              <a:rPr sz="1600" dirty="0">
                <a:latin typeface="Georgia"/>
                <a:cs typeface="Georgia"/>
              </a:rPr>
              <a:t>the </a:t>
            </a:r>
            <a:r>
              <a:rPr sz="1600" spc="5" dirty="0">
                <a:latin typeface="Georgia"/>
                <a:cs typeface="Georgia"/>
              </a:rPr>
              <a:t> </a:t>
            </a:r>
            <a:r>
              <a:rPr sz="1600" spc="-5" dirty="0">
                <a:latin typeface="Georgia"/>
                <a:cs typeface="Georgia"/>
              </a:rPr>
              <a:t>answer</a:t>
            </a:r>
            <a:r>
              <a:rPr sz="1600" spc="-10" dirty="0">
                <a:latin typeface="Georgia"/>
                <a:cs typeface="Georgia"/>
              </a:rPr>
              <a:t> </a:t>
            </a:r>
            <a:r>
              <a:rPr sz="1600" dirty="0">
                <a:latin typeface="Georgia"/>
                <a:cs typeface="Georgia"/>
              </a:rPr>
              <a:t>on</a:t>
            </a:r>
            <a:r>
              <a:rPr sz="1600" spc="-10" dirty="0">
                <a:latin typeface="Georgia"/>
                <a:cs typeface="Georgia"/>
              </a:rPr>
              <a:t> </a:t>
            </a:r>
            <a:r>
              <a:rPr sz="1600" dirty="0">
                <a:latin typeface="Georgia"/>
                <a:cs typeface="Georgia"/>
              </a:rPr>
              <a:t>that</a:t>
            </a:r>
            <a:r>
              <a:rPr sz="1600" spc="-5" dirty="0">
                <a:latin typeface="Georgia"/>
                <a:cs typeface="Georgia"/>
              </a:rPr>
              <a:t> “why”</a:t>
            </a:r>
            <a:r>
              <a:rPr sz="1600" spc="-10" dirty="0">
                <a:latin typeface="Georgia"/>
                <a:cs typeface="Georgia"/>
              </a:rPr>
              <a:t> </a:t>
            </a:r>
            <a:r>
              <a:rPr sz="1600" spc="5" dirty="0">
                <a:latin typeface="Georgia"/>
                <a:cs typeface="Georgia"/>
              </a:rPr>
              <a:t>on</a:t>
            </a:r>
            <a:r>
              <a:rPr sz="1600" spc="-5" dirty="0">
                <a:latin typeface="Georgia"/>
                <a:cs typeface="Georgia"/>
              </a:rPr>
              <a:t> which </a:t>
            </a:r>
            <a:r>
              <a:rPr sz="1600" spc="5" dirty="0">
                <a:latin typeface="Georgia"/>
                <a:cs typeface="Georgia"/>
              </a:rPr>
              <a:t> </a:t>
            </a:r>
            <a:r>
              <a:rPr sz="1600" dirty="0">
                <a:latin typeface="Georgia"/>
                <a:cs typeface="Georgia"/>
              </a:rPr>
              <a:t>I always </a:t>
            </a:r>
            <a:r>
              <a:rPr sz="1600" spc="-5" dirty="0">
                <a:latin typeface="Georgia"/>
                <a:cs typeface="Georgia"/>
              </a:rPr>
              <a:t>wanted </a:t>
            </a:r>
            <a:r>
              <a:rPr sz="1600" dirty="0">
                <a:latin typeface="Georgia"/>
                <a:cs typeface="Georgia"/>
              </a:rPr>
              <a:t>to </a:t>
            </a:r>
            <a:r>
              <a:rPr sz="1600" spc="-5" dirty="0">
                <a:latin typeface="Georgia"/>
                <a:cs typeface="Georgia"/>
              </a:rPr>
              <a:t>find </a:t>
            </a:r>
            <a:r>
              <a:rPr sz="1600" dirty="0">
                <a:latin typeface="Georgia"/>
                <a:cs typeface="Georgia"/>
              </a:rPr>
              <a:t>an </a:t>
            </a:r>
            <a:r>
              <a:rPr sz="1600" spc="5" dirty="0">
                <a:latin typeface="Georgia"/>
                <a:cs typeface="Georgia"/>
              </a:rPr>
              <a:t> </a:t>
            </a:r>
            <a:r>
              <a:rPr sz="1600" spc="-5" dirty="0">
                <a:latin typeface="Georgia"/>
                <a:cs typeface="Georgia"/>
              </a:rPr>
              <a:t>answer.</a:t>
            </a:r>
            <a:endParaRPr sz="1600" dirty="0">
              <a:latin typeface="Georgia"/>
              <a:cs typeface="Georgia"/>
            </a:endParaRPr>
          </a:p>
        </p:txBody>
      </p:sp>
      <p:pic>
        <p:nvPicPr>
          <p:cNvPr id="9" name="object 7"/>
          <p:cNvPicPr/>
          <p:nvPr/>
        </p:nvPicPr>
        <p:blipFill>
          <a:blip r:embed="rId2" cstate="print">
            <a:duotone>
              <a:prstClr val="black"/>
              <a:schemeClr val="accent4">
                <a:tint val="45000"/>
                <a:satMod val="400000"/>
              </a:schemeClr>
            </a:duotone>
          </a:blip>
          <a:stretch>
            <a:fillRect/>
          </a:stretch>
        </p:blipFill>
        <p:spPr>
          <a:xfrm>
            <a:off x="4766841" y="2148023"/>
            <a:ext cx="6893425" cy="1388845"/>
          </a:xfrm>
          <a:prstGeom prst="rect">
            <a:avLst/>
          </a:prstGeom>
        </p:spPr>
      </p:pic>
      <p:sp>
        <p:nvSpPr>
          <p:cNvPr id="10" name="object 8"/>
          <p:cNvSpPr txBox="1"/>
          <p:nvPr/>
        </p:nvSpPr>
        <p:spPr>
          <a:xfrm>
            <a:off x="5206533" y="2688844"/>
            <a:ext cx="727992"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Georgia"/>
                <a:cs typeface="Georgia"/>
              </a:rPr>
              <a:t>Excel</a:t>
            </a:r>
            <a:endParaRPr sz="1600" b="1" dirty="0">
              <a:latin typeface="Georgia"/>
              <a:cs typeface="Georgia"/>
            </a:endParaRPr>
          </a:p>
        </p:txBody>
      </p:sp>
      <p:sp>
        <p:nvSpPr>
          <p:cNvPr id="11" name="object 9"/>
          <p:cNvSpPr txBox="1"/>
          <p:nvPr/>
        </p:nvSpPr>
        <p:spPr>
          <a:xfrm>
            <a:off x="6349539" y="2679700"/>
            <a:ext cx="976630" cy="269240"/>
          </a:xfrm>
          <a:prstGeom prst="rect">
            <a:avLst/>
          </a:prstGeom>
        </p:spPr>
        <p:txBody>
          <a:bodyPr vert="horz" wrap="square" lIns="0" tIns="12700" rIns="0" bIns="0" rtlCol="0">
            <a:spAutoFit/>
          </a:bodyPr>
          <a:lstStyle/>
          <a:p>
            <a:pPr marL="12700">
              <a:lnSpc>
                <a:spcPct val="100000"/>
              </a:lnSpc>
              <a:spcBef>
                <a:spcPts val="100"/>
              </a:spcBef>
            </a:pPr>
            <a:r>
              <a:rPr lang="en-IN" sz="1600" b="1" spc="-5" dirty="0">
                <a:solidFill>
                  <a:srgbClr val="FFFFFF"/>
                </a:solidFill>
                <a:latin typeface="Georgia"/>
                <a:cs typeface="Georgia"/>
              </a:rPr>
              <a:t>Tableau</a:t>
            </a:r>
            <a:endParaRPr sz="1600" b="1" dirty="0">
              <a:latin typeface="Calibri"/>
              <a:cs typeface="Calibri"/>
            </a:endParaRPr>
          </a:p>
        </p:txBody>
      </p:sp>
      <p:sp>
        <p:nvSpPr>
          <p:cNvPr id="12" name="object 10"/>
          <p:cNvSpPr txBox="1"/>
          <p:nvPr/>
        </p:nvSpPr>
        <p:spPr>
          <a:xfrm>
            <a:off x="7879829" y="2688844"/>
            <a:ext cx="770509"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FFFFFF"/>
                </a:solidFill>
                <a:latin typeface="Georgia"/>
                <a:cs typeface="Georgia"/>
              </a:rPr>
              <a:t>Python</a:t>
            </a:r>
            <a:endParaRPr sz="1600" b="1" dirty="0">
              <a:latin typeface="Georgia"/>
              <a:cs typeface="Georgia"/>
            </a:endParaRPr>
          </a:p>
        </p:txBody>
      </p:sp>
      <p:sp>
        <p:nvSpPr>
          <p:cNvPr id="13" name="object 11"/>
          <p:cNvSpPr txBox="1"/>
          <p:nvPr/>
        </p:nvSpPr>
        <p:spPr>
          <a:xfrm>
            <a:off x="9383100" y="2688844"/>
            <a:ext cx="698533"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FFFFFF"/>
                </a:solidFill>
                <a:latin typeface="Georgia"/>
                <a:cs typeface="Georgia"/>
              </a:rPr>
              <a:t>SQL</a:t>
            </a:r>
            <a:endParaRPr sz="1600" b="1" dirty="0">
              <a:latin typeface="Georgia"/>
              <a:cs typeface="Georgia"/>
            </a:endParaRPr>
          </a:p>
        </p:txBody>
      </p:sp>
      <p:sp>
        <p:nvSpPr>
          <p:cNvPr id="14" name="object 12"/>
          <p:cNvSpPr txBox="1"/>
          <p:nvPr/>
        </p:nvSpPr>
        <p:spPr>
          <a:xfrm>
            <a:off x="10405035" y="2504178"/>
            <a:ext cx="1176863" cy="443711"/>
          </a:xfrm>
          <a:prstGeom prst="rect">
            <a:avLst/>
          </a:prstGeom>
        </p:spPr>
        <p:txBody>
          <a:bodyPr vert="horz" wrap="square" lIns="0" tIns="12700" rIns="0" bIns="0" rtlCol="0">
            <a:spAutoFit/>
          </a:bodyPr>
          <a:lstStyle/>
          <a:p>
            <a:pPr marL="12700">
              <a:lnSpc>
                <a:spcPct val="100000"/>
              </a:lnSpc>
              <a:spcBef>
                <a:spcPts val="100"/>
              </a:spcBef>
            </a:pPr>
            <a:r>
              <a:rPr lang="en-GB" sz="1400" spc="-5" dirty="0" smtClean="0">
                <a:solidFill>
                  <a:srgbClr val="FFFFFF"/>
                </a:solidFill>
                <a:latin typeface="Georgia"/>
                <a:cs typeface="Georgia"/>
              </a:rPr>
              <a:t>     </a:t>
            </a:r>
            <a:r>
              <a:rPr lang="en-GB" sz="1400" b="1" spc="-5" dirty="0" smtClean="0">
                <a:solidFill>
                  <a:srgbClr val="FFFFFF"/>
                </a:solidFill>
                <a:latin typeface="Georgia"/>
                <a:cs typeface="Georgia"/>
              </a:rPr>
              <a:t>PowerPoint</a:t>
            </a:r>
            <a:endParaRPr sz="1400" b="1" dirty="0">
              <a:latin typeface="Georgia"/>
              <a:cs typeface="Georgia"/>
            </a:endParaRPr>
          </a:p>
        </p:txBody>
      </p:sp>
      <p:sp>
        <p:nvSpPr>
          <p:cNvPr id="15" name="object 13"/>
          <p:cNvSpPr/>
          <p:nvPr/>
        </p:nvSpPr>
        <p:spPr>
          <a:xfrm>
            <a:off x="4459635" y="2154373"/>
            <a:ext cx="0" cy="3098165"/>
          </a:xfrm>
          <a:custGeom>
            <a:avLst/>
            <a:gdLst/>
            <a:ahLst/>
            <a:cxnLst/>
            <a:rect l="l" t="t" r="r" b="b"/>
            <a:pathLst>
              <a:path h="3098165">
                <a:moveTo>
                  <a:pt x="0" y="0"/>
                </a:moveTo>
                <a:lnTo>
                  <a:pt x="1" y="3097539"/>
                </a:lnTo>
              </a:path>
            </a:pathLst>
          </a:custGeom>
          <a:ln w="25400">
            <a:solidFill>
              <a:srgbClr val="321747"/>
            </a:solidFill>
          </a:ln>
        </p:spPr>
        <p:txBody>
          <a:bodyPr wrap="square" lIns="0" tIns="0" rIns="0" bIns="0" rtlCol="0"/>
          <a:lstStyle/>
          <a:p>
            <a:endParaRPr/>
          </a:p>
        </p:txBody>
      </p:sp>
      <p:pic>
        <p:nvPicPr>
          <p:cNvPr id="16" name="object 14"/>
          <p:cNvPicPr/>
          <p:nvPr/>
        </p:nvPicPr>
        <p:blipFill>
          <a:blip r:embed="rId3" cstate="print">
            <a:duotone>
              <a:prstClr val="black"/>
              <a:schemeClr val="accent4">
                <a:tint val="45000"/>
                <a:satMod val="400000"/>
              </a:schemeClr>
            </a:duotone>
          </a:blip>
          <a:stretch>
            <a:fillRect/>
          </a:stretch>
        </p:blipFill>
        <p:spPr>
          <a:xfrm>
            <a:off x="4747581" y="4968086"/>
            <a:ext cx="6943182" cy="1395100"/>
          </a:xfrm>
          <a:prstGeom prst="rect">
            <a:avLst/>
          </a:prstGeom>
        </p:spPr>
      </p:pic>
      <p:sp>
        <p:nvSpPr>
          <p:cNvPr id="17" name="object 15"/>
          <p:cNvSpPr txBox="1"/>
          <p:nvPr/>
        </p:nvSpPr>
        <p:spPr>
          <a:xfrm>
            <a:off x="4955990" y="5433060"/>
            <a:ext cx="978535" cy="431165"/>
          </a:xfrm>
          <a:prstGeom prst="rect">
            <a:avLst/>
          </a:prstGeom>
        </p:spPr>
        <p:txBody>
          <a:bodyPr vert="horz" wrap="square" lIns="0" tIns="36830" rIns="0" bIns="0" rtlCol="0">
            <a:spAutoFit/>
          </a:bodyPr>
          <a:lstStyle/>
          <a:p>
            <a:pPr marL="331470" marR="5080" indent="-319405">
              <a:lnSpc>
                <a:spcPts val="1510"/>
              </a:lnSpc>
              <a:spcBef>
                <a:spcPts val="290"/>
              </a:spcBef>
            </a:pPr>
            <a:r>
              <a:rPr sz="1400" dirty="0">
                <a:latin typeface="Georgia"/>
                <a:cs typeface="Georgia"/>
              </a:rPr>
              <a:t>Communica  </a:t>
            </a:r>
            <a:r>
              <a:rPr sz="1400" spc="-5" dirty="0">
                <a:latin typeface="Georgia"/>
                <a:cs typeface="Georgia"/>
              </a:rPr>
              <a:t>tion</a:t>
            </a:r>
            <a:endParaRPr sz="1400">
              <a:latin typeface="Georgia"/>
              <a:cs typeface="Georgia"/>
            </a:endParaRPr>
          </a:p>
        </p:txBody>
      </p:sp>
      <p:sp>
        <p:nvSpPr>
          <p:cNvPr id="18" name="object 16"/>
          <p:cNvSpPr txBox="1"/>
          <p:nvPr/>
        </p:nvSpPr>
        <p:spPr>
          <a:xfrm>
            <a:off x="6450345" y="5407660"/>
            <a:ext cx="791845" cy="470534"/>
          </a:xfrm>
          <a:prstGeom prst="rect">
            <a:avLst/>
          </a:prstGeom>
        </p:spPr>
        <p:txBody>
          <a:bodyPr vert="horz" wrap="square" lIns="0" tIns="55244" rIns="0" bIns="0" rtlCol="0">
            <a:spAutoFit/>
          </a:bodyPr>
          <a:lstStyle/>
          <a:p>
            <a:pPr marL="75565" marR="5080" indent="-63500">
              <a:lnSpc>
                <a:spcPts val="1580"/>
              </a:lnSpc>
              <a:spcBef>
                <a:spcPts val="434"/>
              </a:spcBef>
            </a:pPr>
            <a:r>
              <a:rPr sz="1600" dirty="0">
                <a:latin typeface="Georgia"/>
                <a:cs typeface="Georgia"/>
              </a:rPr>
              <a:t>P</a:t>
            </a:r>
            <a:r>
              <a:rPr sz="1600" spc="-5" dirty="0">
                <a:latin typeface="Georgia"/>
                <a:cs typeface="Georgia"/>
              </a:rPr>
              <a:t>r</a:t>
            </a:r>
            <a:r>
              <a:rPr sz="1600" dirty="0">
                <a:latin typeface="Georgia"/>
                <a:cs typeface="Georgia"/>
              </a:rPr>
              <a:t>o</a:t>
            </a:r>
            <a:r>
              <a:rPr sz="1600" spc="-5" dirty="0">
                <a:latin typeface="Georgia"/>
                <a:cs typeface="Georgia"/>
              </a:rPr>
              <a:t>b</a:t>
            </a:r>
            <a:r>
              <a:rPr sz="1600" dirty="0">
                <a:latin typeface="Georgia"/>
                <a:cs typeface="Georgia"/>
              </a:rPr>
              <a:t>lem  </a:t>
            </a:r>
            <a:r>
              <a:rPr sz="1600" spc="-5" dirty="0">
                <a:latin typeface="Georgia"/>
                <a:cs typeface="Georgia"/>
              </a:rPr>
              <a:t>solving</a:t>
            </a:r>
            <a:endParaRPr sz="1600">
              <a:latin typeface="Georgia"/>
              <a:cs typeface="Georgia"/>
            </a:endParaRPr>
          </a:p>
        </p:txBody>
      </p:sp>
      <p:sp>
        <p:nvSpPr>
          <p:cNvPr id="19" name="object 17"/>
          <p:cNvSpPr txBox="1"/>
          <p:nvPr/>
        </p:nvSpPr>
        <p:spPr>
          <a:xfrm>
            <a:off x="7807059" y="5511291"/>
            <a:ext cx="843280"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Georgia"/>
                <a:cs typeface="Georgia"/>
              </a:rPr>
              <a:t>Curiosity</a:t>
            </a:r>
            <a:endParaRPr sz="1600">
              <a:latin typeface="Georgia"/>
              <a:cs typeface="Georgia"/>
            </a:endParaRPr>
          </a:p>
        </p:txBody>
      </p:sp>
      <p:sp>
        <p:nvSpPr>
          <p:cNvPr id="20" name="object 18"/>
          <p:cNvSpPr txBox="1"/>
          <p:nvPr/>
        </p:nvSpPr>
        <p:spPr>
          <a:xfrm>
            <a:off x="9139929" y="5445760"/>
            <a:ext cx="941705" cy="400685"/>
          </a:xfrm>
          <a:prstGeom prst="rect">
            <a:avLst/>
          </a:prstGeom>
        </p:spPr>
        <p:txBody>
          <a:bodyPr vert="horz" wrap="square" lIns="0" tIns="36195" rIns="0" bIns="0" rtlCol="0">
            <a:spAutoFit/>
          </a:bodyPr>
          <a:lstStyle/>
          <a:p>
            <a:pPr marL="12700" marR="5080" indent="261620">
              <a:lnSpc>
                <a:spcPts val="1390"/>
              </a:lnSpc>
              <a:spcBef>
                <a:spcPts val="285"/>
              </a:spcBef>
            </a:pPr>
            <a:r>
              <a:rPr sz="1300" spc="-5" dirty="0">
                <a:latin typeface="Georgia"/>
                <a:cs typeface="Georgia"/>
              </a:rPr>
              <a:t>Good </a:t>
            </a:r>
            <a:r>
              <a:rPr sz="1300" dirty="0">
                <a:latin typeface="Georgia"/>
                <a:cs typeface="Georgia"/>
              </a:rPr>
              <a:t> o</a:t>
            </a:r>
            <a:r>
              <a:rPr sz="1300" spc="-5" dirty="0">
                <a:latin typeface="Georgia"/>
                <a:cs typeface="Georgia"/>
              </a:rPr>
              <a:t>rganisation</a:t>
            </a:r>
            <a:endParaRPr sz="1300">
              <a:latin typeface="Georgia"/>
              <a:cs typeface="Georgia"/>
            </a:endParaRPr>
          </a:p>
        </p:txBody>
      </p:sp>
      <p:sp>
        <p:nvSpPr>
          <p:cNvPr id="21" name="object 19"/>
          <p:cNvSpPr txBox="1"/>
          <p:nvPr/>
        </p:nvSpPr>
        <p:spPr>
          <a:xfrm>
            <a:off x="10602625" y="5407660"/>
            <a:ext cx="781685" cy="470534"/>
          </a:xfrm>
          <a:prstGeom prst="rect">
            <a:avLst/>
          </a:prstGeom>
        </p:spPr>
        <p:txBody>
          <a:bodyPr vert="horz" wrap="square" lIns="0" tIns="55244" rIns="0" bIns="0" rtlCol="0">
            <a:spAutoFit/>
          </a:bodyPr>
          <a:lstStyle/>
          <a:p>
            <a:pPr marL="12700" marR="5080" indent="107314">
              <a:lnSpc>
                <a:spcPts val="1580"/>
              </a:lnSpc>
              <a:spcBef>
                <a:spcPts val="434"/>
              </a:spcBef>
            </a:pPr>
            <a:r>
              <a:rPr sz="1600" dirty="0">
                <a:latin typeface="Georgia"/>
                <a:cs typeface="Georgia"/>
              </a:rPr>
              <a:t>Detail </a:t>
            </a:r>
            <a:r>
              <a:rPr sz="1600" spc="5" dirty="0">
                <a:latin typeface="Georgia"/>
                <a:cs typeface="Georgia"/>
              </a:rPr>
              <a:t> </a:t>
            </a:r>
            <a:r>
              <a:rPr sz="1600" dirty="0">
                <a:latin typeface="Georgia"/>
                <a:cs typeface="Georgia"/>
              </a:rPr>
              <a:t>oriented</a:t>
            </a:r>
          </a:p>
        </p:txBody>
      </p:sp>
    </p:spTree>
    <p:extLst>
      <p:ext uri="{BB962C8B-B14F-4D97-AF65-F5344CB8AC3E}">
        <p14:creationId xmlns:p14="http://schemas.microsoft.com/office/powerpoint/2010/main" val="185852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6767" y="5784759"/>
            <a:ext cx="8121775" cy="369332"/>
          </a:xfrm>
          <a:prstGeom prst="rect">
            <a:avLst/>
          </a:prstGeom>
        </p:spPr>
        <p:txBody>
          <a:bodyPr wrap="none">
            <a:spAutoFit/>
          </a:bodyPr>
          <a:lstStyle/>
          <a:p>
            <a:pPr marL="285750" indent="-285750">
              <a:buClr>
                <a:schemeClr val="accent4">
                  <a:lumMod val="60000"/>
                  <a:lumOff val="40000"/>
                </a:schemeClr>
              </a:buClr>
              <a:buFont typeface="Arial" panose="020B0604020202020204" pitchFamily="34" charset="0"/>
              <a:buChar char="•"/>
            </a:pPr>
            <a:r>
              <a:rPr lang="en-AU" baseline="0" dirty="0" smtClean="0">
                <a:latin typeface="+mn-lt"/>
                <a:cs typeface="Arial" panose="020B0604020202020204" pitchFamily="34" charset="0"/>
              </a:rPr>
              <a:t>All orders remain same across Midwest , Northeast , South , West regions.</a:t>
            </a:r>
            <a:endParaRPr lang="en-AU" baseline="0" dirty="0">
              <a:latin typeface="+mn-lt"/>
              <a:cs typeface="Arial" panose="020B0604020202020204" pitchFamily="34" charset="0"/>
            </a:endParaRPr>
          </a:p>
        </p:txBody>
      </p:sp>
      <p:sp>
        <p:nvSpPr>
          <p:cNvPr id="7" name="object 2"/>
          <p:cNvSpPr txBox="1">
            <a:spLocks/>
          </p:cNvSpPr>
          <p:nvPr/>
        </p:nvSpPr>
        <p:spPr>
          <a:xfrm>
            <a:off x="652372" y="662770"/>
            <a:ext cx="619800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spc="-70" dirty="0" smtClean="0"/>
              <a:t>Across Regions</a:t>
            </a:r>
            <a:endParaRPr lang="en-IN" sz="2800" spc="-45"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60" y="1645715"/>
            <a:ext cx="7200900" cy="3600450"/>
          </a:xfrm>
          <a:prstGeom prst="rect">
            <a:avLst/>
          </a:prstGeom>
        </p:spPr>
      </p:pic>
    </p:spTree>
    <p:extLst>
      <p:ext uri="{BB962C8B-B14F-4D97-AF65-F5344CB8AC3E}">
        <p14:creationId xmlns:p14="http://schemas.microsoft.com/office/powerpoint/2010/main" val="2894400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2742" y="2272256"/>
            <a:ext cx="9014460" cy="1938992"/>
          </a:xfrm>
          <a:prstGeom prst="rect">
            <a:avLst/>
          </a:prstGeom>
        </p:spPr>
        <p:txBody>
          <a:bodyPr wrap="square">
            <a:spAutoFit/>
          </a:bodyPr>
          <a:lstStyle/>
          <a:p>
            <a:pPr marL="298450" marR="539115" indent="-285750">
              <a:lnSpc>
                <a:spcPts val="1939"/>
              </a:lnSpc>
              <a:buClr>
                <a:srgbClr val="46C3D2"/>
              </a:buClr>
              <a:buFont typeface="Wingdings" panose="05000000000000000000" pitchFamily="2" charset="2"/>
              <a:buChar char="Ø"/>
              <a:tabLst>
                <a:tab pos="241300" algn="l"/>
              </a:tabLst>
            </a:pPr>
            <a:r>
              <a:rPr lang="en-GB" dirty="0" err="1">
                <a:solidFill>
                  <a:srgbClr val="FFFFFF"/>
                </a:solidFill>
                <a:latin typeface="Arial MT"/>
                <a:cs typeface="Arial MT"/>
              </a:rPr>
              <a:t>Instacart</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target</a:t>
            </a:r>
            <a:r>
              <a:rPr lang="en-GB" spc="-25" dirty="0">
                <a:solidFill>
                  <a:srgbClr val="FFFFFF"/>
                </a:solidFill>
                <a:latin typeface="Arial MT"/>
                <a:cs typeface="Arial MT"/>
              </a:rPr>
              <a:t> </a:t>
            </a:r>
            <a:r>
              <a:rPr lang="en-GB" dirty="0">
                <a:solidFill>
                  <a:srgbClr val="FFFFFF"/>
                </a:solidFill>
                <a:latin typeface="Arial MT"/>
                <a:cs typeface="Arial MT"/>
              </a:rPr>
              <a:t>ads</a:t>
            </a:r>
            <a:r>
              <a:rPr lang="en-GB" spc="-25" dirty="0">
                <a:solidFill>
                  <a:srgbClr val="FFFFFF"/>
                </a:solidFill>
                <a:latin typeface="Arial MT"/>
                <a:cs typeface="Arial MT"/>
              </a:rPr>
              <a:t> </a:t>
            </a:r>
            <a:r>
              <a:rPr lang="en-GB" dirty="0">
                <a:solidFill>
                  <a:srgbClr val="FFFFFF"/>
                </a:solidFill>
                <a:latin typeface="Arial MT"/>
                <a:cs typeface="Arial MT"/>
              </a:rPr>
              <a:t>for</a:t>
            </a:r>
            <a:r>
              <a:rPr lang="en-GB" spc="-25" dirty="0">
                <a:solidFill>
                  <a:srgbClr val="FFFFFF"/>
                </a:solidFill>
                <a:latin typeface="Arial MT"/>
                <a:cs typeface="Arial MT"/>
              </a:rPr>
              <a:t> </a:t>
            </a:r>
            <a:r>
              <a:rPr lang="en-GB" dirty="0">
                <a:solidFill>
                  <a:srgbClr val="FFFFFF"/>
                </a:solidFill>
                <a:latin typeface="Arial MT"/>
                <a:cs typeface="Arial MT"/>
              </a:rPr>
              <a:t>high</a:t>
            </a:r>
            <a:r>
              <a:rPr lang="en-GB" spc="-20" dirty="0">
                <a:solidFill>
                  <a:srgbClr val="FFFFFF"/>
                </a:solidFill>
                <a:latin typeface="Arial MT"/>
                <a:cs typeface="Arial MT"/>
              </a:rPr>
              <a:t> </a:t>
            </a:r>
            <a:r>
              <a:rPr lang="en-GB" spc="-10" dirty="0">
                <a:solidFill>
                  <a:srgbClr val="FFFFFF"/>
                </a:solidFill>
                <a:latin typeface="Arial MT"/>
                <a:cs typeface="Arial MT"/>
              </a:rPr>
              <a:t>priced </a:t>
            </a:r>
            <a:r>
              <a:rPr lang="en-GB" dirty="0">
                <a:solidFill>
                  <a:srgbClr val="FFFFFF"/>
                </a:solidFill>
                <a:latin typeface="Arial MT"/>
                <a:cs typeface="Arial MT"/>
              </a:rPr>
              <a:t>items</a:t>
            </a:r>
            <a:r>
              <a:rPr lang="en-GB" spc="-25" dirty="0">
                <a:solidFill>
                  <a:srgbClr val="FFFFFF"/>
                </a:solidFill>
                <a:latin typeface="Arial MT"/>
                <a:cs typeface="Arial MT"/>
              </a:rPr>
              <a:t> </a:t>
            </a:r>
            <a:r>
              <a:rPr lang="en-GB" dirty="0">
                <a:solidFill>
                  <a:srgbClr val="FFFFFF"/>
                </a:solidFill>
                <a:latin typeface="Arial MT"/>
                <a:cs typeface="Arial MT"/>
              </a:rPr>
              <a:t>between</a:t>
            </a:r>
            <a:r>
              <a:rPr lang="en-GB" spc="20" dirty="0">
                <a:solidFill>
                  <a:srgbClr val="FFFFFF"/>
                </a:solidFill>
                <a:latin typeface="Arial MT"/>
                <a:cs typeface="Arial MT"/>
              </a:rPr>
              <a:t> </a:t>
            </a:r>
            <a:r>
              <a:rPr lang="en-GB" dirty="0">
                <a:solidFill>
                  <a:srgbClr val="FFFFFF"/>
                </a:solidFill>
                <a:latin typeface="Arial MT"/>
                <a:cs typeface="Arial MT"/>
              </a:rPr>
              <a:t>12</a:t>
            </a:r>
            <a:r>
              <a:rPr lang="en-GB" spc="-20"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spc="-25" dirty="0">
                <a:solidFill>
                  <a:srgbClr val="FFFFFF"/>
                </a:solidFill>
                <a:latin typeface="Arial MT"/>
                <a:cs typeface="Arial MT"/>
              </a:rPr>
              <a:t>6am</a:t>
            </a:r>
            <a:endParaRPr lang="en-GB" dirty="0">
              <a:latin typeface="Arial MT"/>
              <a:cs typeface="Arial MT"/>
            </a:endParaRPr>
          </a:p>
          <a:p>
            <a:pPr marL="298450" marR="5080" indent="-285750">
              <a:lnSpc>
                <a:spcPts val="1939"/>
              </a:lnSpc>
              <a:spcBef>
                <a:spcPts val="1005"/>
              </a:spcBef>
              <a:buClr>
                <a:srgbClr val="46C3D2"/>
              </a:buClr>
              <a:buFont typeface="Wingdings" panose="05000000000000000000" pitchFamily="2" charset="2"/>
              <a:buChar char="Ø"/>
              <a:tabLst>
                <a:tab pos="241300" algn="l"/>
              </a:tabLst>
            </a:pPr>
            <a:r>
              <a:rPr lang="en-GB" dirty="0">
                <a:solidFill>
                  <a:srgbClr val="FFFFFF"/>
                </a:solidFill>
                <a:latin typeface="Arial MT"/>
                <a:cs typeface="Arial MT"/>
              </a:rPr>
              <a:t>Server</a:t>
            </a:r>
            <a:r>
              <a:rPr lang="en-GB" spc="-40" dirty="0">
                <a:solidFill>
                  <a:srgbClr val="FFFFFF"/>
                </a:solidFill>
                <a:latin typeface="Arial MT"/>
                <a:cs typeface="Arial MT"/>
              </a:rPr>
              <a:t> </a:t>
            </a:r>
            <a:r>
              <a:rPr lang="en-GB" dirty="0">
                <a:solidFill>
                  <a:srgbClr val="FFFFFF"/>
                </a:solidFill>
                <a:latin typeface="Arial MT"/>
                <a:cs typeface="Arial MT"/>
              </a:rPr>
              <a:t>maintenance</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10" dirty="0">
                <a:solidFill>
                  <a:srgbClr val="FFFFFF"/>
                </a:solidFill>
                <a:latin typeface="Arial MT"/>
                <a:cs typeface="Arial MT"/>
              </a:rPr>
              <a:t> </a:t>
            </a:r>
            <a:r>
              <a:rPr lang="en-GB" dirty="0">
                <a:solidFill>
                  <a:srgbClr val="FFFFFF"/>
                </a:solidFill>
                <a:latin typeface="Arial MT"/>
                <a:cs typeface="Arial MT"/>
              </a:rPr>
              <a:t>not</a:t>
            </a:r>
            <a:r>
              <a:rPr lang="en-GB" spc="-30" dirty="0">
                <a:solidFill>
                  <a:srgbClr val="FFFFFF"/>
                </a:solidFill>
                <a:latin typeface="Arial MT"/>
                <a:cs typeface="Arial MT"/>
              </a:rPr>
              <a:t> </a:t>
            </a:r>
            <a:r>
              <a:rPr lang="en-GB" dirty="0">
                <a:solidFill>
                  <a:srgbClr val="FFFFFF"/>
                </a:solidFill>
                <a:latin typeface="Arial MT"/>
                <a:cs typeface="Arial MT"/>
              </a:rPr>
              <a:t>happen</a:t>
            </a:r>
            <a:r>
              <a:rPr lang="en-GB" spc="-25" dirty="0">
                <a:solidFill>
                  <a:srgbClr val="FFFFFF"/>
                </a:solidFill>
                <a:latin typeface="Arial MT"/>
                <a:cs typeface="Arial MT"/>
              </a:rPr>
              <a:t> </a:t>
            </a:r>
            <a:r>
              <a:rPr lang="en-GB" dirty="0">
                <a:solidFill>
                  <a:srgbClr val="FFFFFF"/>
                </a:solidFill>
                <a:latin typeface="Arial MT"/>
                <a:cs typeface="Arial MT"/>
              </a:rPr>
              <a:t>at</a:t>
            </a:r>
            <a:r>
              <a:rPr lang="en-GB" spc="-35" dirty="0">
                <a:solidFill>
                  <a:srgbClr val="FFFFFF"/>
                </a:solidFill>
                <a:latin typeface="Arial MT"/>
                <a:cs typeface="Arial MT"/>
              </a:rPr>
              <a:t> </a:t>
            </a:r>
            <a:r>
              <a:rPr lang="en-GB" spc="-20" dirty="0">
                <a:solidFill>
                  <a:srgbClr val="FFFFFF"/>
                </a:solidFill>
                <a:latin typeface="Arial MT"/>
                <a:cs typeface="Arial MT"/>
              </a:rPr>
              <a:t>high </a:t>
            </a:r>
            <a:r>
              <a:rPr lang="en-GB" dirty="0">
                <a:solidFill>
                  <a:srgbClr val="FFFFFF"/>
                </a:solidFill>
                <a:latin typeface="Arial MT"/>
                <a:cs typeface="Arial MT"/>
              </a:rPr>
              <a:t>ordering</a:t>
            </a:r>
            <a:r>
              <a:rPr lang="en-GB" spc="-20" dirty="0">
                <a:solidFill>
                  <a:srgbClr val="FFFFFF"/>
                </a:solidFill>
                <a:latin typeface="Arial MT"/>
                <a:cs typeface="Arial MT"/>
              </a:rPr>
              <a:t> </a:t>
            </a:r>
            <a:r>
              <a:rPr lang="en-GB" dirty="0">
                <a:solidFill>
                  <a:srgbClr val="FFFFFF"/>
                </a:solidFill>
                <a:latin typeface="Arial MT"/>
                <a:cs typeface="Arial MT"/>
              </a:rPr>
              <a:t>times</a:t>
            </a:r>
            <a:r>
              <a:rPr lang="en-GB" spc="-20" dirty="0">
                <a:solidFill>
                  <a:srgbClr val="FFFFFF"/>
                </a:solidFill>
                <a:latin typeface="Arial MT"/>
                <a:cs typeface="Arial MT"/>
              </a:rPr>
              <a:t> </a:t>
            </a:r>
            <a:r>
              <a:rPr lang="en-GB" dirty="0">
                <a:solidFill>
                  <a:srgbClr val="FFFFFF"/>
                </a:solidFill>
                <a:latin typeface="Arial MT"/>
                <a:cs typeface="Arial MT"/>
              </a:rPr>
              <a:t>such</a:t>
            </a:r>
            <a:r>
              <a:rPr lang="en-GB" spc="-20" dirty="0">
                <a:solidFill>
                  <a:srgbClr val="FFFFFF"/>
                </a:solidFill>
                <a:latin typeface="Arial MT"/>
                <a:cs typeface="Arial MT"/>
              </a:rPr>
              <a:t> </a:t>
            </a:r>
            <a:r>
              <a:rPr lang="en-GB" dirty="0">
                <a:solidFill>
                  <a:srgbClr val="FFFFFF"/>
                </a:solidFill>
                <a:latin typeface="Arial MT"/>
                <a:cs typeface="Arial MT"/>
              </a:rPr>
              <a:t>as</a:t>
            </a:r>
            <a:r>
              <a:rPr lang="en-GB" spc="-20" dirty="0">
                <a:solidFill>
                  <a:srgbClr val="FFFFFF"/>
                </a:solidFill>
                <a:latin typeface="Arial MT"/>
                <a:cs typeface="Arial MT"/>
              </a:rPr>
              <a:t> </a:t>
            </a:r>
            <a:r>
              <a:rPr lang="en-GB" dirty="0">
                <a:solidFill>
                  <a:srgbClr val="FFFFFF"/>
                </a:solidFill>
                <a:latin typeface="Arial MT"/>
                <a:cs typeface="Arial MT"/>
              </a:rPr>
              <a:t>Saturday</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spc="-10" dirty="0">
                <a:solidFill>
                  <a:srgbClr val="FFFFFF"/>
                </a:solidFill>
                <a:latin typeface="Arial MT"/>
                <a:cs typeface="Arial MT"/>
              </a:rPr>
              <a:t>Sunday </a:t>
            </a:r>
            <a:r>
              <a:rPr lang="en-GB" dirty="0">
                <a:solidFill>
                  <a:srgbClr val="FFFFFF"/>
                </a:solidFill>
                <a:latin typeface="Arial MT"/>
                <a:cs typeface="Arial MT"/>
              </a:rPr>
              <a:t>or</a:t>
            </a:r>
            <a:r>
              <a:rPr lang="en-GB" spc="-20" dirty="0">
                <a:solidFill>
                  <a:srgbClr val="FFFFFF"/>
                </a:solidFill>
                <a:latin typeface="Arial MT"/>
                <a:cs typeface="Arial MT"/>
              </a:rPr>
              <a:t> </a:t>
            </a:r>
            <a:r>
              <a:rPr lang="en-GB" dirty="0">
                <a:solidFill>
                  <a:srgbClr val="FFFFFF"/>
                </a:solidFill>
                <a:latin typeface="Arial MT"/>
                <a:cs typeface="Arial MT"/>
              </a:rPr>
              <a:t>between</a:t>
            </a:r>
            <a:r>
              <a:rPr lang="en-GB" spc="30" dirty="0">
                <a:solidFill>
                  <a:srgbClr val="FFFFFF"/>
                </a:solidFill>
                <a:latin typeface="Arial MT"/>
                <a:cs typeface="Arial MT"/>
              </a:rPr>
              <a:t> </a:t>
            </a:r>
            <a:r>
              <a:rPr lang="en-GB" dirty="0">
                <a:solidFill>
                  <a:srgbClr val="FFFFFF"/>
                </a:solidFill>
                <a:latin typeface="Arial MT"/>
                <a:cs typeface="Arial MT"/>
              </a:rPr>
              <a:t>10</a:t>
            </a:r>
            <a:r>
              <a:rPr lang="en-GB" spc="-10" dirty="0">
                <a:solidFill>
                  <a:srgbClr val="FFFFFF"/>
                </a:solidFill>
                <a:latin typeface="Arial MT"/>
                <a:cs typeface="Arial MT"/>
              </a:rPr>
              <a:t> </a:t>
            </a:r>
            <a:r>
              <a:rPr lang="en-GB" dirty="0">
                <a:solidFill>
                  <a:srgbClr val="FFFFFF"/>
                </a:solidFill>
                <a:latin typeface="Arial MT"/>
                <a:cs typeface="Arial MT"/>
              </a:rPr>
              <a:t>am</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5" dirty="0">
                <a:solidFill>
                  <a:srgbClr val="FFFFFF"/>
                </a:solidFill>
                <a:latin typeface="Arial MT"/>
                <a:cs typeface="Arial MT"/>
              </a:rPr>
              <a:t> </a:t>
            </a:r>
            <a:r>
              <a:rPr lang="en-GB" dirty="0">
                <a:solidFill>
                  <a:srgbClr val="FFFFFF"/>
                </a:solidFill>
                <a:latin typeface="Arial MT"/>
                <a:cs typeface="Arial MT"/>
              </a:rPr>
              <a:t>16</a:t>
            </a:r>
            <a:r>
              <a:rPr lang="en-GB" spc="-10" dirty="0">
                <a:solidFill>
                  <a:srgbClr val="FFFFFF"/>
                </a:solidFill>
                <a:latin typeface="Arial MT"/>
                <a:cs typeface="Arial MT"/>
              </a:rPr>
              <a:t> </a:t>
            </a:r>
            <a:r>
              <a:rPr lang="en-GB" spc="-25" dirty="0">
                <a:solidFill>
                  <a:srgbClr val="FFFFFF"/>
                </a:solidFill>
                <a:latin typeface="Arial MT"/>
                <a:cs typeface="Arial MT"/>
              </a:rPr>
              <a:t>pm</a:t>
            </a:r>
            <a:endParaRPr lang="en-GB" dirty="0">
              <a:latin typeface="Arial MT"/>
              <a:cs typeface="Arial MT"/>
            </a:endParaRPr>
          </a:p>
          <a:p>
            <a:pPr marL="298450" marR="275590" indent="-285750">
              <a:lnSpc>
                <a:spcPts val="1939"/>
              </a:lnSpc>
              <a:spcBef>
                <a:spcPts val="1025"/>
              </a:spcBef>
              <a:buClr>
                <a:srgbClr val="46C3D2"/>
              </a:buClr>
              <a:buFont typeface="Wingdings" panose="05000000000000000000" pitchFamily="2" charset="2"/>
              <a:buChar char="Ø"/>
              <a:tabLst>
                <a:tab pos="241300" algn="l"/>
              </a:tabLst>
            </a:pPr>
            <a:r>
              <a:rPr lang="en-GB" dirty="0" smtClean="0">
                <a:solidFill>
                  <a:srgbClr val="FFFFFF"/>
                </a:solidFill>
                <a:latin typeface="Arial MT"/>
                <a:cs typeface="Arial MT"/>
              </a:rPr>
              <a:t>The company has mostly 'Regular customers', but there is a big portion of 'Loyal customers'.</a:t>
            </a:r>
          </a:p>
          <a:p>
            <a:pPr marL="298450" marR="275590" indent="-285750">
              <a:lnSpc>
                <a:spcPts val="1939"/>
              </a:lnSpc>
              <a:spcBef>
                <a:spcPts val="1025"/>
              </a:spcBef>
              <a:buClr>
                <a:srgbClr val="46C3D2"/>
              </a:buClr>
              <a:buFont typeface="Wingdings" panose="05000000000000000000" pitchFamily="2" charset="2"/>
              <a:buChar char="Ø"/>
              <a:tabLst>
                <a:tab pos="241300" algn="l"/>
              </a:tabLst>
            </a:pPr>
            <a:r>
              <a:rPr lang="en-GB" dirty="0" smtClean="0">
                <a:latin typeface="Arial MT"/>
                <a:cs typeface="Arial MT"/>
              </a:rPr>
              <a:t>Nor age, neither family status doesn't influence the ordering habits.</a:t>
            </a:r>
            <a:endParaRPr lang="en-GB" dirty="0">
              <a:latin typeface="Arial MT"/>
              <a:cs typeface="Arial MT"/>
            </a:endParaRPr>
          </a:p>
        </p:txBody>
      </p:sp>
      <p:sp>
        <p:nvSpPr>
          <p:cNvPr id="5" name="object 2"/>
          <p:cNvSpPr txBox="1">
            <a:spLocks noGrp="1"/>
          </p:cNvSpPr>
          <p:nvPr>
            <p:ph type="title"/>
          </p:nvPr>
        </p:nvSpPr>
        <p:spPr>
          <a:xfrm>
            <a:off x="402742" y="662343"/>
            <a:ext cx="8610676" cy="609012"/>
          </a:xfrm>
          <a:prstGeom prst="rect">
            <a:avLst/>
          </a:prstGeom>
        </p:spPr>
        <p:txBody>
          <a:bodyPr vert="horz" wrap="square" lIns="0" tIns="176402" rIns="0" bIns="0" rtlCol="0">
            <a:spAutoFit/>
          </a:bodyPr>
          <a:lstStyle/>
          <a:p>
            <a:pPr marL="163830">
              <a:lnSpc>
                <a:spcPct val="100000"/>
              </a:lnSpc>
              <a:spcBef>
                <a:spcPts val="105"/>
              </a:spcBef>
            </a:pPr>
            <a:r>
              <a:rPr sz="2800" spc="-65" dirty="0"/>
              <a:t>Conclusion</a:t>
            </a:r>
            <a:endParaRPr sz="3200" spc="-65" dirty="0"/>
          </a:p>
        </p:txBody>
      </p:sp>
    </p:spTree>
    <p:extLst>
      <p:ext uri="{BB962C8B-B14F-4D97-AF65-F5344CB8AC3E}">
        <p14:creationId xmlns:p14="http://schemas.microsoft.com/office/powerpoint/2010/main" val="422148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8"/>
          <p:cNvSpPr txBox="1"/>
          <p:nvPr/>
        </p:nvSpPr>
        <p:spPr>
          <a:xfrm>
            <a:off x="9559669" y="4074781"/>
            <a:ext cx="2328673" cy="628377"/>
          </a:xfrm>
          <a:prstGeom prst="rect">
            <a:avLst/>
          </a:prstGeom>
        </p:spPr>
        <p:txBody>
          <a:bodyPr vert="horz" wrap="square" lIns="0" tIns="12700" rIns="0" bIns="0" rtlCol="0">
            <a:spAutoFit/>
          </a:bodyPr>
          <a:lstStyle/>
          <a:p>
            <a:pPr marL="12700">
              <a:lnSpc>
                <a:spcPct val="100000"/>
              </a:lnSpc>
              <a:spcBef>
                <a:spcPts val="100"/>
              </a:spcBef>
            </a:pPr>
            <a:r>
              <a:rPr sz="4000" b="1" dirty="0">
                <a:solidFill>
                  <a:schemeClr val="bg1"/>
                </a:solidFill>
                <a:latin typeface="Trebuchet MS"/>
                <a:cs typeface="Trebuchet MS"/>
              </a:rPr>
              <a:t>PE</a:t>
            </a:r>
            <a:r>
              <a:rPr sz="4000" b="1" spc="-240" dirty="0">
                <a:solidFill>
                  <a:schemeClr val="bg1"/>
                </a:solidFill>
                <a:latin typeface="Trebuchet MS"/>
                <a:cs typeface="Trebuchet MS"/>
              </a:rPr>
              <a:t> </a:t>
            </a:r>
            <a:r>
              <a:rPr sz="4000" b="1" spc="-35" dirty="0">
                <a:solidFill>
                  <a:schemeClr val="bg1"/>
                </a:solidFill>
                <a:latin typeface="Trebuchet MS"/>
                <a:cs typeface="Trebuchet MS"/>
              </a:rPr>
              <a:t>Bank</a:t>
            </a:r>
            <a:endParaRPr sz="4000" dirty="0">
              <a:solidFill>
                <a:schemeClr val="bg1"/>
              </a:solidFill>
              <a:latin typeface="Trebuchet MS"/>
              <a:cs typeface="Trebuchet MS"/>
            </a:endParaRPr>
          </a:p>
        </p:txBody>
      </p:sp>
      <p:sp>
        <p:nvSpPr>
          <p:cNvPr id="11" name="object 9"/>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24</a:t>
            </a:r>
            <a:endParaRPr sz="1000">
              <a:latin typeface="Calibri"/>
              <a:cs typeface="Calibri"/>
            </a:endParaRPr>
          </a:p>
        </p:txBody>
      </p:sp>
      <p:sp>
        <p:nvSpPr>
          <p:cNvPr id="12" name="object 10"/>
          <p:cNvSpPr txBox="1"/>
          <p:nvPr/>
        </p:nvSpPr>
        <p:spPr>
          <a:xfrm>
            <a:off x="532637" y="631061"/>
            <a:ext cx="164973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Arial MT"/>
                <a:cs typeface="Arial"/>
              </a:rPr>
              <a:t>Business</a:t>
            </a:r>
            <a:r>
              <a:rPr sz="1800" b="1" spc="-40" dirty="0">
                <a:solidFill>
                  <a:srgbClr val="FFFFFF"/>
                </a:solidFill>
                <a:latin typeface="Arial MT"/>
                <a:cs typeface="Arial"/>
              </a:rPr>
              <a:t> </a:t>
            </a:r>
            <a:r>
              <a:rPr sz="1800" b="1" spc="-20" dirty="0">
                <a:solidFill>
                  <a:srgbClr val="FFFFFF"/>
                </a:solidFill>
                <a:latin typeface="Arial MT"/>
                <a:cs typeface="Arial"/>
              </a:rPr>
              <a:t>Case</a:t>
            </a:r>
            <a:endParaRPr sz="1800" dirty="0">
              <a:latin typeface="Arial MT"/>
              <a:cs typeface="Arial"/>
            </a:endParaRPr>
          </a:p>
        </p:txBody>
      </p:sp>
      <p:sp>
        <p:nvSpPr>
          <p:cNvPr id="13" name="object 11"/>
          <p:cNvSpPr txBox="1"/>
          <p:nvPr/>
        </p:nvSpPr>
        <p:spPr>
          <a:xfrm>
            <a:off x="523443" y="1051037"/>
            <a:ext cx="5917565" cy="3490058"/>
          </a:xfrm>
          <a:prstGeom prst="rect">
            <a:avLst/>
          </a:prstGeom>
        </p:spPr>
        <p:txBody>
          <a:bodyPr vert="horz" wrap="square" lIns="0" tIns="12065" rIns="0" bIns="0" rtlCol="0">
            <a:spAutoFit/>
          </a:bodyPr>
          <a:lstStyle/>
          <a:p>
            <a:pPr marL="241300" marR="5080" indent="-228600">
              <a:lnSpc>
                <a:spcPct val="100000"/>
              </a:lnSpc>
              <a:spcBef>
                <a:spcPts val="95"/>
              </a:spcBef>
              <a:buClr>
                <a:srgbClr val="46C3D2"/>
              </a:buClr>
              <a:buChar char="•"/>
              <a:tabLst>
                <a:tab pos="241300" algn="l"/>
              </a:tabLst>
            </a:pPr>
            <a:r>
              <a:rPr sz="1600" dirty="0">
                <a:solidFill>
                  <a:srgbClr val="F1F1F1"/>
                </a:solidFill>
                <a:latin typeface="Arial MT"/>
                <a:cs typeface="Arial MT"/>
              </a:rPr>
              <a:t>A</a:t>
            </a:r>
            <a:r>
              <a:rPr sz="1600" spc="-105" dirty="0">
                <a:solidFill>
                  <a:srgbClr val="F1F1F1"/>
                </a:solidFill>
                <a:latin typeface="Arial MT"/>
                <a:cs typeface="Arial MT"/>
              </a:rPr>
              <a:t> </a:t>
            </a:r>
            <a:r>
              <a:rPr sz="1600" dirty="0">
                <a:solidFill>
                  <a:srgbClr val="F1F1F1"/>
                </a:solidFill>
                <a:latin typeface="Arial MT"/>
                <a:cs typeface="Arial MT"/>
              </a:rPr>
              <a:t>bank</a:t>
            </a:r>
            <a:r>
              <a:rPr sz="1600" spc="-15" dirty="0">
                <a:solidFill>
                  <a:srgbClr val="F1F1F1"/>
                </a:solidFill>
                <a:latin typeface="Arial MT"/>
                <a:cs typeface="Arial MT"/>
              </a:rPr>
              <a:t> </a:t>
            </a:r>
            <a:r>
              <a:rPr sz="1600" dirty="0">
                <a:solidFill>
                  <a:srgbClr val="F1F1F1"/>
                </a:solidFill>
                <a:latin typeface="Arial MT"/>
                <a:cs typeface="Arial MT"/>
              </a:rPr>
              <a:t>needs</a:t>
            </a:r>
            <a:r>
              <a:rPr sz="1600" spc="-15" dirty="0">
                <a:solidFill>
                  <a:srgbClr val="F1F1F1"/>
                </a:solidFill>
                <a:latin typeface="Arial MT"/>
                <a:cs typeface="Arial MT"/>
              </a:rPr>
              <a:t> </a:t>
            </a:r>
            <a:r>
              <a:rPr sz="1600" dirty="0">
                <a:solidFill>
                  <a:srgbClr val="F1F1F1"/>
                </a:solidFill>
                <a:latin typeface="Arial MT"/>
                <a:cs typeface="Arial MT"/>
              </a:rPr>
              <a:t>a</a:t>
            </a:r>
            <a:r>
              <a:rPr sz="1600" spc="-30" dirty="0">
                <a:solidFill>
                  <a:srgbClr val="F1F1F1"/>
                </a:solidFill>
                <a:latin typeface="Arial MT"/>
                <a:cs typeface="Arial MT"/>
              </a:rPr>
              <a:t> </a:t>
            </a:r>
            <a:r>
              <a:rPr sz="1600" dirty="0">
                <a:solidFill>
                  <a:srgbClr val="F1F1F1"/>
                </a:solidFill>
                <a:latin typeface="Arial MT"/>
                <a:cs typeface="Arial MT"/>
              </a:rPr>
              <a:t>preliminary</a:t>
            </a:r>
            <a:r>
              <a:rPr sz="1600" spc="-20" dirty="0">
                <a:solidFill>
                  <a:srgbClr val="F1F1F1"/>
                </a:solidFill>
                <a:latin typeface="Arial MT"/>
                <a:cs typeface="Arial MT"/>
              </a:rPr>
              <a:t> </a:t>
            </a:r>
            <a:r>
              <a:rPr sz="1600" spc="-10" dirty="0">
                <a:solidFill>
                  <a:srgbClr val="F1F1F1"/>
                </a:solidFill>
                <a:latin typeface="Arial MT"/>
                <a:cs typeface="Arial MT"/>
              </a:rPr>
              <a:t>classification</a:t>
            </a:r>
            <a:r>
              <a:rPr sz="1600" spc="-60" dirty="0">
                <a:solidFill>
                  <a:srgbClr val="F1F1F1"/>
                </a:solidFill>
                <a:latin typeface="Arial MT"/>
                <a:cs typeface="Arial MT"/>
              </a:rPr>
              <a:t> </a:t>
            </a:r>
            <a:r>
              <a:rPr sz="1600" dirty="0">
                <a:solidFill>
                  <a:srgbClr val="F1F1F1"/>
                </a:solidFill>
                <a:latin typeface="Arial MT"/>
                <a:cs typeface="Arial MT"/>
              </a:rPr>
              <a:t>model</a:t>
            </a:r>
            <a:r>
              <a:rPr sz="1600" spc="-15" dirty="0">
                <a:solidFill>
                  <a:srgbClr val="F1F1F1"/>
                </a:solidFill>
                <a:latin typeface="Arial MT"/>
                <a:cs typeface="Arial MT"/>
              </a:rPr>
              <a:t> </a:t>
            </a:r>
            <a:r>
              <a:rPr sz="1600" dirty="0">
                <a:solidFill>
                  <a:srgbClr val="F1F1F1"/>
                </a:solidFill>
                <a:latin typeface="Arial MT"/>
                <a:cs typeface="Arial MT"/>
              </a:rPr>
              <a:t>that</a:t>
            </a:r>
            <a:r>
              <a:rPr sz="1600" spc="5" dirty="0">
                <a:solidFill>
                  <a:srgbClr val="F1F1F1"/>
                </a:solidFill>
                <a:latin typeface="Arial MT"/>
                <a:cs typeface="Arial MT"/>
              </a:rPr>
              <a:t> </a:t>
            </a:r>
            <a:r>
              <a:rPr sz="1600" dirty="0">
                <a:solidFill>
                  <a:srgbClr val="F1F1F1"/>
                </a:solidFill>
                <a:latin typeface="Arial MT"/>
                <a:cs typeface="Arial MT"/>
              </a:rPr>
              <a:t>will</a:t>
            </a:r>
            <a:r>
              <a:rPr sz="1600" spc="-30" dirty="0">
                <a:solidFill>
                  <a:srgbClr val="F1F1F1"/>
                </a:solidFill>
                <a:latin typeface="Arial MT"/>
                <a:cs typeface="Arial MT"/>
              </a:rPr>
              <a:t> </a:t>
            </a:r>
            <a:r>
              <a:rPr sz="1600" spc="-10" dirty="0">
                <a:solidFill>
                  <a:srgbClr val="F1F1F1"/>
                </a:solidFill>
                <a:latin typeface="Arial MT"/>
                <a:cs typeface="Arial MT"/>
              </a:rPr>
              <a:t>predict </a:t>
            </a:r>
            <a:r>
              <a:rPr sz="1600" dirty="0">
                <a:solidFill>
                  <a:srgbClr val="F1F1F1"/>
                </a:solidFill>
                <a:latin typeface="Arial MT"/>
                <a:cs typeface="Arial MT"/>
              </a:rPr>
              <a:t>whether</a:t>
            </a:r>
            <a:r>
              <a:rPr sz="1600" spc="-15" dirty="0">
                <a:solidFill>
                  <a:srgbClr val="F1F1F1"/>
                </a:solidFill>
                <a:latin typeface="Arial MT"/>
                <a:cs typeface="Arial MT"/>
              </a:rPr>
              <a:t> </a:t>
            </a:r>
            <a:r>
              <a:rPr sz="1600" dirty="0">
                <a:solidFill>
                  <a:srgbClr val="F1F1F1"/>
                </a:solidFill>
                <a:latin typeface="Arial MT"/>
                <a:cs typeface="Arial MT"/>
              </a:rPr>
              <a:t>a</a:t>
            </a:r>
            <a:r>
              <a:rPr sz="1600" spc="-25" dirty="0">
                <a:solidFill>
                  <a:srgbClr val="F1F1F1"/>
                </a:solidFill>
                <a:latin typeface="Arial MT"/>
                <a:cs typeface="Arial MT"/>
              </a:rPr>
              <a:t> </a:t>
            </a:r>
            <a:r>
              <a:rPr sz="1600" dirty="0">
                <a:solidFill>
                  <a:srgbClr val="F1F1F1"/>
                </a:solidFill>
                <a:latin typeface="Arial MT"/>
                <a:cs typeface="Arial MT"/>
              </a:rPr>
              <a:t>customer</a:t>
            </a:r>
            <a:r>
              <a:rPr sz="1600" spc="-25" dirty="0">
                <a:solidFill>
                  <a:srgbClr val="F1F1F1"/>
                </a:solidFill>
                <a:latin typeface="Arial MT"/>
                <a:cs typeface="Arial MT"/>
              </a:rPr>
              <a:t> </a:t>
            </a:r>
            <a:r>
              <a:rPr sz="1600" dirty="0">
                <a:solidFill>
                  <a:srgbClr val="F1F1F1"/>
                </a:solidFill>
                <a:latin typeface="Arial MT"/>
                <a:cs typeface="Arial MT"/>
              </a:rPr>
              <a:t>will</a:t>
            </a:r>
            <a:r>
              <a:rPr sz="1600" spc="-40" dirty="0">
                <a:solidFill>
                  <a:srgbClr val="F1F1F1"/>
                </a:solidFill>
                <a:latin typeface="Arial MT"/>
                <a:cs typeface="Arial MT"/>
              </a:rPr>
              <a:t> </a:t>
            </a:r>
            <a:r>
              <a:rPr sz="1600" dirty="0">
                <a:solidFill>
                  <a:srgbClr val="F1F1F1"/>
                </a:solidFill>
                <a:latin typeface="Arial MT"/>
                <a:cs typeface="Arial MT"/>
              </a:rPr>
              <a:t>churn</a:t>
            </a:r>
            <a:r>
              <a:rPr sz="1600" spc="-30" dirty="0">
                <a:solidFill>
                  <a:srgbClr val="F1F1F1"/>
                </a:solidFill>
                <a:latin typeface="Arial MT"/>
                <a:cs typeface="Arial MT"/>
              </a:rPr>
              <a:t> </a:t>
            </a:r>
            <a:r>
              <a:rPr sz="1600" dirty="0">
                <a:solidFill>
                  <a:srgbClr val="F1F1F1"/>
                </a:solidFill>
                <a:latin typeface="Arial MT"/>
                <a:cs typeface="Arial MT"/>
              </a:rPr>
              <a:t>or</a:t>
            </a:r>
            <a:r>
              <a:rPr sz="1600" spc="-25" dirty="0">
                <a:solidFill>
                  <a:srgbClr val="F1F1F1"/>
                </a:solidFill>
                <a:latin typeface="Arial MT"/>
                <a:cs typeface="Arial MT"/>
              </a:rPr>
              <a:t> not</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solidFill>
                  <a:srgbClr val="F1F1F1"/>
                </a:solidFill>
                <a:latin typeface="Arial MT"/>
                <a:cs typeface="Arial MT"/>
              </a:rPr>
              <a:t>Understand:</a:t>
            </a:r>
            <a:r>
              <a:rPr sz="1600" spc="-75" dirty="0">
                <a:solidFill>
                  <a:srgbClr val="F1F1F1"/>
                </a:solidFill>
                <a:latin typeface="Arial MT"/>
                <a:cs typeface="Arial MT"/>
              </a:rPr>
              <a:t> </a:t>
            </a:r>
            <a:r>
              <a:rPr sz="1600" dirty="0">
                <a:solidFill>
                  <a:srgbClr val="F1F1F1"/>
                </a:solidFill>
                <a:latin typeface="Arial MT"/>
                <a:cs typeface="Arial MT"/>
              </a:rPr>
              <a:t>customer</a:t>
            </a:r>
            <a:r>
              <a:rPr sz="1600" spc="-85" dirty="0">
                <a:solidFill>
                  <a:srgbClr val="F1F1F1"/>
                </a:solidFill>
                <a:latin typeface="Arial MT"/>
                <a:cs typeface="Arial MT"/>
              </a:rPr>
              <a:t> </a:t>
            </a:r>
            <a:r>
              <a:rPr sz="1600" spc="-10" dirty="0">
                <a:solidFill>
                  <a:srgbClr val="F1F1F1"/>
                </a:solidFill>
                <a:latin typeface="Arial MT"/>
                <a:cs typeface="Arial MT"/>
              </a:rPr>
              <a:t>analytics</a:t>
            </a:r>
            <a:endParaRPr sz="1600" dirty="0">
              <a:latin typeface="Arial MT"/>
              <a:cs typeface="Arial MT"/>
            </a:endParaRPr>
          </a:p>
          <a:p>
            <a:pPr marL="12700">
              <a:lnSpc>
                <a:spcPct val="100000"/>
              </a:lnSpc>
              <a:spcBef>
                <a:spcPts val="994"/>
              </a:spcBef>
            </a:pPr>
            <a:r>
              <a:rPr sz="1600" b="1" spc="-20" dirty="0">
                <a:solidFill>
                  <a:srgbClr val="FFFFFF"/>
                </a:solidFill>
                <a:latin typeface="Arial MT"/>
                <a:cs typeface="Arial"/>
              </a:rPr>
              <a:t>Data</a:t>
            </a:r>
            <a:endParaRPr sz="1600" b="1" dirty="0">
              <a:latin typeface="Arial MT"/>
              <a:cs typeface="Arial"/>
            </a:endParaRPr>
          </a:p>
          <a:p>
            <a:pPr marL="240665" indent="-227965">
              <a:lnSpc>
                <a:spcPct val="100000"/>
              </a:lnSpc>
              <a:spcBef>
                <a:spcPts val="994"/>
              </a:spcBef>
              <a:buClr>
                <a:srgbClr val="46C3D2"/>
              </a:buClr>
              <a:buChar char="•"/>
              <a:tabLst>
                <a:tab pos="240665" algn="l"/>
              </a:tabLst>
            </a:pPr>
            <a:r>
              <a:rPr sz="1600" dirty="0">
                <a:solidFill>
                  <a:srgbClr val="FFFFFF"/>
                </a:solidFill>
                <a:latin typeface="Arial MT"/>
                <a:cs typeface="Arial MT"/>
              </a:rPr>
              <a:t>PE</a:t>
            </a:r>
            <a:r>
              <a:rPr sz="1600" spc="-10" dirty="0">
                <a:solidFill>
                  <a:srgbClr val="FFFFFF"/>
                </a:solidFill>
                <a:latin typeface="Arial MT"/>
                <a:cs typeface="Arial MT"/>
              </a:rPr>
              <a:t> </a:t>
            </a:r>
            <a:r>
              <a:rPr sz="1600" dirty="0">
                <a:solidFill>
                  <a:srgbClr val="FFFFFF"/>
                </a:solidFill>
                <a:latin typeface="Arial MT"/>
                <a:cs typeface="Arial MT"/>
              </a:rPr>
              <a:t>Bank</a:t>
            </a:r>
            <a:r>
              <a:rPr sz="1600" spc="-20" dirty="0">
                <a:solidFill>
                  <a:srgbClr val="FFFFFF"/>
                </a:solidFill>
                <a:latin typeface="Arial MT"/>
                <a:cs typeface="Arial MT"/>
              </a:rPr>
              <a:t> data</a:t>
            </a:r>
            <a:endParaRPr sz="1600" dirty="0">
              <a:latin typeface="Arial MT"/>
              <a:cs typeface="Arial MT"/>
            </a:endParaRPr>
          </a:p>
          <a:p>
            <a:pPr>
              <a:lnSpc>
                <a:spcPct val="100000"/>
              </a:lnSpc>
              <a:spcBef>
                <a:spcPts val="1245"/>
              </a:spcBef>
            </a:pPr>
            <a:endParaRPr sz="1600" b="1" dirty="0">
              <a:latin typeface="Arial MT"/>
              <a:cs typeface="Arial MT"/>
            </a:endParaRPr>
          </a:p>
          <a:p>
            <a:pPr marL="12700">
              <a:lnSpc>
                <a:spcPct val="100000"/>
              </a:lnSpc>
            </a:pPr>
            <a:r>
              <a:rPr sz="1600" b="1" spc="-10" dirty="0">
                <a:solidFill>
                  <a:srgbClr val="FFFFFF"/>
                </a:solidFill>
                <a:latin typeface="Arial MT"/>
                <a:cs typeface="Arial"/>
              </a:rPr>
              <a:t>Tools</a:t>
            </a:r>
            <a:r>
              <a:rPr sz="1600" b="1" spc="-85" dirty="0">
                <a:solidFill>
                  <a:srgbClr val="FFFFFF"/>
                </a:solidFill>
                <a:latin typeface="Arial MT"/>
                <a:cs typeface="Arial"/>
              </a:rPr>
              <a:t> </a:t>
            </a:r>
            <a:r>
              <a:rPr sz="1600" b="1" spc="-10" dirty="0">
                <a:solidFill>
                  <a:srgbClr val="FFFFFF"/>
                </a:solidFill>
                <a:latin typeface="Arial MT"/>
                <a:cs typeface="Arial"/>
              </a:rPr>
              <a:t>used:</a:t>
            </a:r>
            <a:endParaRPr sz="1600" b="1" dirty="0">
              <a:latin typeface="Arial MT"/>
              <a:cs typeface="Arial"/>
            </a:endParaRPr>
          </a:p>
          <a:p>
            <a:pPr>
              <a:lnSpc>
                <a:spcPct val="100000"/>
              </a:lnSpc>
            </a:pPr>
            <a:endParaRPr sz="1600" b="1" dirty="0">
              <a:latin typeface="Arial MT"/>
              <a:cs typeface="Arial"/>
            </a:endParaRPr>
          </a:p>
          <a:p>
            <a:pPr>
              <a:lnSpc>
                <a:spcPct val="100000"/>
              </a:lnSpc>
              <a:spcBef>
                <a:spcPts val="885"/>
              </a:spcBef>
            </a:pPr>
            <a:endParaRPr lang="en-GB" sz="1600" b="1" dirty="0" smtClean="0">
              <a:latin typeface="Arial MT"/>
              <a:cs typeface="Arial"/>
            </a:endParaRPr>
          </a:p>
          <a:p>
            <a:pPr>
              <a:lnSpc>
                <a:spcPct val="100000"/>
              </a:lnSpc>
              <a:spcBef>
                <a:spcPts val="885"/>
              </a:spcBef>
            </a:pPr>
            <a:endParaRPr sz="1600" b="1" dirty="0">
              <a:latin typeface="Arial MT"/>
              <a:cs typeface="Arial"/>
            </a:endParaRPr>
          </a:p>
          <a:p>
            <a:pPr marL="12700">
              <a:lnSpc>
                <a:spcPct val="100000"/>
              </a:lnSpc>
            </a:pPr>
            <a:r>
              <a:rPr sz="1600" b="1" dirty="0">
                <a:solidFill>
                  <a:srgbClr val="FFFFFF"/>
                </a:solidFill>
                <a:latin typeface="Arial MT"/>
                <a:cs typeface="Arial"/>
              </a:rPr>
              <a:t>General</a:t>
            </a:r>
            <a:r>
              <a:rPr sz="1600" b="1" spc="-25" dirty="0">
                <a:solidFill>
                  <a:srgbClr val="FFFFFF"/>
                </a:solidFill>
                <a:latin typeface="Arial MT"/>
                <a:cs typeface="Arial"/>
              </a:rPr>
              <a:t> </a:t>
            </a:r>
            <a:r>
              <a:rPr sz="1600" b="1" dirty="0">
                <a:solidFill>
                  <a:srgbClr val="FFFFFF"/>
                </a:solidFill>
                <a:latin typeface="Arial MT"/>
                <a:cs typeface="Arial"/>
              </a:rPr>
              <a:t>Procedure</a:t>
            </a:r>
            <a:r>
              <a:rPr sz="1600" b="1" spc="-35" dirty="0">
                <a:solidFill>
                  <a:srgbClr val="FFFFFF"/>
                </a:solidFill>
                <a:latin typeface="Arial MT"/>
                <a:cs typeface="Arial"/>
              </a:rPr>
              <a:t> </a:t>
            </a:r>
            <a:r>
              <a:rPr sz="1600" b="1" dirty="0">
                <a:solidFill>
                  <a:srgbClr val="FFFFFF"/>
                </a:solidFill>
                <a:latin typeface="Arial MT"/>
                <a:cs typeface="Arial"/>
              </a:rPr>
              <a:t>and</a:t>
            </a:r>
            <a:r>
              <a:rPr sz="1600" b="1" spc="-95" dirty="0">
                <a:solidFill>
                  <a:srgbClr val="FFFFFF"/>
                </a:solidFill>
                <a:latin typeface="Arial MT"/>
                <a:cs typeface="Arial"/>
              </a:rPr>
              <a:t> </a:t>
            </a:r>
            <a:r>
              <a:rPr sz="1600" b="1" spc="-10" dirty="0">
                <a:solidFill>
                  <a:srgbClr val="FFFFFF"/>
                </a:solidFill>
                <a:latin typeface="Arial MT"/>
                <a:cs typeface="Arial"/>
              </a:rPr>
              <a:t>Analysis</a:t>
            </a:r>
            <a:endParaRPr sz="1600" b="1" dirty="0">
              <a:latin typeface="Arial MT"/>
              <a:cs typeface="Arial"/>
            </a:endParaRPr>
          </a:p>
        </p:txBody>
      </p:sp>
      <p:sp>
        <p:nvSpPr>
          <p:cNvPr id="14" name="object 12"/>
          <p:cNvSpPr txBox="1"/>
          <p:nvPr/>
        </p:nvSpPr>
        <p:spPr>
          <a:xfrm>
            <a:off x="523443" y="4179458"/>
            <a:ext cx="6208395" cy="2016578"/>
          </a:xfrm>
          <a:prstGeom prst="rect">
            <a:avLst/>
          </a:prstGeom>
        </p:spPr>
        <p:txBody>
          <a:bodyPr vert="horz" wrap="square" lIns="0" tIns="140335" rIns="0" bIns="0" rtlCol="0">
            <a:spAutoFit/>
          </a:bodyPr>
          <a:lstStyle/>
          <a:p>
            <a:pPr marL="240665" indent="-227965">
              <a:lnSpc>
                <a:spcPct val="100000"/>
              </a:lnSpc>
              <a:spcBef>
                <a:spcPts val="1105"/>
              </a:spcBef>
              <a:buClr>
                <a:srgbClr val="46C3D2"/>
              </a:buClr>
              <a:buChar char="•"/>
              <a:tabLst>
                <a:tab pos="240665" algn="l"/>
              </a:tabLst>
            </a:pPr>
            <a:endParaRPr lang="en-GB" sz="1600" dirty="0" smtClean="0">
              <a:solidFill>
                <a:srgbClr val="FFFFFF"/>
              </a:solidFill>
              <a:latin typeface="Arial MT"/>
              <a:cs typeface="Arial MT"/>
            </a:endParaRPr>
          </a:p>
          <a:p>
            <a:pPr marL="240665" indent="-227965">
              <a:lnSpc>
                <a:spcPct val="100000"/>
              </a:lnSpc>
              <a:spcBef>
                <a:spcPts val="1105"/>
              </a:spcBef>
              <a:buClr>
                <a:srgbClr val="46C3D2"/>
              </a:buClr>
              <a:buChar char="•"/>
              <a:tabLst>
                <a:tab pos="240665" algn="l"/>
              </a:tabLst>
            </a:pPr>
            <a:r>
              <a:rPr sz="1600" dirty="0" smtClean="0">
                <a:solidFill>
                  <a:srgbClr val="FFFFFF"/>
                </a:solidFill>
                <a:latin typeface="Arial MT"/>
                <a:cs typeface="Arial MT"/>
              </a:rPr>
              <a:t>Comprehensive</a:t>
            </a:r>
            <a:r>
              <a:rPr sz="1600" spc="-75" dirty="0" smtClean="0">
                <a:solidFill>
                  <a:srgbClr val="FFFFFF"/>
                </a:solidFill>
                <a:latin typeface="Arial MT"/>
                <a:cs typeface="Arial MT"/>
              </a:rPr>
              <a:t> </a:t>
            </a:r>
            <a:r>
              <a:rPr sz="1600" dirty="0">
                <a:solidFill>
                  <a:srgbClr val="FFFFFF"/>
                </a:solidFill>
                <a:latin typeface="Arial MT"/>
                <a:cs typeface="Arial MT"/>
              </a:rPr>
              <a:t>data</a:t>
            </a:r>
            <a:r>
              <a:rPr sz="1600" spc="-60" dirty="0">
                <a:solidFill>
                  <a:srgbClr val="FFFFFF"/>
                </a:solidFill>
                <a:latin typeface="Arial MT"/>
                <a:cs typeface="Arial MT"/>
              </a:rPr>
              <a:t> </a:t>
            </a:r>
            <a:r>
              <a:rPr sz="1600" spc="-10" dirty="0">
                <a:solidFill>
                  <a:srgbClr val="FFFFFF"/>
                </a:solidFill>
                <a:latin typeface="Arial MT"/>
                <a:cs typeface="Arial MT"/>
              </a:rPr>
              <a:t>cleaning</a:t>
            </a:r>
            <a:endParaRPr sz="1600" dirty="0">
              <a:latin typeface="Arial MT"/>
              <a:cs typeface="Arial MT"/>
            </a:endParaRPr>
          </a:p>
          <a:p>
            <a:pPr marL="240665" indent="-227965">
              <a:lnSpc>
                <a:spcPct val="100000"/>
              </a:lnSpc>
              <a:spcBef>
                <a:spcPts val="1005"/>
              </a:spcBef>
              <a:buClr>
                <a:srgbClr val="46C3D2"/>
              </a:buClr>
              <a:buChar char="•"/>
              <a:tabLst>
                <a:tab pos="240665" algn="l"/>
              </a:tabLst>
            </a:pPr>
            <a:r>
              <a:rPr sz="1600" dirty="0">
                <a:solidFill>
                  <a:srgbClr val="FFFFFF"/>
                </a:solidFill>
                <a:latin typeface="Arial MT"/>
                <a:cs typeface="Arial MT"/>
              </a:rPr>
              <a:t>Descriptive</a:t>
            </a:r>
            <a:r>
              <a:rPr sz="1600" spc="-60" dirty="0">
                <a:solidFill>
                  <a:srgbClr val="FFFFFF"/>
                </a:solidFill>
                <a:latin typeface="Arial MT"/>
                <a:cs typeface="Arial MT"/>
              </a:rPr>
              <a:t> </a:t>
            </a:r>
            <a:r>
              <a:rPr sz="1600" dirty="0">
                <a:solidFill>
                  <a:srgbClr val="FFFFFF"/>
                </a:solidFill>
                <a:latin typeface="Arial MT"/>
                <a:cs typeface="Arial MT"/>
              </a:rPr>
              <a:t>statistics,</a:t>
            </a:r>
            <a:r>
              <a:rPr sz="1600" spc="-50" dirty="0">
                <a:solidFill>
                  <a:srgbClr val="FFFFFF"/>
                </a:solidFill>
                <a:latin typeface="Arial MT"/>
                <a:cs typeface="Arial MT"/>
              </a:rPr>
              <a:t> </a:t>
            </a:r>
            <a:r>
              <a:rPr sz="1600" dirty="0">
                <a:solidFill>
                  <a:srgbClr val="FFFFFF"/>
                </a:solidFill>
                <a:latin typeface="Arial MT"/>
                <a:cs typeface="Arial MT"/>
              </a:rPr>
              <a:t>EDA</a:t>
            </a:r>
            <a:r>
              <a:rPr sz="1600" spc="-114"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Pivot</a:t>
            </a:r>
            <a:r>
              <a:rPr sz="1600" spc="-70" dirty="0">
                <a:solidFill>
                  <a:srgbClr val="FFFFFF"/>
                </a:solidFill>
                <a:latin typeface="Arial MT"/>
                <a:cs typeface="Arial MT"/>
              </a:rPr>
              <a:t> </a:t>
            </a:r>
            <a:r>
              <a:rPr sz="1600" spc="-20" dirty="0">
                <a:solidFill>
                  <a:srgbClr val="FFFFFF"/>
                </a:solidFill>
                <a:latin typeface="Arial MT"/>
                <a:cs typeface="Arial MT"/>
              </a:rPr>
              <a:t>Tables</a:t>
            </a:r>
            <a:r>
              <a:rPr sz="1600" spc="-45" dirty="0">
                <a:solidFill>
                  <a:srgbClr val="FFFFFF"/>
                </a:solidFill>
                <a:latin typeface="Arial MT"/>
                <a:cs typeface="Arial MT"/>
              </a:rPr>
              <a:t> </a:t>
            </a:r>
            <a:r>
              <a:rPr sz="1600" dirty="0">
                <a:solidFill>
                  <a:srgbClr val="FFFFFF"/>
                </a:solidFill>
                <a:latin typeface="Arial MT"/>
                <a:cs typeface="Arial MT"/>
              </a:rPr>
              <a:t>to</a:t>
            </a:r>
            <a:r>
              <a:rPr sz="1600" spc="-30" dirty="0">
                <a:solidFill>
                  <a:srgbClr val="FFFFFF"/>
                </a:solidFill>
                <a:latin typeface="Arial MT"/>
                <a:cs typeface="Arial MT"/>
              </a:rPr>
              <a:t> </a:t>
            </a:r>
            <a:r>
              <a:rPr sz="1600" dirty="0">
                <a:solidFill>
                  <a:srgbClr val="FFFFFF"/>
                </a:solidFill>
                <a:latin typeface="Arial MT"/>
                <a:cs typeface="Arial MT"/>
              </a:rPr>
              <a:t>fully</a:t>
            </a:r>
            <a:r>
              <a:rPr sz="1600" spc="-45" dirty="0">
                <a:solidFill>
                  <a:srgbClr val="FFFFFF"/>
                </a:solidFill>
                <a:latin typeface="Arial MT"/>
                <a:cs typeface="Arial MT"/>
              </a:rPr>
              <a:t> </a:t>
            </a:r>
            <a:r>
              <a:rPr sz="1600" dirty="0">
                <a:solidFill>
                  <a:srgbClr val="FFFFFF"/>
                </a:solidFill>
                <a:latin typeface="Arial MT"/>
                <a:cs typeface="Arial MT"/>
              </a:rPr>
              <a:t>understand</a:t>
            </a:r>
            <a:r>
              <a:rPr sz="1600" spc="-35" dirty="0">
                <a:solidFill>
                  <a:srgbClr val="FFFFFF"/>
                </a:solidFill>
                <a:latin typeface="Arial MT"/>
                <a:cs typeface="Arial MT"/>
              </a:rPr>
              <a:t> </a:t>
            </a:r>
            <a:r>
              <a:rPr sz="1600" spc="-25" dirty="0">
                <a:solidFill>
                  <a:srgbClr val="FFFFFF"/>
                </a:solidFill>
                <a:latin typeface="Arial MT"/>
                <a:cs typeface="Arial MT"/>
              </a:rPr>
              <a:t>the</a:t>
            </a:r>
            <a:endParaRPr sz="1600" dirty="0">
              <a:latin typeface="Arial MT"/>
              <a:cs typeface="Arial MT"/>
            </a:endParaRPr>
          </a:p>
          <a:p>
            <a:pPr marL="241300">
              <a:lnSpc>
                <a:spcPct val="100000"/>
              </a:lnSpc>
              <a:spcBef>
                <a:spcPts val="5"/>
              </a:spcBef>
            </a:pPr>
            <a:r>
              <a:rPr sz="1600" spc="-20" dirty="0">
                <a:solidFill>
                  <a:srgbClr val="FFFFFF"/>
                </a:solidFill>
                <a:latin typeface="Arial MT"/>
                <a:cs typeface="Arial MT"/>
              </a:rPr>
              <a:t>data</a:t>
            </a:r>
            <a:endParaRPr sz="1600" dirty="0">
              <a:latin typeface="Arial MT"/>
              <a:cs typeface="Arial MT"/>
            </a:endParaRPr>
          </a:p>
          <a:p>
            <a:pPr marL="241300" marR="193675" indent="-228600">
              <a:lnSpc>
                <a:spcPct val="100000"/>
              </a:lnSpc>
              <a:spcBef>
                <a:spcPts val="994"/>
              </a:spcBef>
              <a:buClr>
                <a:srgbClr val="46C3D2"/>
              </a:buClr>
              <a:buChar char="•"/>
              <a:tabLst>
                <a:tab pos="241300" algn="l"/>
              </a:tabLst>
            </a:pPr>
            <a:r>
              <a:rPr sz="1600" dirty="0">
                <a:solidFill>
                  <a:srgbClr val="FFFFFF"/>
                </a:solidFill>
                <a:latin typeface="Arial MT"/>
                <a:cs typeface="Arial MT"/>
              </a:rPr>
              <a:t>Create</a:t>
            </a:r>
            <a:r>
              <a:rPr sz="1600" spc="-35" dirty="0">
                <a:solidFill>
                  <a:srgbClr val="FFFFFF"/>
                </a:solidFill>
                <a:latin typeface="Arial MT"/>
                <a:cs typeface="Arial MT"/>
              </a:rPr>
              <a:t> </a:t>
            </a:r>
            <a:r>
              <a:rPr sz="1600" dirty="0">
                <a:solidFill>
                  <a:srgbClr val="FFFFFF"/>
                </a:solidFill>
                <a:latin typeface="Arial MT"/>
                <a:cs typeface="Arial MT"/>
              </a:rPr>
              <a:t>a</a:t>
            </a:r>
            <a:r>
              <a:rPr sz="1600" spc="-25" dirty="0">
                <a:solidFill>
                  <a:srgbClr val="FFFFFF"/>
                </a:solidFill>
                <a:latin typeface="Arial MT"/>
                <a:cs typeface="Arial MT"/>
              </a:rPr>
              <a:t> </a:t>
            </a:r>
            <a:r>
              <a:rPr sz="1600" dirty="0">
                <a:solidFill>
                  <a:srgbClr val="FFFFFF"/>
                </a:solidFill>
                <a:latin typeface="Arial MT"/>
                <a:cs typeface="Arial MT"/>
              </a:rPr>
              <a:t>decision</a:t>
            </a:r>
            <a:r>
              <a:rPr sz="1600" spc="-60" dirty="0">
                <a:solidFill>
                  <a:srgbClr val="FFFFFF"/>
                </a:solidFill>
                <a:latin typeface="Arial MT"/>
                <a:cs typeface="Arial MT"/>
              </a:rPr>
              <a:t> </a:t>
            </a:r>
            <a:r>
              <a:rPr sz="1600" dirty="0">
                <a:solidFill>
                  <a:srgbClr val="FFFFFF"/>
                </a:solidFill>
                <a:latin typeface="Arial MT"/>
                <a:cs typeface="Arial MT"/>
              </a:rPr>
              <a:t>tree</a:t>
            </a:r>
            <a:r>
              <a:rPr sz="1600" spc="-20" dirty="0">
                <a:solidFill>
                  <a:srgbClr val="FFFFFF"/>
                </a:solidFill>
                <a:latin typeface="Arial MT"/>
                <a:cs typeface="Arial MT"/>
              </a:rPr>
              <a:t> </a:t>
            </a:r>
            <a:r>
              <a:rPr sz="1600" dirty="0">
                <a:solidFill>
                  <a:srgbClr val="FFFFFF"/>
                </a:solidFill>
                <a:latin typeface="Arial MT"/>
                <a:cs typeface="Arial MT"/>
              </a:rPr>
              <a:t>based</a:t>
            </a:r>
            <a:r>
              <a:rPr sz="1600" spc="-40" dirty="0">
                <a:solidFill>
                  <a:srgbClr val="FFFFFF"/>
                </a:solidFill>
                <a:latin typeface="Arial MT"/>
                <a:cs typeface="Arial MT"/>
              </a:rPr>
              <a:t> </a:t>
            </a:r>
            <a:r>
              <a:rPr sz="1600" dirty="0">
                <a:solidFill>
                  <a:srgbClr val="FFFFFF"/>
                </a:solidFill>
                <a:latin typeface="Arial MT"/>
                <a:cs typeface="Arial MT"/>
              </a:rPr>
              <a:t>on</a:t>
            </a:r>
            <a:r>
              <a:rPr sz="1600" spc="-40" dirty="0">
                <a:solidFill>
                  <a:srgbClr val="FFFFFF"/>
                </a:solidFill>
                <a:latin typeface="Arial MT"/>
                <a:cs typeface="Arial MT"/>
              </a:rPr>
              <a:t> </a:t>
            </a:r>
            <a:r>
              <a:rPr sz="1600" spc="-10" dirty="0">
                <a:solidFill>
                  <a:srgbClr val="FFFFFF"/>
                </a:solidFill>
                <a:latin typeface="Arial MT"/>
                <a:cs typeface="Arial MT"/>
              </a:rPr>
              <a:t>differences</a:t>
            </a:r>
            <a:r>
              <a:rPr sz="1600" spc="-35" dirty="0">
                <a:solidFill>
                  <a:srgbClr val="FFFFFF"/>
                </a:solidFill>
                <a:latin typeface="Arial MT"/>
                <a:cs typeface="Arial MT"/>
              </a:rPr>
              <a:t> </a:t>
            </a:r>
            <a:r>
              <a:rPr sz="1600" dirty="0">
                <a:solidFill>
                  <a:srgbClr val="FFFFFF"/>
                </a:solidFill>
                <a:latin typeface="Arial MT"/>
                <a:cs typeface="Arial MT"/>
              </a:rPr>
              <a:t>found</a:t>
            </a:r>
            <a:r>
              <a:rPr sz="1600" spc="-30" dirty="0">
                <a:solidFill>
                  <a:srgbClr val="FFFFFF"/>
                </a:solidFill>
                <a:latin typeface="Arial MT"/>
                <a:cs typeface="Arial MT"/>
              </a:rPr>
              <a:t> </a:t>
            </a:r>
            <a:r>
              <a:rPr sz="1600" dirty="0">
                <a:solidFill>
                  <a:srgbClr val="FFFFFF"/>
                </a:solidFill>
                <a:latin typeface="Arial MT"/>
                <a:cs typeface="Arial MT"/>
              </a:rPr>
              <a:t>between</a:t>
            </a:r>
            <a:r>
              <a:rPr sz="1600" spc="-15" dirty="0">
                <a:solidFill>
                  <a:srgbClr val="FFFFFF"/>
                </a:solidFill>
                <a:latin typeface="Arial MT"/>
                <a:cs typeface="Arial MT"/>
              </a:rPr>
              <a:t> </a:t>
            </a:r>
            <a:r>
              <a:rPr sz="1600" spc="-20" dirty="0">
                <a:solidFill>
                  <a:srgbClr val="FFFFFF"/>
                </a:solidFill>
                <a:latin typeface="Arial MT"/>
                <a:cs typeface="Arial MT"/>
              </a:rPr>
              <a:t>both </a:t>
            </a:r>
            <a:r>
              <a:rPr sz="1600" dirty="0">
                <a:solidFill>
                  <a:srgbClr val="FFFFFF"/>
                </a:solidFill>
                <a:latin typeface="Arial MT"/>
                <a:cs typeface="Arial MT"/>
              </a:rPr>
              <a:t>customer</a:t>
            </a:r>
            <a:r>
              <a:rPr sz="1600" spc="-30" dirty="0">
                <a:solidFill>
                  <a:srgbClr val="FFFFFF"/>
                </a:solidFill>
                <a:latin typeface="Arial MT"/>
                <a:cs typeface="Arial MT"/>
              </a:rPr>
              <a:t> </a:t>
            </a:r>
            <a:r>
              <a:rPr sz="1600" dirty="0">
                <a:solidFill>
                  <a:srgbClr val="FFFFFF"/>
                </a:solidFill>
                <a:latin typeface="Arial MT"/>
                <a:cs typeface="Arial MT"/>
              </a:rPr>
              <a:t>types:</a:t>
            </a:r>
            <a:r>
              <a:rPr sz="1600" spc="-15" dirty="0">
                <a:solidFill>
                  <a:srgbClr val="FFFFFF"/>
                </a:solidFill>
                <a:latin typeface="Arial MT"/>
                <a:cs typeface="Arial MT"/>
              </a:rPr>
              <a:t> </a:t>
            </a:r>
            <a:r>
              <a:rPr sz="1600" dirty="0">
                <a:solidFill>
                  <a:srgbClr val="FFFFFF"/>
                </a:solidFill>
                <a:latin typeface="Arial MT"/>
                <a:cs typeface="Arial MT"/>
              </a:rPr>
              <a:t>Customers</a:t>
            </a:r>
            <a:r>
              <a:rPr sz="1600" spc="-15" dirty="0">
                <a:solidFill>
                  <a:srgbClr val="FFFFFF"/>
                </a:solidFill>
                <a:latin typeface="Arial MT"/>
                <a:cs typeface="Arial MT"/>
              </a:rPr>
              <a:t> </a:t>
            </a:r>
            <a:r>
              <a:rPr sz="1600" dirty="0">
                <a:solidFill>
                  <a:srgbClr val="FFFFFF"/>
                </a:solidFill>
                <a:latin typeface="Arial MT"/>
                <a:cs typeface="Arial MT"/>
              </a:rPr>
              <a:t>who</a:t>
            </a:r>
            <a:r>
              <a:rPr sz="1600" spc="-30" dirty="0">
                <a:solidFill>
                  <a:srgbClr val="FFFFFF"/>
                </a:solidFill>
                <a:latin typeface="Arial MT"/>
                <a:cs typeface="Arial MT"/>
              </a:rPr>
              <a:t> </a:t>
            </a:r>
            <a:r>
              <a:rPr sz="1600" dirty="0">
                <a:solidFill>
                  <a:srgbClr val="FFFFFF"/>
                </a:solidFill>
                <a:latin typeface="Arial MT"/>
                <a:cs typeface="Arial MT"/>
              </a:rPr>
              <a:t>left</a:t>
            </a:r>
            <a:r>
              <a:rPr sz="1600" spc="-45"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current</a:t>
            </a:r>
            <a:r>
              <a:rPr sz="1600" spc="-20" dirty="0">
                <a:solidFill>
                  <a:srgbClr val="FFFFFF"/>
                </a:solidFill>
                <a:latin typeface="Arial MT"/>
                <a:cs typeface="Arial MT"/>
              </a:rPr>
              <a:t> </a:t>
            </a:r>
            <a:r>
              <a:rPr sz="1600" spc="-10" dirty="0">
                <a:solidFill>
                  <a:srgbClr val="FFFFFF"/>
                </a:solidFill>
                <a:latin typeface="Arial MT"/>
                <a:cs typeface="Arial MT"/>
              </a:rPr>
              <a:t>customers.</a:t>
            </a:r>
            <a:endParaRPr sz="1600" dirty="0">
              <a:latin typeface="Arial MT"/>
              <a:cs typeface="Arial MT"/>
            </a:endParaRPr>
          </a:p>
        </p:txBody>
      </p:sp>
      <p:grpSp>
        <p:nvGrpSpPr>
          <p:cNvPr id="15" name="object 13"/>
          <p:cNvGrpSpPr/>
          <p:nvPr/>
        </p:nvGrpSpPr>
        <p:grpSpPr>
          <a:xfrm>
            <a:off x="1994713" y="2972015"/>
            <a:ext cx="9253092" cy="3329178"/>
            <a:chOff x="1999487" y="2916935"/>
            <a:chExt cx="9253092" cy="3329178"/>
          </a:xfrm>
        </p:grpSpPr>
        <p:pic>
          <p:nvPicPr>
            <p:cNvPr id="16" name="object 14"/>
            <p:cNvPicPr/>
            <p:nvPr/>
          </p:nvPicPr>
          <p:blipFill>
            <a:blip r:embed="rId2" cstate="print"/>
            <a:stretch>
              <a:fillRect/>
            </a:stretch>
          </p:blipFill>
          <p:spPr>
            <a:xfrm>
              <a:off x="1999487" y="2916935"/>
              <a:ext cx="880110" cy="729233"/>
            </a:xfrm>
            <a:prstGeom prst="rect">
              <a:avLst/>
            </a:prstGeom>
          </p:spPr>
        </p:pic>
        <p:sp>
          <p:nvSpPr>
            <p:cNvPr id="17" name="object 15"/>
            <p:cNvSpPr/>
            <p:nvPr/>
          </p:nvSpPr>
          <p:spPr>
            <a:xfrm>
              <a:off x="2057399" y="2974847"/>
              <a:ext cx="767080" cy="615950"/>
            </a:xfrm>
            <a:custGeom>
              <a:avLst/>
              <a:gdLst/>
              <a:ahLst/>
              <a:cxnLst/>
              <a:rect l="l" t="t" r="r" b="b"/>
              <a:pathLst>
                <a:path w="767080" h="615950">
                  <a:moveTo>
                    <a:pt x="663956" y="0"/>
                  </a:moveTo>
                  <a:lnTo>
                    <a:pt x="102616" y="0"/>
                  </a:lnTo>
                  <a:lnTo>
                    <a:pt x="62686" y="8068"/>
                  </a:lnTo>
                  <a:lnTo>
                    <a:pt x="30067" y="30067"/>
                  </a:lnTo>
                  <a:lnTo>
                    <a:pt x="8068" y="62686"/>
                  </a:lnTo>
                  <a:lnTo>
                    <a:pt x="0" y="102615"/>
                  </a:lnTo>
                  <a:lnTo>
                    <a:pt x="0" y="513079"/>
                  </a:lnTo>
                  <a:lnTo>
                    <a:pt x="8068" y="553009"/>
                  </a:lnTo>
                  <a:lnTo>
                    <a:pt x="30067" y="585628"/>
                  </a:lnTo>
                  <a:lnTo>
                    <a:pt x="62686" y="607627"/>
                  </a:lnTo>
                  <a:lnTo>
                    <a:pt x="102616" y="615696"/>
                  </a:lnTo>
                  <a:lnTo>
                    <a:pt x="663956" y="615696"/>
                  </a:lnTo>
                  <a:lnTo>
                    <a:pt x="703885" y="607627"/>
                  </a:lnTo>
                  <a:lnTo>
                    <a:pt x="736504" y="585628"/>
                  </a:lnTo>
                  <a:lnTo>
                    <a:pt x="758503" y="553009"/>
                  </a:lnTo>
                  <a:lnTo>
                    <a:pt x="766572" y="513079"/>
                  </a:lnTo>
                  <a:lnTo>
                    <a:pt x="766572" y="102615"/>
                  </a:lnTo>
                  <a:lnTo>
                    <a:pt x="758503" y="62686"/>
                  </a:lnTo>
                  <a:lnTo>
                    <a:pt x="736504" y="30067"/>
                  </a:lnTo>
                  <a:lnTo>
                    <a:pt x="703885" y="8068"/>
                  </a:lnTo>
                  <a:lnTo>
                    <a:pt x="663956" y="0"/>
                  </a:lnTo>
                  <a:close/>
                </a:path>
              </a:pathLst>
            </a:custGeom>
            <a:solidFill>
              <a:srgbClr val="C3EBF0"/>
            </a:solidFill>
          </p:spPr>
          <p:txBody>
            <a:bodyPr wrap="square" lIns="0" tIns="0" rIns="0" bIns="0" rtlCol="0"/>
            <a:lstStyle/>
            <a:p>
              <a:endParaRPr/>
            </a:p>
          </p:txBody>
        </p:sp>
        <p:sp>
          <p:nvSpPr>
            <p:cNvPr id="18" name="object 16"/>
            <p:cNvSpPr/>
            <p:nvPr/>
          </p:nvSpPr>
          <p:spPr>
            <a:xfrm>
              <a:off x="2057399" y="2974847"/>
              <a:ext cx="767080" cy="615950"/>
            </a:xfrm>
            <a:custGeom>
              <a:avLst/>
              <a:gdLst/>
              <a:ahLst/>
              <a:cxnLst/>
              <a:rect l="l" t="t" r="r" b="b"/>
              <a:pathLst>
                <a:path w="767080" h="615950">
                  <a:moveTo>
                    <a:pt x="0" y="102615"/>
                  </a:moveTo>
                  <a:lnTo>
                    <a:pt x="8068" y="62686"/>
                  </a:lnTo>
                  <a:lnTo>
                    <a:pt x="30067" y="30067"/>
                  </a:lnTo>
                  <a:lnTo>
                    <a:pt x="62686" y="8068"/>
                  </a:lnTo>
                  <a:lnTo>
                    <a:pt x="102616" y="0"/>
                  </a:lnTo>
                  <a:lnTo>
                    <a:pt x="663956" y="0"/>
                  </a:lnTo>
                  <a:lnTo>
                    <a:pt x="703885" y="8068"/>
                  </a:lnTo>
                  <a:lnTo>
                    <a:pt x="736504" y="30067"/>
                  </a:lnTo>
                  <a:lnTo>
                    <a:pt x="758503" y="62686"/>
                  </a:lnTo>
                  <a:lnTo>
                    <a:pt x="766572" y="102615"/>
                  </a:lnTo>
                  <a:lnTo>
                    <a:pt x="766572" y="513079"/>
                  </a:lnTo>
                  <a:lnTo>
                    <a:pt x="758503" y="553009"/>
                  </a:lnTo>
                  <a:lnTo>
                    <a:pt x="736504" y="585628"/>
                  </a:lnTo>
                  <a:lnTo>
                    <a:pt x="703885" y="607627"/>
                  </a:lnTo>
                  <a:lnTo>
                    <a:pt x="663956" y="615696"/>
                  </a:lnTo>
                  <a:lnTo>
                    <a:pt x="102616" y="615696"/>
                  </a:lnTo>
                  <a:lnTo>
                    <a:pt x="62686" y="607627"/>
                  </a:lnTo>
                  <a:lnTo>
                    <a:pt x="30067" y="585628"/>
                  </a:lnTo>
                  <a:lnTo>
                    <a:pt x="8068" y="553009"/>
                  </a:lnTo>
                  <a:lnTo>
                    <a:pt x="0" y="513079"/>
                  </a:lnTo>
                  <a:lnTo>
                    <a:pt x="0" y="102615"/>
                  </a:lnTo>
                  <a:close/>
                </a:path>
              </a:pathLst>
            </a:custGeom>
            <a:ln w="9525">
              <a:solidFill>
                <a:srgbClr val="29A2E3"/>
              </a:solidFill>
            </a:ln>
          </p:spPr>
          <p:txBody>
            <a:bodyPr wrap="square" lIns="0" tIns="0" rIns="0" bIns="0" rtlCol="0"/>
            <a:lstStyle/>
            <a:p>
              <a:endParaRPr/>
            </a:p>
          </p:txBody>
        </p:sp>
        <p:pic>
          <p:nvPicPr>
            <p:cNvPr id="19" name="object 17"/>
            <p:cNvPicPr/>
            <p:nvPr/>
          </p:nvPicPr>
          <p:blipFill>
            <a:blip r:embed="rId3" cstate="print"/>
            <a:stretch>
              <a:fillRect/>
            </a:stretch>
          </p:blipFill>
          <p:spPr>
            <a:xfrm>
              <a:off x="9971149" y="4967858"/>
              <a:ext cx="1261872" cy="1258824"/>
            </a:xfrm>
            <a:prstGeom prst="rect">
              <a:avLst/>
            </a:prstGeom>
          </p:spPr>
        </p:pic>
        <p:sp>
          <p:nvSpPr>
            <p:cNvPr id="20" name="object 18"/>
            <p:cNvSpPr/>
            <p:nvPr/>
          </p:nvSpPr>
          <p:spPr>
            <a:xfrm>
              <a:off x="10071328" y="5195839"/>
              <a:ext cx="1104900" cy="822325"/>
            </a:xfrm>
            <a:custGeom>
              <a:avLst/>
              <a:gdLst/>
              <a:ahLst/>
              <a:cxnLst/>
              <a:rect l="l" t="t" r="r" b="b"/>
              <a:pathLst>
                <a:path w="1104900" h="822325">
                  <a:moveTo>
                    <a:pt x="137777" y="0"/>
                  </a:moveTo>
                  <a:lnTo>
                    <a:pt x="131097" y="3165"/>
                  </a:lnTo>
                  <a:lnTo>
                    <a:pt x="127096" y="9254"/>
                  </a:lnTo>
                  <a:lnTo>
                    <a:pt x="127360" y="16803"/>
                  </a:lnTo>
                  <a:lnTo>
                    <a:pt x="179344" y="163573"/>
                  </a:lnTo>
                  <a:lnTo>
                    <a:pt x="156967" y="188880"/>
                  </a:lnTo>
                  <a:lnTo>
                    <a:pt x="136783" y="216013"/>
                  </a:lnTo>
                  <a:lnTo>
                    <a:pt x="119035" y="244852"/>
                  </a:lnTo>
                  <a:lnTo>
                    <a:pt x="103968" y="275273"/>
                  </a:lnTo>
                  <a:lnTo>
                    <a:pt x="101368" y="283066"/>
                  </a:lnTo>
                  <a:lnTo>
                    <a:pt x="94870" y="288262"/>
                  </a:lnTo>
                  <a:lnTo>
                    <a:pt x="85773" y="290859"/>
                  </a:lnTo>
                  <a:lnTo>
                    <a:pt x="38988" y="302549"/>
                  </a:lnTo>
                  <a:lnTo>
                    <a:pt x="23027" y="309185"/>
                  </a:lnTo>
                  <a:lnTo>
                    <a:pt x="10721" y="320570"/>
                  </a:lnTo>
                  <a:lnTo>
                    <a:pt x="2802" y="335609"/>
                  </a:lnTo>
                  <a:lnTo>
                    <a:pt x="0" y="353204"/>
                  </a:lnTo>
                  <a:lnTo>
                    <a:pt x="0" y="454514"/>
                  </a:lnTo>
                  <a:lnTo>
                    <a:pt x="23027" y="497802"/>
                  </a:lnTo>
                  <a:lnTo>
                    <a:pt x="87073" y="516858"/>
                  </a:lnTo>
                  <a:lnTo>
                    <a:pt x="94871" y="519456"/>
                  </a:lnTo>
                  <a:lnTo>
                    <a:pt x="101369" y="524651"/>
                  </a:lnTo>
                  <a:lnTo>
                    <a:pt x="105267" y="532444"/>
                  </a:lnTo>
                  <a:lnTo>
                    <a:pt x="123969" y="569421"/>
                  </a:lnTo>
                  <a:lnTo>
                    <a:pt x="146692" y="604206"/>
                  </a:lnTo>
                  <a:lnTo>
                    <a:pt x="173070" y="636555"/>
                  </a:lnTo>
                  <a:lnTo>
                    <a:pt x="206636" y="670122"/>
                  </a:lnTo>
                  <a:lnTo>
                    <a:pt x="210535" y="675317"/>
                  </a:lnTo>
                  <a:lnTo>
                    <a:pt x="211835" y="681811"/>
                  </a:lnTo>
                  <a:lnTo>
                    <a:pt x="231329" y="800006"/>
                  </a:lnTo>
                  <a:lnTo>
                    <a:pt x="234659" y="808936"/>
                  </a:lnTo>
                  <a:lnTo>
                    <a:pt x="240426" y="815917"/>
                  </a:lnTo>
                  <a:lnTo>
                    <a:pt x="248142" y="820463"/>
                  </a:lnTo>
                  <a:lnTo>
                    <a:pt x="257321" y="822087"/>
                  </a:lnTo>
                  <a:lnTo>
                    <a:pt x="343095" y="822087"/>
                  </a:lnTo>
                  <a:lnTo>
                    <a:pt x="375585" y="758443"/>
                  </a:lnTo>
                  <a:lnTo>
                    <a:pt x="563392" y="758443"/>
                  </a:lnTo>
                  <a:lnTo>
                    <a:pt x="574424" y="755846"/>
                  </a:lnTo>
                  <a:lnTo>
                    <a:pt x="727263" y="755846"/>
                  </a:lnTo>
                  <a:lnTo>
                    <a:pt x="739473" y="681811"/>
                  </a:lnTo>
                  <a:lnTo>
                    <a:pt x="740773" y="675317"/>
                  </a:lnTo>
                  <a:lnTo>
                    <a:pt x="743372" y="670122"/>
                  </a:lnTo>
                  <a:lnTo>
                    <a:pt x="748570" y="666225"/>
                  </a:lnTo>
                  <a:lnTo>
                    <a:pt x="786108" y="630014"/>
                  </a:lnTo>
                  <a:lnTo>
                    <a:pt x="818845" y="590411"/>
                  </a:lnTo>
                  <a:lnTo>
                    <a:pt x="845878" y="547706"/>
                  </a:lnTo>
                  <a:lnTo>
                    <a:pt x="866305" y="502186"/>
                  </a:lnTo>
                  <a:lnTo>
                    <a:pt x="879222" y="454141"/>
                  </a:lnTo>
                  <a:lnTo>
                    <a:pt x="883612" y="405158"/>
                  </a:lnTo>
                  <a:lnTo>
                    <a:pt x="883712" y="403291"/>
                  </a:lnTo>
                  <a:lnTo>
                    <a:pt x="883241" y="387522"/>
                  </a:lnTo>
                  <a:lnTo>
                    <a:pt x="881779" y="371550"/>
                  </a:lnTo>
                  <a:lnTo>
                    <a:pt x="879343" y="355822"/>
                  </a:lnTo>
                  <a:lnTo>
                    <a:pt x="875931" y="340215"/>
                  </a:lnTo>
                  <a:lnTo>
                    <a:pt x="887831" y="336603"/>
                  </a:lnTo>
                  <a:lnTo>
                    <a:pt x="899974" y="333721"/>
                  </a:lnTo>
                  <a:lnTo>
                    <a:pt x="912117" y="331814"/>
                  </a:lnTo>
                  <a:lnTo>
                    <a:pt x="924016" y="331124"/>
                  </a:lnTo>
                  <a:lnTo>
                    <a:pt x="1051430" y="331124"/>
                  </a:lnTo>
                  <a:lnTo>
                    <a:pt x="1050322" y="329135"/>
                  </a:lnTo>
                  <a:lnTo>
                    <a:pt x="1038381" y="315537"/>
                  </a:lnTo>
                  <a:lnTo>
                    <a:pt x="1047905" y="313853"/>
                  </a:lnTo>
                  <a:lnTo>
                    <a:pt x="1057063" y="312777"/>
                  </a:lnTo>
                  <a:lnTo>
                    <a:pt x="1065978" y="312432"/>
                  </a:lnTo>
                  <a:lnTo>
                    <a:pt x="1085441" y="312432"/>
                  </a:lnTo>
                  <a:lnTo>
                    <a:pt x="1094102" y="308231"/>
                  </a:lnTo>
                  <a:lnTo>
                    <a:pt x="1100904" y="300702"/>
                  </a:lnTo>
                  <a:lnTo>
                    <a:pt x="1104661" y="290859"/>
                  </a:lnTo>
                  <a:lnTo>
                    <a:pt x="860336" y="290859"/>
                  </a:lnTo>
                  <a:lnTo>
                    <a:pt x="838855" y="248491"/>
                  </a:lnTo>
                  <a:lnTo>
                    <a:pt x="811533" y="208928"/>
                  </a:lnTo>
                  <a:lnTo>
                    <a:pt x="782651" y="176561"/>
                  </a:lnTo>
                  <a:lnTo>
                    <a:pt x="606913" y="176561"/>
                  </a:lnTo>
                  <a:lnTo>
                    <a:pt x="603015" y="175262"/>
                  </a:lnTo>
                  <a:lnTo>
                    <a:pt x="600415" y="173963"/>
                  </a:lnTo>
                  <a:lnTo>
                    <a:pt x="568596" y="161076"/>
                  </a:lnTo>
                  <a:lnTo>
                    <a:pt x="548397" y="155293"/>
                  </a:lnTo>
                  <a:lnTo>
                    <a:pt x="385819" y="155293"/>
                  </a:lnTo>
                  <a:lnTo>
                    <a:pt x="376234" y="152208"/>
                  </a:lnTo>
                  <a:lnTo>
                    <a:pt x="368599" y="145714"/>
                  </a:lnTo>
                  <a:lnTo>
                    <a:pt x="363888" y="136297"/>
                  </a:lnTo>
                  <a:lnTo>
                    <a:pt x="363076" y="125744"/>
                  </a:lnTo>
                  <a:lnTo>
                    <a:pt x="366162" y="116165"/>
                  </a:lnTo>
                  <a:lnTo>
                    <a:pt x="403729" y="98712"/>
                  </a:lnTo>
                  <a:lnTo>
                    <a:pt x="447509" y="92867"/>
                  </a:lnTo>
                  <a:lnTo>
                    <a:pt x="469156" y="92136"/>
                  </a:lnTo>
                  <a:lnTo>
                    <a:pt x="668040" y="92136"/>
                  </a:lnTo>
                  <a:lnTo>
                    <a:pt x="658035" y="86525"/>
                  </a:lnTo>
                  <a:lnTo>
                    <a:pt x="634792" y="76550"/>
                  </a:lnTo>
                  <a:lnTo>
                    <a:pt x="305406" y="76550"/>
                  </a:lnTo>
                  <a:lnTo>
                    <a:pt x="145555" y="1217"/>
                  </a:lnTo>
                  <a:lnTo>
                    <a:pt x="137777" y="0"/>
                  </a:lnTo>
                  <a:close/>
                </a:path>
                <a:path w="1104900" h="822325">
                  <a:moveTo>
                    <a:pt x="727263" y="755846"/>
                  </a:moveTo>
                  <a:lnTo>
                    <a:pt x="574424" y="755846"/>
                  </a:lnTo>
                  <a:lnTo>
                    <a:pt x="582221" y="800006"/>
                  </a:lnTo>
                  <a:lnTo>
                    <a:pt x="585552" y="808936"/>
                  </a:lnTo>
                  <a:lnTo>
                    <a:pt x="591319" y="815917"/>
                  </a:lnTo>
                  <a:lnTo>
                    <a:pt x="599035" y="820463"/>
                  </a:lnTo>
                  <a:lnTo>
                    <a:pt x="608213" y="822087"/>
                  </a:lnTo>
                  <a:lnTo>
                    <a:pt x="693987" y="822087"/>
                  </a:lnTo>
                  <a:lnTo>
                    <a:pt x="727263" y="755846"/>
                  </a:lnTo>
                  <a:close/>
                </a:path>
                <a:path w="1104900" h="822325">
                  <a:moveTo>
                    <a:pt x="563392" y="758443"/>
                  </a:moveTo>
                  <a:lnTo>
                    <a:pt x="375585" y="758443"/>
                  </a:lnTo>
                  <a:lnTo>
                    <a:pt x="398246" y="763557"/>
                  </a:lnTo>
                  <a:lnTo>
                    <a:pt x="421396" y="767210"/>
                  </a:lnTo>
                  <a:lnTo>
                    <a:pt x="445032" y="769402"/>
                  </a:lnTo>
                  <a:lnTo>
                    <a:pt x="469156" y="770133"/>
                  </a:lnTo>
                  <a:lnTo>
                    <a:pt x="495656" y="769179"/>
                  </a:lnTo>
                  <a:lnTo>
                    <a:pt x="522277" y="766399"/>
                  </a:lnTo>
                  <a:lnTo>
                    <a:pt x="548655" y="761914"/>
                  </a:lnTo>
                  <a:lnTo>
                    <a:pt x="563392" y="758443"/>
                  </a:lnTo>
                  <a:close/>
                </a:path>
                <a:path w="1104900" h="822325">
                  <a:moveTo>
                    <a:pt x="1051430" y="331124"/>
                  </a:moveTo>
                  <a:lnTo>
                    <a:pt x="924016" y="331124"/>
                  </a:lnTo>
                  <a:lnTo>
                    <a:pt x="917945" y="342083"/>
                  </a:lnTo>
                  <a:lnTo>
                    <a:pt x="913457" y="353529"/>
                  </a:lnTo>
                  <a:lnTo>
                    <a:pt x="910675" y="365462"/>
                  </a:lnTo>
                  <a:lnTo>
                    <a:pt x="909721" y="377882"/>
                  </a:lnTo>
                  <a:lnTo>
                    <a:pt x="910858" y="397040"/>
                  </a:lnTo>
                  <a:lnTo>
                    <a:pt x="935713" y="446721"/>
                  </a:lnTo>
                  <a:lnTo>
                    <a:pt x="973361" y="468456"/>
                  </a:lnTo>
                  <a:lnTo>
                    <a:pt x="987697" y="470100"/>
                  </a:lnTo>
                  <a:lnTo>
                    <a:pt x="1017974" y="463017"/>
                  </a:lnTo>
                  <a:lnTo>
                    <a:pt x="1042768" y="443636"/>
                  </a:lnTo>
                  <a:lnTo>
                    <a:pt x="1058308" y="416847"/>
                  </a:lnTo>
                  <a:lnTo>
                    <a:pt x="981199" y="416847"/>
                  </a:lnTo>
                  <a:lnTo>
                    <a:pt x="976001" y="412951"/>
                  </a:lnTo>
                  <a:lnTo>
                    <a:pt x="961705" y="379181"/>
                  </a:lnTo>
                  <a:lnTo>
                    <a:pt x="963695" y="367268"/>
                  </a:lnTo>
                  <a:lnTo>
                    <a:pt x="968853" y="356938"/>
                  </a:lnTo>
                  <a:lnTo>
                    <a:pt x="975960" y="348313"/>
                  </a:lnTo>
                  <a:lnTo>
                    <a:pt x="983798" y="341514"/>
                  </a:lnTo>
                  <a:lnTo>
                    <a:pt x="985098" y="340215"/>
                  </a:lnTo>
                  <a:lnTo>
                    <a:pt x="1056497" y="340215"/>
                  </a:lnTo>
                  <a:lnTo>
                    <a:pt x="1051430" y="331124"/>
                  </a:lnTo>
                  <a:close/>
                </a:path>
                <a:path w="1104900" h="822325">
                  <a:moveTo>
                    <a:pt x="1056497" y="340215"/>
                  </a:moveTo>
                  <a:lnTo>
                    <a:pt x="985098" y="340215"/>
                  </a:lnTo>
                  <a:lnTo>
                    <a:pt x="999982" y="349936"/>
                  </a:lnTo>
                  <a:lnTo>
                    <a:pt x="1008653" y="359536"/>
                  </a:lnTo>
                  <a:lnTo>
                    <a:pt x="1012694" y="368891"/>
                  </a:lnTo>
                  <a:lnTo>
                    <a:pt x="1013689" y="377882"/>
                  </a:lnTo>
                  <a:lnTo>
                    <a:pt x="1011638" y="392737"/>
                  </a:lnTo>
                  <a:lnTo>
                    <a:pt x="1006054" y="405158"/>
                  </a:lnTo>
                  <a:lnTo>
                    <a:pt x="997789" y="413681"/>
                  </a:lnTo>
                  <a:lnTo>
                    <a:pt x="987697" y="416847"/>
                  </a:lnTo>
                  <a:lnTo>
                    <a:pt x="1058308" y="416847"/>
                  </a:lnTo>
                  <a:lnTo>
                    <a:pt x="1059520" y="414757"/>
                  </a:lnTo>
                  <a:lnTo>
                    <a:pt x="1065673" y="379181"/>
                  </a:lnTo>
                  <a:lnTo>
                    <a:pt x="1063967" y="361200"/>
                  </a:lnTo>
                  <a:lnTo>
                    <a:pt x="1058850" y="344437"/>
                  </a:lnTo>
                  <a:lnTo>
                    <a:pt x="1056497" y="340215"/>
                  </a:lnTo>
                  <a:close/>
                </a:path>
                <a:path w="1104900" h="822325">
                  <a:moveTo>
                    <a:pt x="1085441" y="312432"/>
                  </a:moveTo>
                  <a:lnTo>
                    <a:pt x="1065978" y="312432"/>
                  </a:lnTo>
                  <a:lnTo>
                    <a:pt x="1074770" y="312940"/>
                  </a:lnTo>
                  <a:lnTo>
                    <a:pt x="1085106" y="312595"/>
                  </a:lnTo>
                  <a:lnTo>
                    <a:pt x="1085441" y="312432"/>
                  </a:lnTo>
                  <a:close/>
                </a:path>
                <a:path w="1104900" h="822325">
                  <a:moveTo>
                    <a:pt x="923204" y="279170"/>
                  </a:moveTo>
                  <a:lnTo>
                    <a:pt x="891953" y="282701"/>
                  </a:lnTo>
                  <a:lnTo>
                    <a:pt x="860336" y="290859"/>
                  </a:lnTo>
                  <a:lnTo>
                    <a:pt x="1104661" y="290859"/>
                  </a:lnTo>
                  <a:lnTo>
                    <a:pt x="1103987" y="283066"/>
                  </a:lnTo>
                  <a:lnTo>
                    <a:pt x="977300" y="283066"/>
                  </a:lnTo>
                  <a:lnTo>
                    <a:pt x="952262" y="279535"/>
                  </a:lnTo>
                  <a:lnTo>
                    <a:pt x="923204" y="279170"/>
                  </a:lnTo>
                  <a:close/>
                </a:path>
                <a:path w="1104900" h="822325">
                  <a:moveTo>
                    <a:pt x="1056982" y="259687"/>
                  </a:moveTo>
                  <a:lnTo>
                    <a:pt x="1029934" y="263259"/>
                  </a:lnTo>
                  <a:lnTo>
                    <a:pt x="1002886" y="271214"/>
                  </a:lnTo>
                  <a:lnTo>
                    <a:pt x="977300" y="283066"/>
                  </a:lnTo>
                  <a:lnTo>
                    <a:pt x="1103987" y="283066"/>
                  </a:lnTo>
                  <a:lnTo>
                    <a:pt x="1056982" y="259687"/>
                  </a:lnTo>
                  <a:close/>
                </a:path>
                <a:path w="1104900" h="822325">
                  <a:moveTo>
                    <a:pt x="668040" y="92136"/>
                  </a:moveTo>
                  <a:lnTo>
                    <a:pt x="469156" y="92136"/>
                  </a:lnTo>
                  <a:lnTo>
                    <a:pt x="506783" y="94308"/>
                  </a:lnTo>
                  <a:lnTo>
                    <a:pt x="545020" y="100741"/>
                  </a:lnTo>
                  <a:lnTo>
                    <a:pt x="583013" y="111314"/>
                  </a:lnTo>
                  <a:lnTo>
                    <a:pt x="619909" y="125906"/>
                  </a:lnTo>
                  <a:lnTo>
                    <a:pt x="636723" y="150929"/>
                  </a:lnTo>
                  <a:lnTo>
                    <a:pt x="634205" y="160975"/>
                  </a:lnTo>
                  <a:lnTo>
                    <a:pt x="630184" y="167246"/>
                  </a:lnTo>
                  <a:lnTo>
                    <a:pt x="624458" y="172178"/>
                  </a:lnTo>
                  <a:lnTo>
                    <a:pt x="617757" y="175404"/>
                  </a:lnTo>
                  <a:lnTo>
                    <a:pt x="610812" y="176561"/>
                  </a:lnTo>
                  <a:lnTo>
                    <a:pt x="782651" y="176561"/>
                  </a:lnTo>
                  <a:lnTo>
                    <a:pt x="779081" y="172561"/>
                  </a:lnTo>
                  <a:lnTo>
                    <a:pt x="742207" y="139778"/>
                  </a:lnTo>
                  <a:lnTo>
                    <a:pt x="701622" y="110969"/>
                  </a:lnTo>
                  <a:lnTo>
                    <a:pt x="668040" y="92136"/>
                  </a:lnTo>
                  <a:close/>
                </a:path>
                <a:path w="1104900" h="822325">
                  <a:moveTo>
                    <a:pt x="470455" y="144090"/>
                  </a:moveTo>
                  <a:lnTo>
                    <a:pt x="451936" y="144800"/>
                  </a:lnTo>
                  <a:lnTo>
                    <a:pt x="433417" y="146850"/>
                  </a:lnTo>
                  <a:lnTo>
                    <a:pt x="414897" y="150117"/>
                  </a:lnTo>
                  <a:lnTo>
                    <a:pt x="396378" y="154481"/>
                  </a:lnTo>
                  <a:lnTo>
                    <a:pt x="385819" y="155293"/>
                  </a:lnTo>
                  <a:lnTo>
                    <a:pt x="548397" y="155293"/>
                  </a:lnTo>
                  <a:lnTo>
                    <a:pt x="535923" y="151721"/>
                  </a:lnTo>
                  <a:lnTo>
                    <a:pt x="503006" y="146018"/>
                  </a:lnTo>
                  <a:lnTo>
                    <a:pt x="470455" y="144090"/>
                  </a:lnTo>
                  <a:close/>
                </a:path>
                <a:path w="1104900" h="822325">
                  <a:moveTo>
                    <a:pt x="467856" y="40182"/>
                  </a:moveTo>
                  <a:lnTo>
                    <a:pt x="426025" y="42577"/>
                  </a:lnTo>
                  <a:lnTo>
                    <a:pt x="384682" y="49599"/>
                  </a:lnTo>
                  <a:lnTo>
                    <a:pt x="344313" y="61005"/>
                  </a:lnTo>
                  <a:lnTo>
                    <a:pt x="305406" y="76550"/>
                  </a:lnTo>
                  <a:lnTo>
                    <a:pt x="634792" y="76550"/>
                  </a:lnTo>
                  <a:lnTo>
                    <a:pt x="612155" y="66835"/>
                  </a:lnTo>
                  <a:lnTo>
                    <a:pt x="564692" y="52288"/>
                  </a:lnTo>
                  <a:lnTo>
                    <a:pt x="516356" y="43274"/>
                  </a:lnTo>
                  <a:lnTo>
                    <a:pt x="467856" y="40182"/>
                  </a:lnTo>
                  <a:close/>
                </a:path>
              </a:pathLst>
            </a:custGeom>
            <a:solidFill>
              <a:srgbClr val="49C6D4"/>
            </a:solidFill>
          </p:spPr>
          <p:txBody>
            <a:bodyPr wrap="square" lIns="0" tIns="0" rIns="0" bIns="0" rtlCol="0"/>
            <a:lstStyle/>
            <a:p>
              <a:endParaRPr/>
            </a:p>
          </p:txBody>
        </p:sp>
        <p:sp>
          <p:nvSpPr>
            <p:cNvPr id="21" name="object 19"/>
            <p:cNvSpPr/>
            <p:nvPr/>
          </p:nvSpPr>
          <p:spPr>
            <a:xfrm>
              <a:off x="9952099" y="4948808"/>
              <a:ext cx="1300480" cy="1297305"/>
            </a:xfrm>
            <a:custGeom>
              <a:avLst/>
              <a:gdLst/>
              <a:ahLst/>
              <a:cxnLst/>
              <a:rect l="l" t="t" r="r" b="b"/>
              <a:pathLst>
                <a:path w="1300479" h="1297304">
                  <a:moveTo>
                    <a:pt x="650112" y="0"/>
                  </a:moveTo>
                  <a:lnTo>
                    <a:pt x="716660" y="3302"/>
                  </a:lnTo>
                  <a:lnTo>
                    <a:pt x="780923" y="13081"/>
                  </a:lnTo>
                  <a:lnTo>
                    <a:pt x="843533" y="28956"/>
                  </a:lnTo>
                  <a:lnTo>
                    <a:pt x="903224" y="51054"/>
                  </a:lnTo>
                  <a:lnTo>
                    <a:pt x="959993" y="78486"/>
                  </a:lnTo>
                  <a:lnTo>
                    <a:pt x="1013586" y="110744"/>
                  </a:lnTo>
                  <a:lnTo>
                    <a:pt x="1063498" y="147955"/>
                  </a:lnTo>
                  <a:lnTo>
                    <a:pt x="1109599" y="190119"/>
                  </a:lnTo>
                  <a:lnTo>
                    <a:pt x="1151762" y="236347"/>
                  </a:lnTo>
                  <a:lnTo>
                    <a:pt x="1188974" y="286131"/>
                  </a:lnTo>
                  <a:lnTo>
                    <a:pt x="1221612" y="339344"/>
                  </a:lnTo>
                  <a:lnTo>
                    <a:pt x="1249045" y="396240"/>
                  </a:lnTo>
                  <a:lnTo>
                    <a:pt x="1270761" y="455930"/>
                  </a:lnTo>
                  <a:lnTo>
                    <a:pt x="1287145" y="518033"/>
                  </a:lnTo>
                  <a:lnTo>
                    <a:pt x="1296924" y="582295"/>
                  </a:lnTo>
                  <a:lnTo>
                    <a:pt x="1300226" y="648462"/>
                  </a:lnTo>
                  <a:lnTo>
                    <a:pt x="1296924" y="714692"/>
                  </a:lnTo>
                  <a:lnTo>
                    <a:pt x="1287145" y="779297"/>
                  </a:lnTo>
                  <a:lnTo>
                    <a:pt x="1271143" y="841527"/>
                  </a:lnTo>
                  <a:lnTo>
                    <a:pt x="1249045" y="900836"/>
                  </a:lnTo>
                  <a:lnTo>
                    <a:pt x="1221612" y="957656"/>
                  </a:lnTo>
                  <a:lnTo>
                    <a:pt x="1188974" y="1011199"/>
                  </a:lnTo>
                  <a:lnTo>
                    <a:pt x="1151762" y="1061085"/>
                  </a:lnTo>
                  <a:lnTo>
                    <a:pt x="1109599" y="1107300"/>
                  </a:lnTo>
                  <a:lnTo>
                    <a:pt x="1063371" y="1149007"/>
                  </a:lnTo>
                  <a:lnTo>
                    <a:pt x="1013586" y="1186180"/>
                  </a:lnTo>
                  <a:lnTo>
                    <a:pt x="959993" y="1218907"/>
                  </a:lnTo>
                  <a:lnTo>
                    <a:pt x="903097" y="1245895"/>
                  </a:lnTo>
                  <a:lnTo>
                    <a:pt x="843533" y="1267968"/>
                  </a:lnTo>
                  <a:lnTo>
                    <a:pt x="780923" y="1283931"/>
                  </a:lnTo>
                  <a:lnTo>
                    <a:pt x="716660" y="1293736"/>
                  </a:lnTo>
                  <a:lnTo>
                    <a:pt x="650112" y="1297012"/>
                  </a:lnTo>
                  <a:lnTo>
                    <a:pt x="583437" y="1293736"/>
                  </a:lnTo>
                  <a:lnTo>
                    <a:pt x="519302" y="1283931"/>
                  </a:lnTo>
                  <a:lnTo>
                    <a:pt x="456692" y="1267968"/>
                  </a:lnTo>
                  <a:lnTo>
                    <a:pt x="397001" y="1245895"/>
                  </a:lnTo>
                  <a:lnTo>
                    <a:pt x="340232" y="1218907"/>
                  </a:lnTo>
                  <a:lnTo>
                    <a:pt x="286639" y="1186180"/>
                  </a:lnTo>
                  <a:lnTo>
                    <a:pt x="236727" y="1149007"/>
                  </a:lnTo>
                  <a:lnTo>
                    <a:pt x="190500" y="1107300"/>
                  </a:lnTo>
                  <a:lnTo>
                    <a:pt x="148462" y="1061085"/>
                  </a:lnTo>
                  <a:lnTo>
                    <a:pt x="111251" y="1011199"/>
                  </a:lnTo>
                  <a:lnTo>
                    <a:pt x="78485" y="957656"/>
                  </a:lnTo>
                  <a:lnTo>
                    <a:pt x="51053" y="900836"/>
                  </a:lnTo>
                  <a:lnTo>
                    <a:pt x="29082" y="841527"/>
                  </a:lnTo>
                  <a:lnTo>
                    <a:pt x="13080" y="779297"/>
                  </a:lnTo>
                  <a:lnTo>
                    <a:pt x="3301" y="714692"/>
                  </a:lnTo>
                  <a:lnTo>
                    <a:pt x="0" y="648462"/>
                  </a:lnTo>
                  <a:lnTo>
                    <a:pt x="3301" y="582295"/>
                  </a:lnTo>
                  <a:lnTo>
                    <a:pt x="13080" y="518033"/>
                  </a:lnTo>
                  <a:lnTo>
                    <a:pt x="28955" y="455930"/>
                  </a:lnTo>
                  <a:lnTo>
                    <a:pt x="51053" y="396113"/>
                  </a:lnTo>
                  <a:lnTo>
                    <a:pt x="78485" y="339344"/>
                  </a:lnTo>
                  <a:lnTo>
                    <a:pt x="111251" y="286131"/>
                  </a:lnTo>
                  <a:lnTo>
                    <a:pt x="148462" y="236347"/>
                  </a:lnTo>
                  <a:lnTo>
                    <a:pt x="190500" y="190119"/>
                  </a:lnTo>
                  <a:lnTo>
                    <a:pt x="236727" y="147955"/>
                  </a:lnTo>
                  <a:lnTo>
                    <a:pt x="286639" y="110744"/>
                  </a:lnTo>
                  <a:lnTo>
                    <a:pt x="340232" y="78486"/>
                  </a:lnTo>
                  <a:lnTo>
                    <a:pt x="397001" y="51054"/>
                  </a:lnTo>
                  <a:lnTo>
                    <a:pt x="456692" y="28956"/>
                  </a:lnTo>
                  <a:lnTo>
                    <a:pt x="519302" y="13081"/>
                  </a:lnTo>
                  <a:lnTo>
                    <a:pt x="583437" y="3302"/>
                  </a:lnTo>
                  <a:lnTo>
                    <a:pt x="650112" y="0"/>
                  </a:lnTo>
                  <a:close/>
                </a:path>
              </a:pathLst>
            </a:custGeom>
            <a:ln w="38100">
              <a:solidFill>
                <a:srgbClr val="46C3D2"/>
              </a:solidFill>
            </a:ln>
          </p:spPr>
          <p:txBody>
            <a:bodyPr wrap="square" lIns="0" tIns="0" rIns="0" bIns="0" rtlCol="0"/>
            <a:lstStyle/>
            <a:p>
              <a:endParaRPr/>
            </a:p>
          </p:txBody>
        </p:sp>
      </p:grpSp>
      <p:pic>
        <p:nvPicPr>
          <p:cNvPr id="26" name="object 24"/>
          <p:cNvPicPr/>
          <p:nvPr/>
        </p:nvPicPr>
        <p:blipFill>
          <a:blip r:embed="rId4" cstate="print"/>
          <a:stretch>
            <a:fillRect/>
          </a:stretch>
        </p:blipFill>
        <p:spPr>
          <a:xfrm>
            <a:off x="2182367" y="3035808"/>
            <a:ext cx="530351" cy="528827"/>
          </a:xfrm>
          <a:prstGeom prst="rect">
            <a:avLst/>
          </a:prstGeom>
        </p:spPr>
      </p:pic>
    </p:spTree>
    <p:extLst>
      <p:ext uri="{BB962C8B-B14F-4D97-AF65-F5344CB8AC3E}">
        <p14:creationId xmlns:p14="http://schemas.microsoft.com/office/powerpoint/2010/main" val="2439485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532282" y="446326"/>
            <a:ext cx="8610676" cy="751488"/>
          </a:xfrm>
          <a:prstGeom prst="rect">
            <a:avLst/>
          </a:prstGeom>
        </p:spPr>
        <p:txBody>
          <a:bodyPr vert="horz" wrap="square" lIns="0" tIns="378460" rIns="0" bIns="0" rtlCol="0">
            <a:spAutoFit/>
          </a:bodyPr>
          <a:lstStyle/>
          <a:p>
            <a:pPr marL="56515">
              <a:lnSpc>
                <a:spcPct val="100000"/>
              </a:lnSpc>
              <a:spcBef>
                <a:spcPts val="105"/>
              </a:spcBef>
            </a:pPr>
            <a:r>
              <a:rPr sz="2400" spc="-70" dirty="0"/>
              <a:t>Comparing</a:t>
            </a:r>
            <a:r>
              <a:rPr sz="2400" spc="-150" dirty="0"/>
              <a:t> </a:t>
            </a:r>
            <a:r>
              <a:rPr sz="2400" spc="-70" dirty="0"/>
              <a:t>Descriptive</a:t>
            </a:r>
            <a:r>
              <a:rPr sz="2400" spc="-170" dirty="0"/>
              <a:t> </a:t>
            </a:r>
            <a:r>
              <a:rPr sz="2400" spc="-45" dirty="0"/>
              <a:t>Statistics</a:t>
            </a:r>
          </a:p>
        </p:txBody>
      </p:sp>
      <p:sp>
        <p:nvSpPr>
          <p:cNvPr id="5" name="object 3"/>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25</a:t>
            </a:r>
            <a:endParaRPr sz="1000">
              <a:latin typeface="Calibri"/>
              <a:cs typeface="Calibri"/>
            </a:endParaRPr>
          </a:p>
        </p:txBody>
      </p:sp>
      <p:sp>
        <p:nvSpPr>
          <p:cNvPr id="6" name="object 4"/>
          <p:cNvSpPr txBox="1"/>
          <p:nvPr/>
        </p:nvSpPr>
        <p:spPr>
          <a:xfrm>
            <a:off x="6380225" y="4507864"/>
            <a:ext cx="4687570" cy="1245870"/>
          </a:xfrm>
          <a:prstGeom prst="rect">
            <a:avLst/>
          </a:prstGeom>
        </p:spPr>
        <p:txBody>
          <a:bodyPr vert="horz" wrap="square" lIns="0" tIns="12700" rIns="0" bIns="0" rtlCol="0">
            <a:spAutoFit/>
          </a:bodyPr>
          <a:lstStyle/>
          <a:p>
            <a:pPr marL="299085" marR="5080"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descriptive</a:t>
            </a:r>
            <a:r>
              <a:rPr sz="1400" spc="-45" dirty="0">
                <a:solidFill>
                  <a:srgbClr val="FFFFFF"/>
                </a:solidFill>
                <a:latin typeface="Arial MT"/>
                <a:cs typeface="Arial MT"/>
              </a:rPr>
              <a:t> </a:t>
            </a:r>
            <a:r>
              <a:rPr sz="1400" dirty="0">
                <a:solidFill>
                  <a:srgbClr val="FFFFFF"/>
                </a:solidFill>
                <a:latin typeface="Arial MT"/>
                <a:cs typeface="Arial MT"/>
              </a:rPr>
              <a:t>statistics</a:t>
            </a:r>
            <a:r>
              <a:rPr sz="1400" spc="-5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numerical</a:t>
            </a:r>
            <a:r>
              <a:rPr sz="1400" spc="-45" dirty="0">
                <a:solidFill>
                  <a:srgbClr val="FFFFFF"/>
                </a:solidFill>
                <a:latin typeface="Arial MT"/>
                <a:cs typeface="Arial MT"/>
              </a:rPr>
              <a:t> </a:t>
            </a:r>
            <a:r>
              <a:rPr sz="1400" dirty="0">
                <a:solidFill>
                  <a:srgbClr val="FFFFFF"/>
                </a:solidFill>
                <a:latin typeface="Arial MT"/>
                <a:cs typeface="Arial MT"/>
              </a:rPr>
              <a:t>attributes</a:t>
            </a:r>
            <a:r>
              <a:rPr sz="1400" spc="-55" dirty="0">
                <a:solidFill>
                  <a:srgbClr val="FFFFFF"/>
                </a:solidFill>
                <a:latin typeface="Arial MT"/>
                <a:cs typeface="Arial MT"/>
              </a:rPr>
              <a:t> </a:t>
            </a:r>
            <a:r>
              <a:rPr sz="1400" dirty="0">
                <a:solidFill>
                  <a:srgbClr val="FFFFFF"/>
                </a:solidFill>
                <a:latin typeface="Arial MT"/>
                <a:cs typeface="Arial MT"/>
              </a:rPr>
              <a:t>for</a:t>
            </a:r>
            <a:r>
              <a:rPr sz="1400" spc="-30" dirty="0">
                <a:solidFill>
                  <a:srgbClr val="FFFFFF"/>
                </a:solidFill>
                <a:latin typeface="Arial MT"/>
                <a:cs typeface="Arial MT"/>
              </a:rPr>
              <a:t> </a:t>
            </a:r>
            <a:r>
              <a:rPr sz="1400" spc="-20" dirty="0">
                <a:solidFill>
                  <a:srgbClr val="FFFFFF"/>
                </a:solidFill>
                <a:latin typeface="Arial MT"/>
                <a:cs typeface="Arial MT"/>
              </a:rPr>
              <a:t>both </a:t>
            </a:r>
            <a:r>
              <a:rPr sz="1400" dirty="0">
                <a:solidFill>
                  <a:srgbClr val="FFFFFF"/>
                </a:solidFill>
                <a:latin typeface="Arial MT"/>
                <a:cs typeface="Arial MT"/>
              </a:rPr>
              <a:t>customer</a:t>
            </a:r>
            <a:r>
              <a:rPr sz="1400" spc="-65" dirty="0">
                <a:solidFill>
                  <a:srgbClr val="FFFFFF"/>
                </a:solidFill>
                <a:latin typeface="Arial MT"/>
                <a:cs typeface="Arial MT"/>
              </a:rPr>
              <a:t> </a:t>
            </a:r>
            <a:r>
              <a:rPr sz="1400" dirty="0">
                <a:solidFill>
                  <a:srgbClr val="FFFFFF"/>
                </a:solidFill>
                <a:latin typeface="Arial MT"/>
                <a:cs typeface="Arial MT"/>
              </a:rPr>
              <a:t>groups</a:t>
            </a:r>
            <a:r>
              <a:rPr sz="1400" spc="-40" dirty="0">
                <a:solidFill>
                  <a:srgbClr val="FFFFFF"/>
                </a:solidFill>
                <a:latin typeface="Arial MT"/>
                <a:cs typeface="Arial MT"/>
              </a:rPr>
              <a:t> </a:t>
            </a:r>
            <a:r>
              <a:rPr sz="1400" dirty="0">
                <a:solidFill>
                  <a:srgbClr val="FFFFFF"/>
                </a:solidFill>
                <a:latin typeface="Arial MT"/>
                <a:cs typeface="Arial MT"/>
              </a:rPr>
              <a:t>are</a:t>
            </a:r>
            <a:r>
              <a:rPr sz="1400" spc="-30" dirty="0">
                <a:solidFill>
                  <a:srgbClr val="FFFFFF"/>
                </a:solidFill>
                <a:latin typeface="Arial MT"/>
                <a:cs typeface="Arial MT"/>
              </a:rPr>
              <a:t> </a:t>
            </a:r>
            <a:r>
              <a:rPr sz="1400" dirty="0">
                <a:solidFill>
                  <a:srgbClr val="FFFFFF"/>
                </a:solidFill>
                <a:latin typeface="Arial MT"/>
                <a:cs typeface="Arial MT"/>
              </a:rPr>
              <a:t>very</a:t>
            </a:r>
            <a:r>
              <a:rPr sz="1400" spc="-15" dirty="0">
                <a:solidFill>
                  <a:srgbClr val="FFFFFF"/>
                </a:solidFill>
                <a:latin typeface="Arial MT"/>
                <a:cs typeface="Arial MT"/>
              </a:rPr>
              <a:t> </a:t>
            </a:r>
            <a:r>
              <a:rPr sz="1400" spc="-10" dirty="0">
                <a:solidFill>
                  <a:srgbClr val="FFFFFF"/>
                </a:solidFill>
                <a:latin typeface="Arial MT"/>
                <a:cs typeface="Arial MT"/>
              </a:rPr>
              <a:t>similar</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most</a:t>
            </a:r>
            <a:r>
              <a:rPr sz="1400" spc="-25" dirty="0">
                <a:solidFill>
                  <a:srgbClr val="FFFFFF"/>
                </a:solidFill>
                <a:latin typeface="Arial MT"/>
                <a:cs typeface="Arial MT"/>
              </a:rPr>
              <a:t> </a:t>
            </a:r>
            <a:r>
              <a:rPr sz="1400" dirty="0">
                <a:solidFill>
                  <a:srgbClr val="FFFFFF"/>
                </a:solidFill>
                <a:latin typeface="Arial MT"/>
                <a:cs typeface="Arial MT"/>
              </a:rPr>
              <a:t>notable</a:t>
            </a:r>
            <a:r>
              <a:rPr sz="1400" spc="-65" dirty="0">
                <a:solidFill>
                  <a:srgbClr val="FFFFFF"/>
                </a:solidFill>
                <a:latin typeface="Arial MT"/>
                <a:cs typeface="Arial MT"/>
              </a:rPr>
              <a:t> </a:t>
            </a:r>
            <a:r>
              <a:rPr sz="1400" dirty="0">
                <a:solidFill>
                  <a:srgbClr val="FFFFFF"/>
                </a:solidFill>
                <a:latin typeface="Arial MT"/>
                <a:cs typeface="Arial MT"/>
              </a:rPr>
              <a:t>difference</a:t>
            </a:r>
            <a:r>
              <a:rPr sz="1400" spc="-60" dirty="0">
                <a:solidFill>
                  <a:srgbClr val="FFFFFF"/>
                </a:solidFill>
                <a:latin typeface="Arial MT"/>
                <a:cs typeface="Arial MT"/>
              </a:rPr>
              <a:t> </a:t>
            </a:r>
            <a:r>
              <a:rPr sz="1400" dirty="0">
                <a:solidFill>
                  <a:srgbClr val="FFFFFF"/>
                </a:solidFill>
                <a:latin typeface="Arial MT"/>
                <a:cs typeface="Arial MT"/>
              </a:rPr>
              <a:t>lies</a:t>
            </a:r>
            <a:r>
              <a:rPr sz="1400" spc="-35" dirty="0">
                <a:solidFill>
                  <a:srgbClr val="FFFFFF"/>
                </a:solidFill>
                <a:latin typeface="Arial MT"/>
                <a:cs typeface="Arial MT"/>
              </a:rPr>
              <a:t> </a:t>
            </a:r>
            <a:r>
              <a:rPr sz="1400" dirty="0">
                <a:solidFill>
                  <a:srgbClr val="FFFFFF"/>
                </a:solidFill>
                <a:latin typeface="Arial MT"/>
                <a:cs typeface="Arial MT"/>
              </a:rPr>
              <a:t>in</a:t>
            </a:r>
            <a:r>
              <a:rPr sz="1400" spc="-25" dirty="0">
                <a:solidFill>
                  <a:srgbClr val="FFFFFF"/>
                </a:solidFill>
                <a:latin typeface="Arial MT"/>
                <a:cs typeface="Arial MT"/>
              </a:rPr>
              <a:t> </a:t>
            </a:r>
            <a:r>
              <a:rPr sz="1400" dirty="0">
                <a:solidFill>
                  <a:srgbClr val="FFFFFF"/>
                </a:solidFill>
                <a:latin typeface="Arial MT"/>
                <a:cs typeface="Arial MT"/>
              </a:rPr>
              <a:t>the</a:t>
            </a:r>
            <a:r>
              <a:rPr sz="1400" spc="-40" dirty="0">
                <a:solidFill>
                  <a:srgbClr val="FFFFFF"/>
                </a:solidFill>
                <a:latin typeface="Arial MT"/>
                <a:cs typeface="Arial MT"/>
              </a:rPr>
              <a:t> </a:t>
            </a:r>
            <a:r>
              <a:rPr sz="1400" dirty="0">
                <a:solidFill>
                  <a:srgbClr val="FFFFFF"/>
                </a:solidFill>
                <a:latin typeface="Arial MT"/>
                <a:cs typeface="Arial MT"/>
              </a:rPr>
              <a:t>maximum</a:t>
            </a:r>
            <a:r>
              <a:rPr sz="1400" spc="-35" dirty="0">
                <a:solidFill>
                  <a:srgbClr val="FFFFFF"/>
                </a:solidFill>
                <a:latin typeface="Arial MT"/>
                <a:cs typeface="Arial MT"/>
              </a:rPr>
              <a:t> </a:t>
            </a:r>
            <a:r>
              <a:rPr sz="1400" spc="-20" dirty="0">
                <a:solidFill>
                  <a:srgbClr val="FFFFFF"/>
                </a:solidFill>
                <a:latin typeface="Arial MT"/>
                <a:cs typeface="Arial MT"/>
              </a:rPr>
              <a:t>age.</a:t>
            </a:r>
            <a:endParaRPr sz="1400" dirty="0">
              <a:latin typeface="Arial MT"/>
              <a:cs typeface="Arial MT"/>
            </a:endParaRPr>
          </a:p>
          <a:p>
            <a:pPr marL="299085" marR="198120" indent="-287020">
              <a:lnSpc>
                <a:spcPct val="100000"/>
              </a:lnSpc>
              <a:spcBef>
                <a:spcPts val="605"/>
              </a:spcBef>
              <a:buClr>
                <a:srgbClr val="46C3D2"/>
              </a:buClr>
              <a:buChar char="•"/>
              <a:tabLst>
                <a:tab pos="299085" algn="l"/>
              </a:tabLst>
            </a:pPr>
            <a:r>
              <a:rPr sz="1400" dirty="0">
                <a:solidFill>
                  <a:srgbClr val="FFFFFF"/>
                </a:solidFill>
                <a:latin typeface="Arial MT"/>
                <a:cs typeface="Arial MT"/>
              </a:rPr>
              <a:t>There</a:t>
            </a:r>
            <a:r>
              <a:rPr sz="1400" spc="-50" dirty="0">
                <a:solidFill>
                  <a:srgbClr val="FFFFFF"/>
                </a:solidFill>
                <a:latin typeface="Arial MT"/>
                <a:cs typeface="Arial MT"/>
              </a:rPr>
              <a:t> </a:t>
            </a:r>
            <a:r>
              <a:rPr sz="1400" dirty="0">
                <a:solidFill>
                  <a:srgbClr val="FFFFFF"/>
                </a:solidFill>
                <a:latin typeface="Arial MT"/>
                <a:cs typeface="Arial MT"/>
              </a:rPr>
              <a:t>is</a:t>
            </a:r>
            <a:r>
              <a:rPr sz="1400" spc="-10" dirty="0">
                <a:solidFill>
                  <a:srgbClr val="FFFFFF"/>
                </a:solidFill>
                <a:latin typeface="Arial MT"/>
                <a:cs typeface="Arial MT"/>
              </a:rPr>
              <a:t> </a:t>
            </a:r>
            <a:r>
              <a:rPr sz="1400" dirty="0">
                <a:solidFill>
                  <a:srgbClr val="FFFFFF"/>
                </a:solidFill>
                <a:latin typeface="Arial MT"/>
                <a:cs typeface="Arial MT"/>
              </a:rPr>
              <a:t>a</a:t>
            </a:r>
            <a:r>
              <a:rPr sz="1400" spc="-15" dirty="0">
                <a:solidFill>
                  <a:srgbClr val="FFFFFF"/>
                </a:solidFill>
                <a:latin typeface="Arial MT"/>
                <a:cs typeface="Arial MT"/>
              </a:rPr>
              <a:t> </a:t>
            </a:r>
            <a:r>
              <a:rPr sz="1400" dirty="0">
                <a:solidFill>
                  <a:srgbClr val="FFFFFF"/>
                </a:solidFill>
                <a:latin typeface="Arial MT"/>
                <a:cs typeface="Arial MT"/>
              </a:rPr>
              <a:t>13</a:t>
            </a:r>
            <a:r>
              <a:rPr sz="1400" spc="-25" dirty="0">
                <a:solidFill>
                  <a:srgbClr val="FFFFFF"/>
                </a:solidFill>
                <a:latin typeface="Arial MT"/>
                <a:cs typeface="Arial MT"/>
              </a:rPr>
              <a:t> </a:t>
            </a:r>
            <a:r>
              <a:rPr sz="1400" dirty="0">
                <a:solidFill>
                  <a:srgbClr val="FFFFFF"/>
                </a:solidFill>
                <a:latin typeface="Arial MT"/>
                <a:cs typeface="Arial MT"/>
              </a:rPr>
              <a:t>year</a:t>
            </a:r>
            <a:r>
              <a:rPr sz="1400" spc="-5" dirty="0">
                <a:solidFill>
                  <a:srgbClr val="FFFFFF"/>
                </a:solidFill>
                <a:latin typeface="Arial MT"/>
                <a:cs typeface="Arial MT"/>
              </a:rPr>
              <a:t> </a:t>
            </a:r>
            <a:r>
              <a:rPr sz="1400" spc="-10" dirty="0">
                <a:solidFill>
                  <a:srgbClr val="FFFFFF"/>
                </a:solidFill>
                <a:latin typeface="Arial MT"/>
                <a:cs typeface="Arial MT"/>
              </a:rPr>
              <a:t>difference</a:t>
            </a:r>
            <a:r>
              <a:rPr sz="1400" spc="-50" dirty="0">
                <a:solidFill>
                  <a:srgbClr val="FFFFFF"/>
                </a:solidFill>
                <a:latin typeface="Arial MT"/>
                <a:cs typeface="Arial MT"/>
              </a:rPr>
              <a:t> </a:t>
            </a:r>
            <a:r>
              <a:rPr sz="1400" dirty="0">
                <a:solidFill>
                  <a:srgbClr val="FFFFFF"/>
                </a:solidFill>
                <a:latin typeface="Arial MT"/>
                <a:cs typeface="Arial MT"/>
              </a:rPr>
              <a:t>between</a:t>
            </a:r>
            <a:r>
              <a:rPr sz="1400" spc="-25" dirty="0">
                <a:solidFill>
                  <a:srgbClr val="FFFFFF"/>
                </a:solidFill>
                <a:latin typeface="Arial MT"/>
                <a:cs typeface="Arial MT"/>
              </a:rPr>
              <a:t> </a:t>
            </a:r>
            <a:r>
              <a:rPr sz="1400" dirty="0">
                <a:solidFill>
                  <a:srgbClr val="FFFFFF"/>
                </a:solidFill>
                <a:latin typeface="Arial MT"/>
                <a:cs typeface="Arial MT"/>
              </a:rPr>
              <a:t>both</a:t>
            </a:r>
            <a:r>
              <a:rPr sz="1400" spc="-20" dirty="0">
                <a:solidFill>
                  <a:srgbClr val="FFFFFF"/>
                </a:solidFill>
                <a:latin typeface="Arial MT"/>
                <a:cs typeface="Arial MT"/>
              </a:rPr>
              <a:t> </a:t>
            </a:r>
            <a:r>
              <a:rPr sz="1400" spc="-10" dirty="0">
                <a:solidFill>
                  <a:srgbClr val="FFFFFF"/>
                </a:solidFill>
                <a:latin typeface="Arial MT"/>
                <a:cs typeface="Arial MT"/>
              </a:rPr>
              <a:t>maximum </a:t>
            </a:r>
            <a:r>
              <a:rPr sz="1400" spc="-20" dirty="0">
                <a:solidFill>
                  <a:srgbClr val="FFFFFF"/>
                </a:solidFill>
                <a:latin typeface="Arial MT"/>
                <a:cs typeface="Arial MT"/>
              </a:rPr>
              <a:t>ages</a:t>
            </a:r>
            <a:endParaRPr sz="1400" dirty="0">
              <a:latin typeface="Arial MT"/>
              <a:cs typeface="Arial MT"/>
            </a:endParaRPr>
          </a:p>
        </p:txBody>
      </p:sp>
      <p:sp>
        <p:nvSpPr>
          <p:cNvPr id="7" name="object 5"/>
          <p:cNvSpPr txBox="1"/>
          <p:nvPr/>
        </p:nvSpPr>
        <p:spPr>
          <a:xfrm>
            <a:off x="666394" y="4507864"/>
            <a:ext cx="4776470" cy="1383030"/>
          </a:xfrm>
          <a:prstGeom prst="rect">
            <a:avLst/>
          </a:prstGeom>
        </p:spPr>
        <p:txBody>
          <a:bodyPr vert="horz" wrap="square" lIns="0" tIns="12700" rIns="0" bIns="0" rtlCol="0">
            <a:spAutoFit/>
          </a:bodyPr>
          <a:lstStyle/>
          <a:p>
            <a:pPr marL="299085" marR="361315" indent="-287020">
              <a:lnSpc>
                <a:spcPct val="100000"/>
              </a:lnSpc>
              <a:spcBef>
                <a:spcPts val="100"/>
              </a:spcBef>
              <a:buClr>
                <a:srgbClr val="46C3D2"/>
              </a:buClr>
              <a:buChar char="•"/>
              <a:tabLst>
                <a:tab pos="299085" algn="l"/>
              </a:tabLst>
            </a:pP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average</a:t>
            </a:r>
            <a:r>
              <a:rPr sz="1400" spc="-35" dirty="0">
                <a:solidFill>
                  <a:srgbClr val="FFFFFF"/>
                </a:solidFill>
                <a:latin typeface="Arial MT"/>
                <a:cs typeface="Arial MT"/>
              </a:rPr>
              <a:t> </a:t>
            </a:r>
            <a:r>
              <a:rPr sz="1400" dirty="0">
                <a:solidFill>
                  <a:srgbClr val="FFFFFF"/>
                </a:solidFill>
                <a:latin typeface="Arial MT"/>
                <a:cs typeface="Arial MT"/>
              </a:rPr>
              <a:t>credit</a:t>
            </a:r>
            <a:r>
              <a:rPr sz="1400" spc="-40" dirty="0">
                <a:solidFill>
                  <a:srgbClr val="FFFFFF"/>
                </a:solidFill>
                <a:latin typeface="Arial MT"/>
                <a:cs typeface="Arial MT"/>
              </a:rPr>
              <a:t> </a:t>
            </a:r>
            <a:r>
              <a:rPr sz="1400" dirty="0">
                <a:solidFill>
                  <a:srgbClr val="FFFFFF"/>
                </a:solidFill>
                <a:latin typeface="Arial MT"/>
                <a:cs typeface="Arial MT"/>
              </a:rPr>
              <a:t>score</a:t>
            </a:r>
            <a:r>
              <a:rPr sz="1400" spc="-4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customers</a:t>
            </a:r>
            <a:r>
              <a:rPr sz="1400" spc="-55" dirty="0">
                <a:solidFill>
                  <a:srgbClr val="FFFFFF"/>
                </a:solidFill>
                <a:latin typeface="Arial MT"/>
                <a:cs typeface="Arial MT"/>
              </a:rPr>
              <a:t> </a:t>
            </a:r>
            <a:r>
              <a:rPr sz="1400" dirty="0">
                <a:solidFill>
                  <a:srgbClr val="FFFFFF"/>
                </a:solidFill>
                <a:latin typeface="Arial MT"/>
                <a:cs typeface="Arial MT"/>
              </a:rPr>
              <a:t>who</a:t>
            </a:r>
            <a:r>
              <a:rPr sz="1400" spc="-20" dirty="0">
                <a:solidFill>
                  <a:srgbClr val="FFFFFF"/>
                </a:solidFill>
                <a:latin typeface="Arial MT"/>
                <a:cs typeface="Arial MT"/>
              </a:rPr>
              <a:t> </a:t>
            </a:r>
            <a:r>
              <a:rPr sz="1400" dirty="0">
                <a:solidFill>
                  <a:srgbClr val="FFFFFF"/>
                </a:solidFill>
                <a:latin typeface="Arial MT"/>
                <a:cs typeface="Arial MT"/>
              </a:rPr>
              <a:t>left</a:t>
            </a:r>
            <a:r>
              <a:rPr sz="1400" spc="-30" dirty="0">
                <a:solidFill>
                  <a:srgbClr val="FFFFFF"/>
                </a:solidFill>
                <a:latin typeface="Arial MT"/>
                <a:cs typeface="Arial MT"/>
              </a:rPr>
              <a:t> </a:t>
            </a:r>
            <a:r>
              <a:rPr sz="1400" dirty="0">
                <a:solidFill>
                  <a:srgbClr val="FFFFFF"/>
                </a:solidFill>
                <a:latin typeface="Arial MT"/>
                <a:cs typeface="Arial MT"/>
              </a:rPr>
              <a:t>is</a:t>
            </a:r>
            <a:r>
              <a:rPr sz="1400" spc="-15" dirty="0">
                <a:solidFill>
                  <a:srgbClr val="FFFFFF"/>
                </a:solidFill>
                <a:latin typeface="Arial MT"/>
                <a:cs typeface="Arial MT"/>
              </a:rPr>
              <a:t> </a:t>
            </a:r>
            <a:r>
              <a:rPr sz="1400" spc="-25" dirty="0">
                <a:solidFill>
                  <a:srgbClr val="FFFFFF"/>
                </a:solidFill>
                <a:latin typeface="Arial MT"/>
                <a:cs typeface="Arial MT"/>
              </a:rPr>
              <a:t>14 </a:t>
            </a:r>
            <a:r>
              <a:rPr sz="1400" dirty="0">
                <a:solidFill>
                  <a:srgbClr val="FFFFFF"/>
                </a:solidFill>
                <a:latin typeface="Arial MT"/>
                <a:cs typeface="Arial MT"/>
              </a:rPr>
              <a:t>points</a:t>
            </a:r>
            <a:r>
              <a:rPr sz="1400" spc="-45" dirty="0">
                <a:solidFill>
                  <a:srgbClr val="FFFFFF"/>
                </a:solidFill>
                <a:latin typeface="Arial MT"/>
                <a:cs typeface="Arial MT"/>
              </a:rPr>
              <a:t> </a:t>
            </a:r>
            <a:r>
              <a:rPr sz="1400" dirty="0">
                <a:solidFill>
                  <a:srgbClr val="FFFFFF"/>
                </a:solidFill>
                <a:latin typeface="Arial MT"/>
                <a:cs typeface="Arial MT"/>
              </a:rPr>
              <a:t>lower</a:t>
            </a:r>
            <a:r>
              <a:rPr sz="1400" spc="-25" dirty="0">
                <a:solidFill>
                  <a:srgbClr val="FFFFFF"/>
                </a:solidFill>
                <a:latin typeface="Arial MT"/>
                <a:cs typeface="Arial MT"/>
              </a:rPr>
              <a:t> </a:t>
            </a:r>
            <a:r>
              <a:rPr sz="1400" dirty="0">
                <a:solidFill>
                  <a:srgbClr val="FFFFFF"/>
                </a:solidFill>
                <a:latin typeface="Arial MT"/>
                <a:cs typeface="Arial MT"/>
              </a:rPr>
              <a:t>than</a:t>
            </a:r>
            <a:r>
              <a:rPr sz="1400" spc="-50" dirty="0">
                <a:solidFill>
                  <a:srgbClr val="FFFFFF"/>
                </a:solidFill>
                <a:latin typeface="Arial MT"/>
                <a:cs typeface="Arial MT"/>
              </a:rPr>
              <a:t> </a:t>
            </a:r>
            <a:r>
              <a:rPr sz="1400" dirty="0">
                <a:solidFill>
                  <a:srgbClr val="FFFFFF"/>
                </a:solidFill>
                <a:latin typeface="Arial MT"/>
                <a:cs typeface="Arial MT"/>
              </a:rPr>
              <a:t>the</a:t>
            </a:r>
            <a:r>
              <a:rPr sz="1400" spc="-35" dirty="0">
                <a:solidFill>
                  <a:srgbClr val="FFFFFF"/>
                </a:solidFill>
                <a:latin typeface="Arial MT"/>
                <a:cs typeface="Arial MT"/>
              </a:rPr>
              <a:t> </a:t>
            </a:r>
            <a:r>
              <a:rPr sz="1400" dirty="0">
                <a:solidFill>
                  <a:srgbClr val="FFFFFF"/>
                </a:solidFill>
                <a:latin typeface="Arial MT"/>
                <a:cs typeface="Arial MT"/>
              </a:rPr>
              <a:t>customers</a:t>
            </a:r>
            <a:r>
              <a:rPr sz="1400" spc="-55" dirty="0">
                <a:solidFill>
                  <a:srgbClr val="FFFFFF"/>
                </a:solidFill>
                <a:latin typeface="Arial MT"/>
                <a:cs typeface="Arial MT"/>
              </a:rPr>
              <a:t> </a:t>
            </a:r>
            <a:r>
              <a:rPr sz="1400" dirty="0">
                <a:solidFill>
                  <a:srgbClr val="FFFFFF"/>
                </a:solidFill>
                <a:latin typeface="Arial MT"/>
                <a:cs typeface="Arial MT"/>
              </a:rPr>
              <a:t>who</a:t>
            </a:r>
            <a:r>
              <a:rPr sz="1400" spc="-15" dirty="0">
                <a:solidFill>
                  <a:srgbClr val="FFFFFF"/>
                </a:solidFill>
                <a:latin typeface="Arial MT"/>
                <a:cs typeface="Arial MT"/>
              </a:rPr>
              <a:t> </a:t>
            </a:r>
            <a:r>
              <a:rPr sz="1400" spc="-10" dirty="0">
                <a:solidFill>
                  <a:srgbClr val="FFFFFF"/>
                </a:solidFill>
                <a:latin typeface="Arial MT"/>
                <a:cs typeface="Arial MT"/>
              </a:rPr>
              <a:t>stayer.</a:t>
            </a:r>
            <a:endParaRPr sz="1400" dirty="0">
              <a:latin typeface="Arial MT"/>
              <a:cs typeface="Arial MT"/>
            </a:endParaRPr>
          </a:p>
          <a:p>
            <a:pPr marL="299085" marR="5080" indent="-287020">
              <a:lnSpc>
                <a:spcPct val="100000"/>
              </a:lnSpc>
              <a:spcBef>
                <a:spcPts val="600"/>
              </a:spcBef>
              <a:buClr>
                <a:srgbClr val="46C3D2"/>
              </a:buClr>
              <a:buChar char="•"/>
              <a:tabLst>
                <a:tab pos="299085" algn="l"/>
              </a:tabLst>
            </a:pPr>
            <a:r>
              <a:rPr sz="1400" dirty="0">
                <a:solidFill>
                  <a:srgbClr val="FFFFFF"/>
                </a:solidFill>
                <a:latin typeface="Arial MT"/>
                <a:cs typeface="Arial MT"/>
              </a:rPr>
              <a:t>Their</a:t>
            </a:r>
            <a:r>
              <a:rPr sz="1400" spc="-40" dirty="0">
                <a:solidFill>
                  <a:srgbClr val="FFFFFF"/>
                </a:solidFill>
                <a:latin typeface="Arial MT"/>
                <a:cs typeface="Arial MT"/>
              </a:rPr>
              <a:t> </a:t>
            </a:r>
            <a:r>
              <a:rPr sz="1400" dirty="0">
                <a:solidFill>
                  <a:srgbClr val="FFFFFF"/>
                </a:solidFill>
                <a:latin typeface="Arial MT"/>
                <a:cs typeface="Arial MT"/>
              </a:rPr>
              <a:t>average</a:t>
            </a:r>
            <a:r>
              <a:rPr sz="1400" spc="-35" dirty="0">
                <a:solidFill>
                  <a:srgbClr val="FFFFFF"/>
                </a:solidFill>
                <a:latin typeface="Arial MT"/>
                <a:cs typeface="Arial MT"/>
              </a:rPr>
              <a:t> </a:t>
            </a:r>
            <a:r>
              <a:rPr sz="1400" dirty="0">
                <a:solidFill>
                  <a:srgbClr val="FFFFFF"/>
                </a:solidFill>
                <a:latin typeface="Arial MT"/>
                <a:cs typeface="Arial MT"/>
              </a:rPr>
              <a:t>balance</a:t>
            </a:r>
            <a:r>
              <a:rPr sz="1400" spc="-45" dirty="0">
                <a:solidFill>
                  <a:srgbClr val="FFFFFF"/>
                </a:solidFill>
                <a:latin typeface="Arial MT"/>
                <a:cs typeface="Arial MT"/>
              </a:rPr>
              <a:t> </a:t>
            </a:r>
            <a:r>
              <a:rPr sz="1400" dirty="0">
                <a:solidFill>
                  <a:srgbClr val="FFFFFF"/>
                </a:solidFill>
                <a:latin typeface="Arial MT"/>
                <a:cs typeface="Arial MT"/>
              </a:rPr>
              <a:t>of</a:t>
            </a:r>
            <a:r>
              <a:rPr sz="1400" spc="-25" dirty="0">
                <a:solidFill>
                  <a:srgbClr val="FFFFFF"/>
                </a:solidFill>
                <a:latin typeface="Arial MT"/>
                <a:cs typeface="Arial MT"/>
              </a:rPr>
              <a:t> </a:t>
            </a: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customers</a:t>
            </a:r>
            <a:r>
              <a:rPr sz="1400" spc="-70" dirty="0">
                <a:solidFill>
                  <a:srgbClr val="FFFFFF"/>
                </a:solidFill>
                <a:latin typeface="Arial MT"/>
                <a:cs typeface="Arial MT"/>
              </a:rPr>
              <a:t> </a:t>
            </a:r>
            <a:r>
              <a:rPr sz="1400" dirty="0">
                <a:solidFill>
                  <a:srgbClr val="FFFFFF"/>
                </a:solidFill>
                <a:latin typeface="Arial MT"/>
                <a:cs typeface="Arial MT"/>
              </a:rPr>
              <a:t>who</a:t>
            </a:r>
            <a:r>
              <a:rPr sz="1400" spc="-10" dirty="0">
                <a:solidFill>
                  <a:srgbClr val="FFFFFF"/>
                </a:solidFill>
                <a:latin typeface="Arial MT"/>
                <a:cs typeface="Arial MT"/>
              </a:rPr>
              <a:t> </a:t>
            </a:r>
            <a:r>
              <a:rPr sz="1400" dirty="0">
                <a:solidFill>
                  <a:srgbClr val="FFFFFF"/>
                </a:solidFill>
                <a:latin typeface="Arial MT"/>
                <a:cs typeface="Arial MT"/>
              </a:rPr>
              <a:t>left</a:t>
            </a:r>
            <a:r>
              <a:rPr sz="1400" spc="-25" dirty="0">
                <a:solidFill>
                  <a:srgbClr val="FFFFFF"/>
                </a:solidFill>
                <a:latin typeface="Arial MT"/>
                <a:cs typeface="Arial MT"/>
              </a:rPr>
              <a:t> is</a:t>
            </a:r>
            <a:r>
              <a:rPr sz="1400" spc="500" dirty="0">
                <a:solidFill>
                  <a:srgbClr val="FFFFFF"/>
                </a:solidFill>
                <a:latin typeface="Arial MT"/>
                <a:cs typeface="Arial MT"/>
              </a:rPr>
              <a:t> </a:t>
            </a:r>
            <a:r>
              <a:rPr sz="1400" dirty="0">
                <a:solidFill>
                  <a:srgbClr val="FFFFFF"/>
                </a:solidFill>
                <a:latin typeface="Arial MT"/>
                <a:cs typeface="Arial MT"/>
              </a:rPr>
              <a:t>higher</a:t>
            </a:r>
            <a:r>
              <a:rPr sz="1400" spc="-50" dirty="0">
                <a:solidFill>
                  <a:srgbClr val="FFFFFF"/>
                </a:solidFill>
                <a:latin typeface="Arial MT"/>
                <a:cs typeface="Arial MT"/>
              </a:rPr>
              <a:t> </a:t>
            </a:r>
            <a:r>
              <a:rPr sz="1400" dirty="0">
                <a:solidFill>
                  <a:srgbClr val="FFFFFF"/>
                </a:solidFill>
                <a:latin typeface="Arial MT"/>
                <a:cs typeface="Arial MT"/>
              </a:rPr>
              <a:t>than</a:t>
            </a:r>
            <a:r>
              <a:rPr sz="1400" spc="-30" dirty="0">
                <a:solidFill>
                  <a:srgbClr val="FFFFFF"/>
                </a:solidFill>
                <a:latin typeface="Arial MT"/>
                <a:cs typeface="Arial MT"/>
              </a:rPr>
              <a:t> </a:t>
            </a:r>
            <a:r>
              <a:rPr sz="1400" dirty="0">
                <a:solidFill>
                  <a:srgbClr val="FFFFFF"/>
                </a:solidFill>
                <a:latin typeface="Arial MT"/>
                <a:cs typeface="Arial MT"/>
              </a:rPr>
              <a:t>the</a:t>
            </a:r>
            <a:r>
              <a:rPr sz="1400" spc="-45" dirty="0">
                <a:solidFill>
                  <a:srgbClr val="FFFFFF"/>
                </a:solidFill>
                <a:latin typeface="Arial MT"/>
                <a:cs typeface="Arial MT"/>
              </a:rPr>
              <a:t> </a:t>
            </a:r>
            <a:r>
              <a:rPr sz="1400" dirty="0">
                <a:solidFill>
                  <a:srgbClr val="FFFFFF"/>
                </a:solidFill>
                <a:latin typeface="Arial MT"/>
                <a:cs typeface="Arial MT"/>
              </a:rPr>
              <a:t>customers</a:t>
            </a:r>
            <a:r>
              <a:rPr sz="1400" spc="-50" dirty="0">
                <a:solidFill>
                  <a:srgbClr val="FFFFFF"/>
                </a:solidFill>
                <a:latin typeface="Arial MT"/>
                <a:cs typeface="Arial MT"/>
              </a:rPr>
              <a:t> </a:t>
            </a:r>
            <a:r>
              <a:rPr sz="1400" dirty="0">
                <a:solidFill>
                  <a:srgbClr val="FFFFFF"/>
                </a:solidFill>
                <a:latin typeface="Arial MT"/>
                <a:cs typeface="Arial MT"/>
              </a:rPr>
              <a:t>that</a:t>
            </a:r>
            <a:r>
              <a:rPr sz="1400" spc="-40" dirty="0">
                <a:solidFill>
                  <a:srgbClr val="FFFFFF"/>
                </a:solidFill>
                <a:latin typeface="Arial MT"/>
                <a:cs typeface="Arial MT"/>
              </a:rPr>
              <a:t> </a:t>
            </a:r>
            <a:r>
              <a:rPr sz="1400" dirty="0">
                <a:solidFill>
                  <a:srgbClr val="FFFFFF"/>
                </a:solidFill>
                <a:latin typeface="Arial MT"/>
                <a:cs typeface="Arial MT"/>
              </a:rPr>
              <a:t>stayed.</a:t>
            </a:r>
            <a:r>
              <a:rPr sz="1400" spc="-45" dirty="0">
                <a:solidFill>
                  <a:srgbClr val="FFFFFF"/>
                </a:solidFill>
                <a:latin typeface="Arial MT"/>
                <a:cs typeface="Arial MT"/>
              </a:rPr>
              <a:t> </a:t>
            </a:r>
            <a:r>
              <a:rPr sz="1400" dirty="0">
                <a:solidFill>
                  <a:srgbClr val="FFFFFF"/>
                </a:solidFill>
                <a:latin typeface="Arial MT"/>
                <a:cs typeface="Arial MT"/>
              </a:rPr>
              <a:t>Meaning</a:t>
            </a:r>
            <a:r>
              <a:rPr sz="1400" spc="-30" dirty="0">
                <a:solidFill>
                  <a:srgbClr val="FFFFFF"/>
                </a:solidFill>
                <a:latin typeface="Arial MT"/>
                <a:cs typeface="Arial MT"/>
              </a:rPr>
              <a:t> </a:t>
            </a:r>
            <a:r>
              <a:rPr sz="1400" dirty="0">
                <a:solidFill>
                  <a:srgbClr val="FFFFFF"/>
                </a:solidFill>
                <a:latin typeface="Arial MT"/>
                <a:cs typeface="Arial MT"/>
              </a:rPr>
              <a:t>that</a:t>
            </a:r>
            <a:r>
              <a:rPr sz="1400" spc="-40" dirty="0">
                <a:solidFill>
                  <a:srgbClr val="FFFFFF"/>
                </a:solidFill>
                <a:latin typeface="Arial MT"/>
                <a:cs typeface="Arial MT"/>
              </a:rPr>
              <a:t> </a:t>
            </a:r>
            <a:r>
              <a:rPr sz="1400" spc="-20" dirty="0">
                <a:solidFill>
                  <a:srgbClr val="FFFFFF"/>
                </a:solidFill>
                <a:latin typeface="Arial MT"/>
                <a:cs typeface="Arial MT"/>
              </a:rPr>
              <a:t>with </a:t>
            </a:r>
            <a:r>
              <a:rPr sz="1400" dirty="0">
                <a:solidFill>
                  <a:srgbClr val="FFFFFF"/>
                </a:solidFill>
                <a:latin typeface="Arial MT"/>
                <a:cs typeface="Arial MT"/>
              </a:rPr>
              <a:t>a</a:t>
            </a:r>
            <a:r>
              <a:rPr sz="1400" spc="-30" dirty="0">
                <a:solidFill>
                  <a:srgbClr val="FFFFFF"/>
                </a:solidFill>
                <a:latin typeface="Arial MT"/>
                <a:cs typeface="Arial MT"/>
              </a:rPr>
              <a:t> </a:t>
            </a:r>
            <a:r>
              <a:rPr sz="1400" dirty="0">
                <a:solidFill>
                  <a:srgbClr val="FFFFFF"/>
                </a:solidFill>
                <a:latin typeface="Arial MT"/>
                <a:cs typeface="Arial MT"/>
              </a:rPr>
              <a:t>higher</a:t>
            </a:r>
            <a:r>
              <a:rPr sz="1400" spc="-45" dirty="0">
                <a:solidFill>
                  <a:srgbClr val="FFFFFF"/>
                </a:solidFill>
                <a:latin typeface="Arial MT"/>
                <a:cs typeface="Arial MT"/>
              </a:rPr>
              <a:t> </a:t>
            </a:r>
            <a:r>
              <a:rPr sz="1400" dirty="0">
                <a:solidFill>
                  <a:srgbClr val="FFFFFF"/>
                </a:solidFill>
                <a:latin typeface="Arial MT"/>
                <a:cs typeface="Arial MT"/>
              </a:rPr>
              <a:t>balance</a:t>
            </a:r>
            <a:r>
              <a:rPr sz="1400" spc="-40" dirty="0">
                <a:solidFill>
                  <a:srgbClr val="FFFFFF"/>
                </a:solidFill>
                <a:latin typeface="Arial MT"/>
                <a:cs typeface="Arial MT"/>
              </a:rPr>
              <a:t> </a:t>
            </a:r>
            <a:r>
              <a:rPr sz="1400" dirty="0">
                <a:solidFill>
                  <a:srgbClr val="FFFFFF"/>
                </a:solidFill>
                <a:latin typeface="Arial MT"/>
                <a:cs typeface="Arial MT"/>
              </a:rPr>
              <a:t>they</a:t>
            </a:r>
            <a:r>
              <a:rPr sz="1400" spc="-35" dirty="0">
                <a:solidFill>
                  <a:srgbClr val="FFFFFF"/>
                </a:solidFill>
                <a:latin typeface="Arial MT"/>
                <a:cs typeface="Arial MT"/>
              </a:rPr>
              <a:t> </a:t>
            </a:r>
            <a:r>
              <a:rPr sz="1400" dirty="0">
                <a:solidFill>
                  <a:srgbClr val="FFFFFF"/>
                </a:solidFill>
                <a:latin typeface="Arial MT"/>
                <a:cs typeface="Arial MT"/>
              </a:rPr>
              <a:t>may</a:t>
            </a:r>
            <a:r>
              <a:rPr sz="1400" spc="-25" dirty="0">
                <a:solidFill>
                  <a:srgbClr val="FFFFFF"/>
                </a:solidFill>
                <a:latin typeface="Arial MT"/>
                <a:cs typeface="Arial MT"/>
              </a:rPr>
              <a:t> </a:t>
            </a:r>
            <a:r>
              <a:rPr sz="1400" dirty="0">
                <a:solidFill>
                  <a:srgbClr val="FFFFFF"/>
                </a:solidFill>
                <a:latin typeface="Arial MT"/>
                <a:cs typeface="Arial MT"/>
              </a:rPr>
              <a:t>have</a:t>
            </a:r>
            <a:r>
              <a:rPr sz="1400" spc="-20" dirty="0">
                <a:solidFill>
                  <a:srgbClr val="FFFFFF"/>
                </a:solidFill>
                <a:latin typeface="Arial MT"/>
                <a:cs typeface="Arial MT"/>
              </a:rPr>
              <a:t> </a:t>
            </a:r>
            <a:r>
              <a:rPr sz="1400" dirty="0">
                <a:solidFill>
                  <a:srgbClr val="FFFFFF"/>
                </a:solidFill>
                <a:latin typeface="Arial MT"/>
                <a:cs typeface="Arial MT"/>
              </a:rPr>
              <a:t>found</a:t>
            </a:r>
            <a:r>
              <a:rPr sz="1400" spc="-45" dirty="0">
                <a:solidFill>
                  <a:srgbClr val="FFFFFF"/>
                </a:solidFill>
                <a:latin typeface="Arial MT"/>
                <a:cs typeface="Arial MT"/>
              </a:rPr>
              <a:t> </a:t>
            </a:r>
            <a:r>
              <a:rPr sz="1400" dirty="0">
                <a:solidFill>
                  <a:srgbClr val="FFFFFF"/>
                </a:solidFill>
                <a:latin typeface="Arial MT"/>
                <a:cs typeface="Arial MT"/>
              </a:rPr>
              <a:t>better</a:t>
            </a:r>
            <a:r>
              <a:rPr sz="1400" spc="-50" dirty="0">
                <a:solidFill>
                  <a:srgbClr val="FFFFFF"/>
                </a:solidFill>
                <a:latin typeface="Arial MT"/>
                <a:cs typeface="Arial MT"/>
              </a:rPr>
              <a:t> </a:t>
            </a:r>
            <a:r>
              <a:rPr sz="1400" spc="-10" dirty="0">
                <a:solidFill>
                  <a:srgbClr val="FFFFFF"/>
                </a:solidFill>
                <a:latin typeface="Arial MT"/>
                <a:cs typeface="Arial MT"/>
              </a:rPr>
              <a:t>alternatives </a:t>
            </a:r>
            <a:r>
              <a:rPr sz="1400" dirty="0">
                <a:solidFill>
                  <a:srgbClr val="FFFFFF"/>
                </a:solidFill>
                <a:latin typeface="Arial MT"/>
                <a:cs typeface="Arial MT"/>
              </a:rPr>
              <a:t>from</a:t>
            </a:r>
            <a:r>
              <a:rPr sz="1400" spc="-25" dirty="0">
                <a:solidFill>
                  <a:srgbClr val="FFFFFF"/>
                </a:solidFill>
                <a:latin typeface="Arial MT"/>
                <a:cs typeface="Arial MT"/>
              </a:rPr>
              <a:t> </a:t>
            </a:r>
            <a:r>
              <a:rPr sz="1400" dirty="0">
                <a:solidFill>
                  <a:srgbClr val="FFFFFF"/>
                </a:solidFill>
                <a:latin typeface="Arial MT"/>
                <a:cs typeface="Arial MT"/>
              </a:rPr>
              <a:t>other</a:t>
            </a:r>
            <a:r>
              <a:rPr sz="1400" spc="-45" dirty="0">
                <a:solidFill>
                  <a:srgbClr val="FFFFFF"/>
                </a:solidFill>
                <a:latin typeface="Arial MT"/>
                <a:cs typeface="Arial MT"/>
              </a:rPr>
              <a:t> </a:t>
            </a:r>
            <a:r>
              <a:rPr sz="1400" spc="-10" dirty="0">
                <a:solidFill>
                  <a:srgbClr val="FFFFFF"/>
                </a:solidFill>
                <a:latin typeface="Arial MT"/>
                <a:cs typeface="Arial MT"/>
              </a:rPr>
              <a:t>banks.</a:t>
            </a:r>
            <a:endParaRPr sz="1400" dirty="0">
              <a:latin typeface="Arial MT"/>
              <a:cs typeface="Arial MT"/>
            </a:endParaRPr>
          </a:p>
        </p:txBody>
      </p:sp>
      <p:graphicFrame>
        <p:nvGraphicFramePr>
          <p:cNvPr id="8" name="object 6"/>
          <p:cNvGraphicFramePr>
            <a:graphicFrameLocks noGrp="1"/>
          </p:cNvGraphicFramePr>
          <p:nvPr>
            <p:extLst>
              <p:ext uri="{D42A27DB-BD31-4B8C-83A1-F6EECF244321}">
                <p14:modId xmlns:p14="http://schemas.microsoft.com/office/powerpoint/2010/main" val="3243811775"/>
              </p:ext>
            </p:extLst>
          </p:nvPr>
        </p:nvGraphicFramePr>
        <p:xfrm>
          <a:off x="580643" y="2109238"/>
          <a:ext cx="5085079" cy="2092960"/>
        </p:xfrm>
        <a:graphic>
          <a:graphicData uri="http://schemas.openxmlformats.org/drawingml/2006/table">
            <a:tbl>
              <a:tblPr firstRow="1" bandRow="1">
                <a:tableStyleId>{2D5ABB26-0587-4C30-8999-92F81FD0307C}</a:tableStyleId>
              </a:tblPr>
              <a:tblGrid>
                <a:gridCol w="1720214"/>
                <a:gridCol w="1121410"/>
                <a:gridCol w="1122045"/>
                <a:gridCol w="1121410"/>
              </a:tblGrid>
              <a:tr h="261620">
                <a:tc gridSpan="4">
                  <a:txBody>
                    <a:bodyPr/>
                    <a:lstStyle/>
                    <a:p>
                      <a:pPr marL="635" algn="ctr">
                        <a:lnSpc>
                          <a:spcPct val="100000"/>
                        </a:lnSpc>
                        <a:spcBef>
                          <a:spcPts val="40"/>
                        </a:spcBef>
                      </a:pPr>
                      <a:r>
                        <a:rPr sz="1550" b="1" dirty="0">
                          <a:solidFill>
                            <a:srgbClr val="FFFFFF"/>
                          </a:solidFill>
                          <a:latin typeface="Calibri"/>
                          <a:cs typeface="Calibri"/>
                        </a:rPr>
                        <a:t>Customers</a:t>
                      </a:r>
                      <a:r>
                        <a:rPr sz="1550" b="1" spc="-65" dirty="0">
                          <a:solidFill>
                            <a:srgbClr val="FFFFFF"/>
                          </a:solidFill>
                          <a:latin typeface="Calibri"/>
                          <a:cs typeface="Calibri"/>
                        </a:rPr>
                        <a:t> </a:t>
                      </a:r>
                      <a:r>
                        <a:rPr sz="1550" b="1" dirty="0">
                          <a:solidFill>
                            <a:srgbClr val="FFFFFF"/>
                          </a:solidFill>
                          <a:latin typeface="Calibri"/>
                          <a:cs typeface="Calibri"/>
                        </a:rPr>
                        <a:t>who</a:t>
                      </a:r>
                      <a:r>
                        <a:rPr sz="1550" b="1" spc="-20" dirty="0">
                          <a:solidFill>
                            <a:srgbClr val="FFFFFF"/>
                          </a:solidFill>
                          <a:latin typeface="Calibri"/>
                          <a:cs typeface="Calibri"/>
                        </a:rPr>
                        <a:t> left</a:t>
                      </a:r>
                      <a:endParaRPr sz="1550" dirty="0">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0000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61620">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25" dirty="0">
                          <a:solidFill>
                            <a:schemeClr val="bg1"/>
                          </a:solidFill>
                          <a:latin typeface="Calibri"/>
                          <a:cs typeface="Calibri"/>
                        </a:rPr>
                        <a:t>MIN</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25" dirty="0">
                          <a:solidFill>
                            <a:schemeClr val="bg1"/>
                          </a:solidFill>
                          <a:latin typeface="Calibri"/>
                          <a:cs typeface="Calibri"/>
                        </a:rPr>
                        <a:t>MAX</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8890" algn="ctr">
                        <a:lnSpc>
                          <a:spcPct val="100000"/>
                        </a:lnSpc>
                        <a:spcBef>
                          <a:spcPts val="40"/>
                        </a:spcBef>
                      </a:pPr>
                      <a:r>
                        <a:rPr sz="1550" spc="-10" dirty="0">
                          <a:solidFill>
                            <a:schemeClr val="bg1"/>
                          </a:solidFill>
                          <a:latin typeface="Calibri"/>
                          <a:cs typeface="Calibri"/>
                        </a:rPr>
                        <a:t>AVERAGE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Credit</a:t>
                      </a:r>
                      <a:r>
                        <a:rPr sz="1550" spc="-55" dirty="0">
                          <a:solidFill>
                            <a:schemeClr val="bg1"/>
                          </a:solidFill>
                          <a:latin typeface="Calibri"/>
                          <a:cs typeface="Calibri"/>
                        </a:rPr>
                        <a:t> </a:t>
                      </a:r>
                      <a:r>
                        <a:rPr sz="1550" spc="-10" dirty="0">
                          <a:solidFill>
                            <a:schemeClr val="bg1"/>
                          </a:solidFill>
                          <a:latin typeface="Calibri"/>
                          <a:cs typeface="Calibri"/>
                        </a:rPr>
                        <a:t>Score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376.00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850.00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637.14</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25" dirty="0">
                          <a:solidFill>
                            <a:schemeClr val="bg1"/>
                          </a:solidFill>
                          <a:latin typeface="Calibri"/>
                          <a:cs typeface="Calibri"/>
                        </a:rPr>
                        <a:t>Age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22.00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69.00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795" algn="ctr">
                        <a:lnSpc>
                          <a:spcPct val="100000"/>
                        </a:lnSpc>
                        <a:spcBef>
                          <a:spcPts val="40"/>
                        </a:spcBef>
                      </a:pPr>
                      <a:r>
                        <a:rPr sz="1550" spc="-10" dirty="0">
                          <a:solidFill>
                            <a:schemeClr val="bg1"/>
                          </a:solidFill>
                          <a:latin typeface="Calibri"/>
                          <a:cs typeface="Calibri"/>
                        </a:rPr>
                        <a:t>45.19</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Tenure</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1430" algn="ctr">
                        <a:lnSpc>
                          <a:spcPct val="100000"/>
                        </a:lnSpc>
                        <a:spcBef>
                          <a:spcPts val="40"/>
                        </a:spcBef>
                      </a:pPr>
                      <a:r>
                        <a:rPr sz="1550" spc="-10" dirty="0">
                          <a:solidFill>
                            <a:schemeClr val="bg1"/>
                          </a:solidFill>
                          <a:latin typeface="Calibri"/>
                          <a:cs typeface="Calibri"/>
                        </a:rPr>
                        <a:t>10.00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4.70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Balance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160" algn="ctr">
                        <a:lnSpc>
                          <a:spcPct val="100000"/>
                        </a:lnSpc>
                        <a:spcBef>
                          <a:spcPts val="40"/>
                        </a:spcBef>
                      </a:pPr>
                      <a:r>
                        <a:rPr sz="1550" spc="-10" dirty="0">
                          <a:solidFill>
                            <a:schemeClr val="bg1"/>
                          </a:solidFill>
                          <a:latin typeface="Calibri"/>
                          <a:cs typeface="Calibri"/>
                        </a:rPr>
                        <a:t>213146.20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90476.45</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20" dirty="0">
                          <a:solidFill>
                            <a:schemeClr val="bg1"/>
                          </a:solidFill>
                          <a:latin typeface="Calibri"/>
                          <a:cs typeface="Calibri"/>
                        </a:rPr>
                        <a:t>Number</a:t>
                      </a:r>
                      <a:r>
                        <a:rPr sz="1550" spc="-35" dirty="0">
                          <a:solidFill>
                            <a:schemeClr val="bg1"/>
                          </a:solidFill>
                          <a:latin typeface="Calibri"/>
                          <a:cs typeface="Calibri"/>
                        </a:rPr>
                        <a:t> </a:t>
                      </a:r>
                      <a:r>
                        <a:rPr sz="1550" dirty="0">
                          <a:solidFill>
                            <a:schemeClr val="bg1"/>
                          </a:solidFill>
                          <a:latin typeface="Calibri"/>
                          <a:cs typeface="Calibri"/>
                        </a:rPr>
                        <a:t>of</a:t>
                      </a:r>
                      <a:r>
                        <a:rPr sz="1550" spc="40" dirty="0">
                          <a:solidFill>
                            <a:schemeClr val="bg1"/>
                          </a:solidFill>
                          <a:latin typeface="Calibri"/>
                          <a:cs typeface="Calibri"/>
                        </a:rPr>
                        <a:t> </a:t>
                      </a:r>
                      <a:r>
                        <a:rPr sz="1550" spc="-10" dirty="0">
                          <a:solidFill>
                            <a:schemeClr val="bg1"/>
                          </a:solidFill>
                          <a:latin typeface="Calibri"/>
                          <a:cs typeface="Calibri"/>
                        </a:rPr>
                        <a:t>Products</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1.00</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4.00</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20" dirty="0">
                          <a:solidFill>
                            <a:schemeClr val="bg1"/>
                          </a:solidFill>
                          <a:latin typeface="Calibri"/>
                          <a:cs typeface="Calibri"/>
                        </a:rPr>
                        <a:t>1.47</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r h="261620">
                <a:tc>
                  <a:txBody>
                    <a:bodyPr/>
                    <a:lstStyle/>
                    <a:p>
                      <a:pPr marL="37465">
                        <a:lnSpc>
                          <a:spcPct val="100000"/>
                        </a:lnSpc>
                        <a:spcBef>
                          <a:spcPts val="40"/>
                        </a:spcBef>
                      </a:pPr>
                      <a:r>
                        <a:rPr sz="1550" spc="-10" dirty="0">
                          <a:solidFill>
                            <a:schemeClr val="bg1"/>
                          </a:solidFill>
                          <a:latin typeface="Calibri"/>
                          <a:cs typeface="Calibri"/>
                        </a:rPr>
                        <a:t>Estimated</a:t>
                      </a:r>
                      <a:r>
                        <a:rPr sz="1550" spc="-65" dirty="0">
                          <a:solidFill>
                            <a:schemeClr val="bg1"/>
                          </a:solidFill>
                          <a:latin typeface="Calibri"/>
                          <a:cs typeface="Calibri"/>
                        </a:rPr>
                        <a:t> </a:t>
                      </a:r>
                      <a:r>
                        <a:rPr sz="1550" spc="-10" dirty="0">
                          <a:solidFill>
                            <a:schemeClr val="bg1"/>
                          </a:solidFill>
                          <a:latin typeface="Calibri"/>
                          <a:cs typeface="Calibri"/>
                        </a:rPr>
                        <a:t>Salary</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635" algn="ctr">
                        <a:lnSpc>
                          <a:spcPct val="100000"/>
                        </a:lnSpc>
                        <a:spcBef>
                          <a:spcPts val="40"/>
                        </a:spcBef>
                      </a:pPr>
                      <a:r>
                        <a:rPr sz="1550" spc="-10" dirty="0">
                          <a:solidFill>
                            <a:schemeClr val="bg1"/>
                          </a:solidFill>
                          <a:latin typeface="Calibri"/>
                          <a:cs typeface="Calibri"/>
                        </a:rPr>
                        <a:t>417.41</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marL="10160" algn="ctr">
                        <a:lnSpc>
                          <a:spcPct val="100000"/>
                        </a:lnSpc>
                        <a:spcBef>
                          <a:spcPts val="40"/>
                        </a:spcBef>
                      </a:pPr>
                      <a:r>
                        <a:rPr sz="1550" spc="-10" dirty="0">
                          <a:solidFill>
                            <a:schemeClr val="bg1"/>
                          </a:solidFill>
                          <a:latin typeface="Calibri"/>
                          <a:cs typeface="Calibri"/>
                        </a:rPr>
                        <a:t>199725.39</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c>
                  <a:txBody>
                    <a:bodyPr/>
                    <a:lstStyle/>
                    <a:p>
                      <a:pPr algn="ctr">
                        <a:lnSpc>
                          <a:spcPct val="100000"/>
                        </a:lnSpc>
                        <a:spcBef>
                          <a:spcPts val="40"/>
                        </a:spcBef>
                      </a:pPr>
                      <a:r>
                        <a:rPr sz="1550" spc="-10" dirty="0">
                          <a:solidFill>
                            <a:schemeClr val="bg1"/>
                          </a:solidFill>
                          <a:latin typeface="Calibri"/>
                          <a:cs typeface="Calibri"/>
                        </a:rPr>
                        <a:t>97196.54</a:t>
                      </a:r>
                      <a:endParaRPr sz="1550" dirty="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CECEC"/>
                    </a:solidFill>
                  </a:tcPr>
                </a:tc>
              </a:tr>
            </a:tbl>
          </a:graphicData>
        </a:graphic>
      </p:graphicFrame>
      <p:graphicFrame>
        <p:nvGraphicFramePr>
          <p:cNvPr id="9" name="object 7"/>
          <p:cNvGraphicFramePr>
            <a:graphicFrameLocks noGrp="1"/>
          </p:cNvGraphicFramePr>
          <p:nvPr>
            <p:extLst>
              <p:ext uri="{D42A27DB-BD31-4B8C-83A1-F6EECF244321}">
                <p14:modId xmlns:p14="http://schemas.microsoft.com/office/powerpoint/2010/main" val="1001381380"/>
              </p:ext>
            </p:extLst>
          </p:nvPr>
        </p:nvGraphicFramePr>
        <p:xfrm>
          <a:off x="6498210" y="2103173"/>
          <a:ext cx="5082539" cy="2092960"/>
        </p:xfrm>
        <a:graphic>
          <a:graphicData uri="http://schemas.openxmlformats.org/drawingml/2006/table">
            <a:tbl>
              <a:tblPr firstRow="1" bandRow="1">
                <a:tableStyleId>{2D5ABB26-0587-4C30-8999-92F81FD0307C}</a:tableStyleId>
              </a:tblPr>
              <a:tblGrid>
                <a:gridCol w="1719580"/>
                <a:gridCol w="1120775"/>
                <a:gridCol w="1121409"/>
                <a:gridCol w="1120775"/>
              </a:tblGrid>
              <a:tr h="261620">
                <a:tc gridSpan="4">
                  <a:txBody>
                    <a:bodyPr/>
                    <a:lstStyle/>
                    <a:p>
                      <a:pPr marL="10795" algn="ctr">
                        <a:lnSpc>
                          <a:spcPct val="100000"/>
                        </a:lnSpc>
                        <a:spcBef>
                          <a:spcPts val="35"/>
                        </a:spcBef>
                      </a:pPr>
                      <a:r>
                        <a:rPr sz="1550" b="1" dirty="0">
                          <a:solidFill>
                            <a:srgbClr val="FFFFFF"/>
                          </a:solidFill>
                          <a:latin typeface="Calibri"/>
                          <a:cs typeface="Calibri"/>
                        </a:rPr>
                        <a:t>Current</a:t>
                      </a:r>
                      <a:r>
                        <a:rPr sz="1550" b="1" spc="-85" dirty="0">
                          <a:solidFill>
                            <a:srgbClr val="FFFFFF"/>
                          </a:solidFill>
                          <a:latin typeface="Calibri"/>
                          <a:cs typeface="Calibri"/>
                        </a:rPr>
                        <a:t> </a:t>
                      </a:r>
                      <a:r>
                        <a:rPr sz="1550" b="1" spc="-10" dirty="0">
                          <a:solidFill>
                            <a:srgbClr val="FFFFFF"/>
                          </a:solidFill>
                          <a:latin typeface="Calibri"/>
                          <a:cs typeface="Calibri"/>
                        </a:rPr>
                        <a:t>Customers</a:t>
                      </a:r>
                      <a:endParaRPr sz="1550" dirty="0">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AF50"/>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261620">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40"/>
                        </a:spcBef>
                      </a:pPr>
                      <a:r>
                        <a:rPr sz="1550" spc="-25" dirty="0">
                          <a:solidFill>
                            <a:schemeClr val="bg1"/>
                          </a:solidFill>
                          <a:latin typeface="Calibri"/>
                          <a:cs typeface="Calibri"/>
                        </a:rPr>
                        <a:t>MIN</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40"/>
                        </a:spcBef>
                      </a:pPr>
                      <a:r>
                        <a:rPr sz="1550" spc="-25" dirty="0">
                          <a:solidFill>
                            <a:schemeClr val="bg1"/>
                          </a:solidFill>
                          <a:latin typeface="Calibri"/>
                          <a:cs typeface="Calibri"/>
                        </a:rPr>
                        <a:t>MAX</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8890" algn="ctr">
                        <a:lnSpc>
                          <a:spcPct val="100000"/>
                        </a:lnSpc>
                        <a:spcBef>
                          <a:spcPts val="40"/>
                        </a:spcBef>
                      </a:pPr>
                      <a:r>
                        <a:rPr sz="1550" spc="-10" dirty="0">
                          <a:solidFill>
                            <a:schemeClr val="bg1"/>
                          </a:solidFill>
                          <a:latin typeface="Calibri"/>
                          <a:cs typeface="Calibri"/>
                        </a:rPr>
                        <a:t>AVERAGE</a:t>
                      </a:r>
                      <a:endParaRPr sz="1550">
                        <a:solidFill>
                          <a:schemeClr val="bg1"/>
                        </a:solidFill>
                        <a:latin typeface="Calibri"/>
                        <a:cs typeface="Calibri"/>
                      </a:endParaRPr>
                    </a:p>
                  </a:txBody>
                  <a:tcPr marL="0" marR="0" marT="5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Credit</a:t>
                      </a:r>
                      <a:r>
                        <a:rPr sz="1550" spc="-55" dirty="0">
                          <a:solidFill>
                            <a:schemeClr val="bg1"/>
                          </a:solidFill>
                          <a:latin typeface="Calibri"/>
                          <a:cs typeface="Calibri"/>
                        </a:rPr>
                        <a:t> </a:t>
                      </a:r>
                      <a:r>
                        <a:rPr sz="1550" spc="-10" dirty="0">
                          <a:solidFill>
                            <a:schemeClr val="bg1"/>
                          </a:solidFill>
                          <a:latin typeface="Calibri"/>
                          <a:cs typeface="Calibri"/>
                        </a:rPr>
                        <a:t>Score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279400" algn="r">
                        <a:lnSpc>
                          <a:spcPct val="100000"/>
                        </a:lnSpc>
                        <a:spcBef>
                          <a:spcPts val="35"/>
                        </a:spcBef>
                      </a:pPr>
                      <a:r>
                        <a:rPr sz="1550" spc="-10" dirty="0">
                          <a:solidFill>
                            <a:schemeClr val="bg1"/>
                          </a:solidFill>
                          <a:latin typeface="Calibri"/>
                          <a:cs typeface="Calibri"/>
                        </a:rPr>
                        <a:t>411.00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10" dirty="0">
                          <a:solidFill>
                            <a:schemeClr val="bg1"/>
                          </a:solidFill>
                          <a:latin typeface="Calibri"/>
                          <a:cs typeface="Calibri"/>
                        </a:rPr>
                        <a:t>850.00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651.83</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25" dirty="0">
                          <a:solidFill>
                            <a:schemeClr val="bg1"/>
                          </a:solidFill>
                          <a:latin typeface="Calibri"/>
                          <a:cs typeface="Calibri"/>
                        </a:rPr>
                        <a:t>Age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323215" algn="r">
                        <a:lnSpc>
                          <a:spcPct val="100000"/>
                        </a:lnSpc>
                        <a:spcBef>
                          <a:spcPts val="35"/>
                        </a:spcBef>
                      </a:pPr>
                      <a:r>
                        <a:rPr sz="1550" spc="-10" dirty="0">
                          <a:solidFill>
                            <a:schemeClr val="bg1"/>
                          </a:solidFill>
                          <a:latin typeface="Calibri"/>
                          <a:cs typeface="Calibri"/>
                        </a:rPr>
                        <a:t>18.00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1430" algn="ctr">
                        <a:lnSpc>
                          <a:spcPct val="100000"/>
                        </a:lnSpc>
                        <a:spcBef>
                          <a:spcPts val="35"/>
                        </a:spcBef>
                      </a:pPr>
                      <a:r>
                        <a:rPr sz="1550" spc="-10" dirty="0">
                          <a:solidFill>
                            <a:schemeClr val="bg1"/>
                          </a:solidFill>
                          <a:latin typeface="Calibri"/>
                          <a:cs typeface="Calibri"/>
                        </a:rPr>
                        <a:t>82.00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795" algn="ctr">
                        <a:lnSpc>
                          <a:spcPct val="100000"/>
                        </a:lnSpc>
                        <a:spcBef>
                          <a:spcPts val="35"/>
                        </a:spcBef>
                      </a:pPr>
                      <a:r>
                        <a:rPr sz="1550" spc="-10" dirty="0">
                          <a:solidFill>
                            <a:schemeClr val="bg1"/>
                          </a:solidFill>
                          <a:latin typeface="Calibri"/>
                          <a:cs typeface="Calibri"/>
                        </a:rPr>
                        <a:t>37.39</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Tenure</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1430" algn="ctr">
                        <a:lnSpc>
                          <a:spcPct val="100000"/>
                        </a:lnSpc>
                        <a:spcBef>
                          <a:spcPts val="35"/>
                        </a:spcBef>
                      </a:pPr>
                      <a:r>
                        <a:rPr sz="1550" spc="-10" dirty="0">
                          <a:solidFill>
                            <a:schemeClr val="bg1"/>
                          </a:solidFill>
                          <a:latin typeface="Calibri"/>
                          <a:cs typeface="Calibri"/>
                        </a:rPr>
                        <a:t>10.00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5.16</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Balance</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0.00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160" algn="ctr">
                        <a:lnSpc>
                          <a:spcPct val="100000"/>
                        </a:lnSpc>
                        <a:spcBef>
                          <a:spcPts val="35"/>
                        </a:spcBef>
                      </a:pPr>
                      <a:r>
                        <a:rPr sz="1550" spc="-10" dirty="0">
                          <a:solidFill>
                            <a:schemeClr val="bg1"/>
                          </a:solidFill>
                          <a:latin typeface="Calibri"/>
                          <a:cs typeface="Calibri"/>
                        </a:rPr>
                        <a:t>197041.80</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74836.45</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25" dirty="0">
                          <a:solidFill>
                            <a:schemeClr val="bg1"/>
                          </a:solidFill>
                          <a:latin typeface="Calibri"/>
                          <a:cs typeface="Calibri"/>
                        </a:rPr>
                        <a:t>Number </a:t>
                      </a:r>
                      <a:r>
                        <a:rPr sz="1550" dirty="0">
                          <a:solidFill>
                            <a:schemeClr val="bg1"/>
                          </a:solidFill>
                          <a:latin typeface="Calibri"/>
                          <a:cs typeface="Calibri"/>
                        </a:rPr>
                        <a:t>of</a:t>
                      </a:r>
                      <a:r>
                        <a:rPr sz="1550" spc="45" dirty="0">
                          <a:solidFill>
                            <a:schemeClr val="bg1"/>
                          </a:solidFill>
                          <a:latin typeface="Calibri"/>
                          <a:cs typeface="Calibri"/>
                        </a:rPr>
                        <a:t> </a:t>
                      </a:r>
                      <a:r>
                        <a:rPr sz="1550" spc="-10" dirty="0">
                          <a:solidFill>
                            <a:schemeClr val="bg1"/>
                          </a:solidFill>
                          <a:latin typeface="Calibri"/>
                          <a:cs typeface="Calibri"/>
                        </a:rPr>
                        <a:t>Products</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1.00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3.00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635" algn="ctr">
                        <a:lnSpc>
                          <a:spcPct val="100000"/>
                        </a:lnSpc>
                        <a:spcBef>
                          <a:spcPts val="35"/>
                        </a:spcBef>
                      </a:pPr>
                      <a:r>
                        <a:rPr sz="1550" spc="-20" dirty="0">
                          <a:solidFill>
                            <a:schemeClr val="bg1"/>
                          </a:solidFill>
                          <a:latin typeface="Calibri"/>
                          <a:cs typeface="Calibri"/>
                        </a:rPr>
                        <a:t>1.54</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r h="261620">
                <a:tc>
                  <a:txBody>
                    <a:bodyPr/>
                    <a:lstStyle/>
                    <a:p>
                      <a:pPr marL="37465">
                        <a:lnSpc>
                          <a:spcPct val="100000"/>
                        </a:lnSpc>
                        <a:spcBef>
                          <a:spcPts val="35"/>
                        </a:spcBef>
                      </a:pPr>
                      <a:r>
                        <a:rPr sz="1550" spc="-10" dirty="0">
                          <a:solidFill>
                            <a:schemeClr val="bg1"/>
                          </a:solidFill>
                          <a:latin typeface="Calibri"/>
                          <a:cs typeface="Calibri"/>
                        </a:rPr>
                        <a:t>Estimated</a:t>
                      </a:r>
                      <a:r>
                        <a:rPr sz="1550" spc="-65" dirty="0">
                          <a:solidFill>
                            <a:schemeClr val="bg1"/>
                          </a:solidFill>
                          <a:latin typeface="Calibri"/>
                          <a:cs typeface="Calibri"/>
                        </a:rPr>
                        <a:t> </a:t>
                      </a:r>
                      <a:r>
                        <a:rPr sz="1550" spc="-10" dirty="0">
                          <a:solidFill>
                            <a:schemeClr val="bg1"/>
                          </a:solidFill>
                          <a:latin typeface="Calibri"/>
                          <a:cs typeface="Calibri"/>
                        </a:rPr>
                        <a:t>Salary</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R="279400" algn="r">
                        <a:lnSpc>
                          <a:spcPct val="100000"/>
                        </a:lnSpc>
                        <a:spcBef>
                          <a:spcPts val="35"/>
                        </a:spcBef>
                      </a:pPr>
                      <a:r>
                        <a:rPr sz="1550" spc="-10" dirty="0">
                          <a:solidFill>
                            <a:schemeClr val="bg1"/>
                          </a:solidFill>
                          <a:latin typeface="Calibri"/>
                          <a:cs typeface="Calibri"/>
                        </a:rPr>
                        <a:t>371.05</a:t>
                      </a:r>
                      <a:endParaRPr sz="155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marL="10160" algn="ctr">
                        <a:lnSpc>
                          <a:spcPct val="100000"/>
                        </a:lnSpc>
                        <a:spcBef>
                          <a:spcPts val="35"/>
                        </a:spcBef>
                      </a:pPr>
                      <a:r>
                        <a:rPr sz="1550" spc="-10" dirty="0">
                          <a:solidFill>
                            <a:schemeClr val="bg1"/>
                          </a:solidFill>
                          <a:latin typeface="Calibri"/>
                          <a:cs typeface="Calibri"/>
                        </a:rPr>
                        <a:t>199661.50</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c>
                  <a:txBody>
                    <a:bodyPr/>
                    <a:lstStyle/>
                    <a:p>
                      <a:pPr algn="ctr">
                        <a:lnSpc>
                          <a:spcPct val="100000"/>
                        </a:lnSpc>
                        <a:spcBef>
                          <a:spcPts val="35"/>
                        </a:spcBef>
                      </a:pPr>
                      <a:r>
                        <a:rPr sz="1550" spc="-10" dirty="0">
                          <a:solidFill>
                            <a:schemeClr val="bg1"/>
                          </a:solidFill>
                          <a:latin typeface="Calibri"/>
                          <a:cs typeface="Calibri"/>
                        </a:rPr>
                        <a:t>98977.65</a:t>
                      </a:r>
                      <a:endParaRPr sz="1550" dirty="0">
                        <a:solidFill>
                          <a:schemeClr val="bg1"/>
                        </a:solidFill>
                        <a:latin typeface="Calibri"/>
                        <a:cs typeface="Calibri"/>
                      </a:endParaRPr>
                    </a:p>
                  </a:txBody>
                  <a:tcPr marL="0" marR="0" marT="44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FF3"/>
                    </a:solidFill>
                  </a:tcPr>
                </a:tc>
              </a:tr>
            </a:tbl>
          </a:graphicData>
        </a:graphic>
      </p:graphicFrame>
    </p:spTree>
    <p:extLst>
      <p:ext uri="{BB962C8B-B14F-4D97-AF65-F5344CB8AC3E}">
        <p14:creationId xmlns:p14="http://schemas.microsoft.com/office/powerpoint/2010/main" val="368266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ln w="12700">
            <a:solidFill>
              <a:srgbClr val="004777"/>
            </a:solidFill>
          </a:ln>
        </p:spPr>
        <p:txBody>
          <a:bodyPr wrap="square" lIns="0" tIns="0" rIns="0" bIns="0" rtlCol="0"/>
          <a:lstStyle/>
          <a:p>
            <a:endParaRPr/>
          </a:p>
        </p:txBody>
      </p:sp>
      <p:sp>
        <p:nvSpPr>
          <p:cNvPr id="10" name="object 8"/>
          <p:cNvSpPr txBox="1"/>
          <p:nvPr/>
        </p:nvSpPr>
        <p:spPr>
          <a:xfrm>
            <a:off x="11427079" y="6402425"/>
            <a:ext cx="153670" cy="177800"/>
          </a:xfrm>
          <a:prstGeom prst="rect">
            <a:avLst/>
          </a:prstGeom>
        </p:spPr>
        <p:txBody>
          <a:bodyPr vert="horz" wrap="square" lIns="0" tIns="12065" rIns="0" bIns="0" rtlCol="0">
            <a:spAutoFit/>
          </a:bodyPr>
          <a:lstStyle/>
          <a:p>
            <a:pPr marL="12700">
              <a:lnSpc>
                <a:spcPct val="100000"/>
              </a:lnSpc>
              <a:spcBef>
                <a:spcPts val="95"/>
              </a:spcBef>
            </a:pPr>
            <a:r>
              <a:rPr sz="1000" spc="-25" dirty="0">
                <a:solidFill>
                  <a:srgbClr val="FFFFFF"/>
                </a:solidFill>
                <a:latin typeface="Calibri"/>
                <a:cs typeface="Calibri"/>
              </a:rPr>
              <a:t>26</a:t>
            </a:r>
            <a:endParaRPr sz="1000">
              <a:latin typeface="Calibri"/>
              <a:cs typeface="Calibri"/>
            </a:endParaRPr>
          </a:p>
        </p:txBody>
      </p:sp>
      <p:sp>
        <p:nvSpPr>
          <p:cNvPr id="17" name="object 15"/>
          <p:cNvSpPr txBox="1">
            <a:spLocks noGrp="1"/>
          </p:cNvSpPr>
          <p:nvPr>
            <p:ph type="title"/>
          </p:nvPr>
        </p:nvSpPr>
        <p:spPr>
          <a:xfrm>
            <a:off x="622198" y="666147"/>
            <a:ext cx="5151628" cy="751488"/>
          </a:xfrm>
          <a:prstGeom prst="rect">
            <a:avLst/>
          </a:prstGeom>
        </p:spPr>
        <p:txBody>
          <a:bodyPr vert="horz" wrap="square" lIns="0" tIns="12700" rIns="0" bIns="0" rtlCol="0">
            <a:spAutoFit/>
          </a:bodyPr>
          <a:lstStyle/>
          <a:p>
            <a:pPr marL="12700">
              <a:lnSpc>
                <a:spcPct val="100000"/>
              </a:lnSpc>
              <a:spcBef>
                <a:spcPts val="100"/>
              </a:spcBef>
            </a:pPr>
            <a:r>
              <a:rPr spc="-70" dirty="0" smtClean="0"/>
              <a:t>Decision</a:t>
            </a:r>
            <a:r>
              <a:rPr spc="-215" dirty="0" smtClean="0"/>
              <a:t> </a:t>
            </a:r>
            <a:r>
              <a:rPr spc="-95" dirty="0"/>
              <a:t>Tree</a:t>
            </a:r>
          </a:p>
        </p:txBody>
      </p:sp>
      <p:sp>
        <p:nvSpPr>
          <p:cNvPr id="14" name="Google Shape;533;p21"/>
          <p:cNvSpPr txBox="1"/>
          <p:nvPr/>
        </p:nvSpPr>
        <p:spPr>
          <a:xfrm>
            <a:off x="4354274" y="960813"/>
            <a:ext cx="37795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3A3A3A"/>
                </a:solidFill>
                <a:latin typeface="Arial"/>
                <a:ea typeface="Arial"/>
                <a:cs typeface="Arial"/>
                <a:sym typeface="Arial"/>
              </a:rPr>
              <a:t>Will the customer leave the bank?</a:t>
            </a:r>
            <a:endParaRPr/>
          </a:p>
        </p:txBody>
      </p:sp>
      <p:sp>
        <p:nvSpPr>
          <p:cNvPr id="15" name="Google Shape;534;p21"/>
          <p:cNvSpPr/>
          <p:nvPr/>
        </p:nvSpPr>
        <p:spPr>
          <a:xfrm>
            <a:off x="5788131" y="1431052"/>
            <a:ext cx="915921" cy="427005"/>
          </a:xfrm>
          <a:prstGeom prst="roundRect">
            <a:avLst>
              <a:gd name="adj" fmla="val 16667"/>
            </a:avLst>
          </a:prstGeom>
          <a:solidFill>
            <a:srgbClr val="023A94"/>
          </a:solidFill>
          <a:ln w="19050" cap="flat" cmpd="sng">
            <a:solidFill>
              <a:srgbClr val="0541A4"/>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INACTIVE MEMBER</a:t>
            </a:r>
            <a:endParaRPr/>
          </a:p>
        </p:txBody>
      </p:sp>
      <p:sp>
        <p:nvSpPr>
          <p:cNvPr id="16" name="Google Shape;535;p21"/>
          <p:cNvSpPr/>
          <p:nvPr/>
        </p:nvSpPr>
        <p:spPr>
          <a:xfrm>
            <a:off x="3298366" y="2296230"/>
            <a:ext cx="915921" cy="427005"/>
          </a:xfrm>
          <a:prstGeom prst="roundRect">
            <a:avLst>
              <a:gd name="adj" fmla="val 16667"/>
            </a:avLst>
          </a:prstGeom>
          <a:solidFill>
            <a:srgbClr val="004CC0"/>
          </a:solidFill>
          <a:ln w="19050" cap="flat" cmpd="sng">
            <a:solidFill>
              <a:srgbClr val="004CC0"/>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1 PRODUCT</a:t>
            </a:r>
            <a:endParaRPr/>
          </a:p>
        </p:txBody>
      </p:sp>
      <p:sp>
        <p:nvSpPr>
          <p:cNvPr id="19" name="Google Shape;536;p21"/>
          <p:cNvSpPr/>
          <p:nvPr/>
        </p:nvSpPr>
        <p:spPr>
          <a:xfrm>
            <a:off x="2074691" y="323896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HAS CREDIT CARD</a:t>
            </a:r>
            <a:endParaRPr/>
          </a:p>
        </p:txBody>
      </p:sp>
      <p:sp>
        <p:nvSpPr>
          <p:cNvPr id="20" name="Google Shape;537;p21"/>
          <p:cNvSpPr/>
          <p:nvPr/>
        </p:nvSpPr>
        <p:spPr>
          <a:xfrm>
            <a:off x="4502322" y="323896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ACTIVE MEMBER</a:t>
            </a:r>
            <a:endParaRPr/>
          </a:p>
        </p:txBody>
      </p:sp>
      <p:sp>
        <p:nvSpPr>
          <p:cNvPr id="21" name="Google Shape;538;p21"/>
          <p:cNvSpPr/>
          <p:nvPr/>
        </p:nvSpPr>
        <p:spPr>
          <a:xfrm>
            <a:off x="4418843"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2" name="Google Shape;539;p21"/>
          <p:cNvSpPr/>
          <p:nvPr/>
        </p:nvSpPr>
        <p:spPr>
          <a:xfrm>
            <a:off x="5041548" y="5151451"/>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3" name="Google Shape;540;p21"/>
          <p:cNvSpPr/>
          <p:nvPr/>
        </p:nvSpPr>
        <p:spPr>
          <a:xfrm>
            <a:off x="5664254" y="515145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4" name="Google Shape;541;p21"/>
          <p:cNvSpPr/>
          <p:nvPr/>
        </p:nvSpPr>
        <p:spPr>
          <a:xfrm>
            <a:off x="1933755" y="5152930"/>
            <a:ext cx="493070" cy="429288"/>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550">
                <a:solidFill>
                  <a:schemeClr val="dk1"/>
                </a:solidFill>
                <a:latin typeface="Arial"/>
                <a:ea typeface="Arial"/>
                <a:cs typeface="Arial"/>
                <a:sym typeface="Arial"/>
              </a:rPr>
              <a:t>FEMALE</a:t>
            </a:r>
            <a:endParaRPr/>
          </a:p>
        </p:txBody>
      </p:sp>
      <p:sp>
        <p:nvSpPr>
          <p:cNvPr id="25" name="Google Shape;542;p21"/>
          <p:cNvSpPr/>
          <p:nvPr/>
        </p:nvSpPr>
        <p:spPr>
          <a:xfrm>
            <a:off x="2539835"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6" name="Google Shape;543;p21"/>
          <p:cNvSpPr/>
          <p:nvPr/>
        </p:nvSpPr>
        <p:spPr>
          <a:xfrm>
            <a:off x="3167986"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a:p>
        </p:txBody>
      </p:sp>
      <p:sp>
        <p:nvSpPr>
          <p:cNvPr id="27" name="Google Shape;544;p21"/>
          <p:cNvSpPr/>
          <p:nvPr/>
        </p:nvSpPr>
        <p:spPr>
          <a:xfrm>
            <a:off x="3796138" y="515941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28" name="Google Shape;545;p21"/>
          <p:cNvSpPr/>
          <p:nvPr/>
        </p:nvSpPr>
        <p:spPr>
          <a:xfrm>
            <a:off x="5269239" y="4213626"/>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29" name="Google Shape;546;p21"/>
          <p:cNvSpPr/>
          <p:nvPr/>
        </p:nvSpPr>
        <p:spPr>
          <a:xfrm>
            <a:off x="1351918" y="515145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0" name="Google Shape;547;p21"/>
          <p:cNvSpPr/>
          <p:nvPr/>
        </p:nvSpPr>
        <p:spPr>
          <a:xfrm>
            <a:off x="4055291" y="4199755"/>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1" name="Google Shape;548;p21"/>
          <p:cNvSpPr/>
          <p:nvPr/>
        </p:nvSpPr>
        <p:spPr>
          <a:xfrm>
            <a:off x="2839042" y="4215479"/>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2" name="Google Shape;549;p21"/>
          <p:cNvSpPr/>
          <p:nvPr/>
        </p:nvSpPr>
        <p:spPr>
          <a:xfrm>
            <a:off x="1622793" y="4220632"/>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33" name="Google Shape;550;p21"/>
          <p:cNvSpPr/>
          <p:nvPr/>
        </p:nvSpPr>
        <p:spPr>
          <a:xfrm>
            <a:off x="8318547" y="2280340"/>
            <a:ext cx="915921" cy="427005"/>
          </a:xfrm>
          <a:prstGeom prst="roundRect">
            <a:avLst>
              <a:gd name="adj" fmla="val 16667"/>
            </a:avLst>
          </a:prstGeom>
          <a:solidFill>
            <a:srgbClr val="004CC0"/>
          </a:solidFill>
          <a:ln w="19050" cap="flat" cmpd="sng">
            <a:solidFill>
              <a:srgbClr val="004CC0"/>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1 PRODUCT</a:t>
            </a:r>
            <a:endParaRPr/>
          </a:p>
        </p:txBody>
      </p:sp>
      <p:sp>
        <p:nvSpPr>
          <p:cNvPr id="34" name="Google Shape;551;p21"/>
          <p:cNvSpPr/>
          <p:nvPr/>
        </p:nvSpPr>
        <p:spPr>
          <a:xfrm>
            <a:off x="7094872" y="322307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HAS CREDIT CARD</a:t>
            </a:r>
            <a:endParaRPr/>
          </a:p>
        </p:txBody>
      </p:sp>
      <p:sp>
        <p:nvSpPr>
          <p:cNvPr id="35" name="Google Shape;552;p21"/>
          <p:cNvSpPr/>
          <p:nvPr/>
        </p:nvSpPr>
        <p:spPr>
          <a:xfrm>
            <a:off x="9522504" y="3223071"/>
            <a:ext cx="915921" cy="427005"/>
          </a:xfrm>
          <a:prstGeom prst="roundRect">
            <a:avLst>
              <a:gd name="adj" fmla="val 16667"/>
            </a:avLst>
          </a:prstGeom>
          <a:solidFill>
            <a:srgbClr val="0084FF"/>
          </a:solidFill>
          <a:ln w="19050" cap="flat" cmpd="sng">
            <a:solidFill>
              <a:srgbClr val="0084FF"/>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700" b="1">
                <a:solidFill>
                  <a:schemeClr val="lt1"/>
                </a:solidFill>
                <a:latin typeface="Arial"/>
                <a:ea typeface="Arial"/>
                <a:cs typeface="Arial"/>
                <a:sym typeface="Arial"/>
              </a:rPr>
              <a:t>ACTIVE MEMBER</a:t>
            </a:r>
            <a:endParaRPr/>
          </a:p>
        </p:txBody>
      </p:sp>
      <p:sp>
        <p:nvSpPr>
          <p:cNvPr id="36" name="Google Shape;553;p21"/>
          <p:cNvSpPr/>
          <p:nvPr/>
        </p:nvSpPr>
        <p:spPr>
          <a:xfrm>
            <a:off x="9439024"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7" name="Google Shape;554;p21"/>
          <p:cNvSpPr/>
          <p:nvPr/>
        </p:nvSpPr>
        <p:spPr>
          <a:xfrm>
            <a:off x="10061730" y="5135561"/>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8" name="Google Shape;555;p21"/>
          <p:cNvSpPr/>
          <p:nvPr/>
        </p:nvSpPr>
        <p:spPr>
          <a:xfrm>
            <a:off x="10684435" y="513556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39" name="Google Shape;556;p21"/>
          <p:cNvSpPr/>
          <p:nvPr/>
        </p:nvSpPr>
        <p:spPr>
          <a:xfrm>
            <a:off x="6953936" y="5137039"/>
            <a:ext cx="493070" cy="429288"/>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550">
                <a:solidFill>
                  <a:schemeClr val="dk1"/>
                </a:solidFill>
                <a:latin typeface="Arial"/>
                <a:ea typeface="Arial"/>
                <a:cs typeface="Arial"/>
                <a:sym typeface="Arial"/>
              </a:rPr>
              <a:t>FEMALE</a:t>
            </a:r>
            <a:endParaRPr/>
          </a:p>
        </p:txBody>
      </p:sp>
      <p:sp>
        <p:nvSpPr>
          <p:cNvPr id="40" name="Google Shape;557;p21"/>
          <p:cNvSpPr/>
          <p:nvPr/>
        </p:nvSpPr>
        <p:spPr>
          <a:xfrm>
            <a:off x="7560016"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1" name="Google Shape;558;p21"/>
          <p:cNvSpPr/>
          <p:nvPr/>
        </p:nvSpPr>
        <p:spPr>
          <a:xfrm>
            <a:off x="8188168"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a:p>
        </p:txBody>
      </p:sp>
      <p:sp>
        <p:nvSpPr>
          <p:cNvPr id="42" name="Google Shape;559;p21"/>
          <p:cNvSpPr/>
          <p:nvPr/>
        </p:nvSpPr>
        <p:spPr>
          <a:xfrm>
            <a:off x="8816319" y="5143526"/>
            <a:ext cx="493070" cy="427005"/>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3" name="Google Shape;560;p21"/>
          <p:cNvSpPr/>
          <p:nvPr/>
        </p:nvSpPr>
        <p:spPr>
          <a:xfrm>
            <a:off x="10289421" y="4197736"/>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4" name="Google Shape;561;p21"/>
          <p:cNvSpPr/>
          <p:nvPr/>
        </p:nvSpPr>
        <p:spPr>
          <a:xfrm>
            <a:off x="6372099" y="5135561"/>
            <a:ext cx="493070" cy="426471"/>
          </a:xfrm>
          <a:prstGeom prst="roundRect">
            <a:avLst>
              <a:gd name="adj" fmla="val 16667"/>
            </a:avLst>
          </a:prstGeom>
          <a:solidFill>
            <a:srgbClr val="D8E9FF"/>
          </a:solidFill>
          <a:ln w="19050" cap="flat" cmpd="sng">
            <a:solidFill>
              <a:srgbClr val="D8E9FF"/>
            </a:solidFill>
            <a:prstDash val="solid"/>
            <a:miter lim="800000"/>
            <a:headEnd type="none" w="sm" len="sm"/>
            <a:tailEnd type="none" w="sm" len="sm"/>
          </a:ln>
          <a:effectLst>
            <a:outerShdw blurRad="254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00">
                <a:solidFill>
                  <a:schemeClr val="dk1"/>
                </a:solidFill>
                <a:latin typeface="Arial"/>
                <a:ea typeface="Arial"/>
                <a:cs typeface="Arial"/>
                <a:sym typeface="Arial"/>
              </a:rPr>
              <a:t>FEMALE</a:t>
            </a:r>
            <a:endParaRPr sz="700">
              <a:solidFill>
                <a:schemeClr val="dk1"/>
              </a:solidFill>
              <a:latin typeface="Arial"/>
              <a:ea typeface="Arial"/>
              <a:cs typeface="Arial"/>
              <a:sym typeface="Arial"/>
            </a:endParaRPr>
          </a:p>
        </p:txBody>
      </p:sp>
      <p:sp>
        <p:nvSpPr>
          <p:cNvPr id="45" name="Google Shape;562;p21"/>
          <p:cNvSpPr/>
          <p:nvPr/>
        </p:nvSpPr>
        <p:spPr>
          <a:xfrm>
            <a:off x="9075472" y="4183865"/>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6" name="Google Shape;563;p21"/>
          <p:cNvSpPr/>
          <p:nvPr/>
        </p:nvSpPr>
        <p:spPr>
          <a:xfrm>
            <a:off x="7859224" y="4199589"/>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sp>
        <p:nvSpPr>
          <p:cNvPr id="47" name="Google Shape;564;p21"/>
          <p:cNvSpPr/>
          <p:nvPr/>
        </p:nvSpPr>
        <p:spPr>
          <a:xfrm>
            <a:off x="6642975" y="4204741"/>
            <a:ext cx="619536" cy="427005"/>
          </a:xfrm>
          <a:prstGeom prst="roundRect">
            <a:avLst>
              <a:gd name="adj" fmla="val 16667"/>
            </a:avLst>
          </a:prstGeom>
          <a:solidFill>
            <a:srgbClr val="00C1FA"/>
          </a:solidFill>
          <a:ln w="19050" cap="flat" cmpd="sng">
            <a:solidFill>
              <a:srgbClr val="00C1FA"/>
            </a:solidFill>
            <a:prstDash val="solid"/>
            <a:miter lim="800000"/>
            <a:headEnd type="none" w="sm" len="sm"/>
            <a:tailEnd type="none" w="sm" len="sm"/>
          </a:ln>
          <a:effectLst>
            <a:outerShdw blurRad="25400" dist="50800" dir="5400000" algn="ctr" rotWithShape="0">
              <a:srgbClr val="7F7F7F"/>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650" b="1">
                <a:solidFill>
                  <a:schemeClr val="lt1"/>
                </a:solidFill>
                <a:latin typeface="Arial"/>
                <a:ea typeface="Arial"/>
                <a:cs typeface="Arial"/>
                <a:sym typeface="Arial"/>
              </a:rPr>
              <a:t>POOR/FAIR CREDIT SCORE</a:t>
            </a:r>
            <a:endParaRPr/>
          </a:p>
        </p:txBody>
      </p:sp>
      <p:pic>
        <p:nvPicPr>
          <p:cNvPr id="48" name="Google Shape;565;p21"/>
          <p:cNvPicPr preferRelativeResize="0"/>
          <p:nvPr/>
        </p:nvPicPr>
        <p:blipFill rotWithShape="1">
          <a:blip r:embed="rId2">
            <a:alphaModFix/>
          </a:blip>
          <a:srcRect l="844" t="77159" r="456" b="6813"/>
          <a:stretch/>
        </p:blipFill>
        <p:spPr>
          <a:xfrm>
            <a:off x="1637848" y="5730311"/>
            <a:ext cx="9253728" cy="849914"/>
          </a:xfrm>
          <a:prstGeom prst="rect">
            <a:avLst/>
          </a:prstGeom>
          <a:noFill/>
          <a:ln>
            <a:noFill/>
          </a:ln>
        </p:spPr>
      </p:pic>
      <p:cxnSp>
        <p:nvCxnSpPr>
          <p:cNvPr id="49" name="Google Shape;566;p21"/>
          <p:cNvCxnSpPr/>
          <p:nvPr/>
        </p:nvCxnSpPr>
        <p:spPr>
          <a:xfrm flipH="1">
            <a:off x="4482181" y="1737641"/>
            <a:ext cx="828611" cy="497768"/>
          </a:xfrm>
          <a:prstGeom prst="straightConnector1">
            <a:avLst/>
          </a:prstGeom>
          <a:noFill/>
          <a:ln w="25400" cap="flat" cmpd="sng">
            <a:solidFill>
              <a:srgbClr val="92D050"/>
            </a:solidFill>
            <a:prstDash val="solid"/>
            <a:miter lim="800000"/>
            <a:headEnd type="none" w="sm" len="sm"/>
            <a:tailEnd type="triangle" w="med" len="med"/>
          </a:ln>
        </p:spPr>
      </p:cxnSp>
      <p:cxnSp>
        <p:nvCxnSpPr>
          <p:cNvPr id="50" name="Google Shape;567;p21"/>
          <p:cNvCxnSpPr/>
          <p:nvPr/>
        </p:nvCxnSpPr>
        <p:spPr>
          <a:xfrm flipH="1">
            <a:off x="3019894" y="2872424"/>
            <a:ext cx="390316" cy="290466"/>
          </a:xfrm>
          <a:prstGeom prst="straightConnector1">
            <a:avLst/>
          </a:prstGeom>
          <a:noFill/>
          <a:ln w="25400" cap="flat" cmpd="sng">
            <a:solidFill>
              <a:srgbClr val="92D050"/>
            </a:solidFill>
            <a:prstDash val="solid"/>
            <a:miter lim="800000"/>
            <a:headEnd type="none" w="sm" len="sm"/>
            <a:tailEnd type="triangle" w="med" len="med"/>
          </a:ln>
        </p:spPr>
      </p:cxnSp>
      <p:cxnSp>
        <p:nvCxnSpPr>
          <p:cNvPr id="51" name="Google Shape;568;p21"/>
          <p:cNvCxnSpPr/>
          <p:nvPr/>
        </p:nvCxnSpPr>
        <p:spPr>
          <a:xfrm flipH="1">
            <a:off x="2139890" y="3859759"/>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52" name="Google Shape;569;p21"/>
          <p:cNvCxnSpPr/>
          <p:nvPr/>
        </p:nvCxnSpPr>
        <p:spPr>
          <a:xfrm flipH="1">
            <a:off x="1615604"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53" name="Google Shape;570;p21"/>
          <p:cNvCxnSpPr/>
          <p:nvPr/>
        </p:nvCxnSpPr>
        <p:spPr>
          <a:xfrm>
            <a:off x="7097363" y="1761454"/>
            <a:ext cx="771761" cy="476129"/>
          </a:xfrm>
          <a:prstGeom prst="straightConnector1">
            <a:avLst/>
          </a:prstGeom>
          <a:noFill/>
          <a:ln w="25400" cap="flat" cmpd="sng">
            <a:solidFill>
              <a:srgbClr val="92D050"/>
            </a:solidFill>
            <a:prstDash val="solid"/>
            <a:miter lim="800000"/>
            <a:headEnd type="none" w="sm" len="sm"/>
            <a:tailEnd type="triangle" w="med" len="med"/>
          </a:ln>
        </p:spPr>
      </p:cxnSp>
      <p:cxnSp>
        <p:nvCxnSpPr>
          <p:cNvPr id="54" name="Google Shape;571;p21"/>
          <p:cNvCxnSpPr/>
          <p:nvPr/>
        </p:nvCxnSpPr>
        <p:spPr>
          <a:xfrm>
            <a:off x="9234468" y="2865025"/>
            <a:ext cx="475871" cy="290253"/>
          </a:xfrm>
          <a:prstGeom prst="straightConnector1">
            <a:avLst/>
          </a:prstGeom>
          <a:noFill/>
          <a:ln w="25400" cap="flat" cmpd="sng">
            <a:solidFill>
              <a:srgbClr val="92D050"/>
            </a:solidFill>
            <a:prstDash val="solid"/>
            <a:miter lim="800000"/>
            <a:headEnd type="none" w="sm" len="sm"/>
            <a:tailEnd type="triangle" w="med" len="med"/>
          </a:ln>
        </p:spPr>
      </p:cxnSp>
      <p:cxnSp>
        <p:nvCxnSpPr>
          <p:cNvPr id="55" name="Google Shape;572;p21"/>
          <p:cNvCxnSpPr/>
          <p:nvPr/>
        </p:nvCxnSpPr>
        <p:spPr>
          <a:xfrm>
            <a:off x="10328505" y="384835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56" name="Google Shape;573;p21"/>
          <p:cNvCxnSpPr/>
          <p:nvPr/>
        </p:nvCxnSpPr>
        <p:spPr>
          <a:xfrm>
            <a:off x="10738456"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57" name="Google Shape;574;p21"/>
          <p:cNvCxnSpPr/>
          <p:nvPr/>
        </p:nvCxnSpPr>
        <p:spPr>
          <a:xfrm>
            <a:off x="4197379" y="2860311"/>
            <a:ext cx="429079" cy="302455"/>
          </a:xfrm>
          <a:prstGeom prst="straightConnector1">
            <a:avLst/>
          </a:prstGeom>
          <a:noFill/>
          <a:ln w="25400" cap="flat" cmpd="sng">
            <a:solidFill>
              <a:srgbClr val="92D050"/>
            </a:solidFill>
            <a:prstDash val="solid"/>
            <a:miter lim="800000"/>
            <a:headEnd type="none" w="sm" len="sm"/>
            <a:tailEnd type="triangle" w="med" len="med"/>
          </a:ln>
        </p:spPr>
      </p:cxnSp>
      <p:cxnSp>
        <p:nvCxnSpPr>
          <p:cNvPr id="58" name="Google Shape;575;p21"/>
          <p:cNvCxnSpPr/>
          <p:nvPr/>
        </p:nvCxnSpPr>
        <p:spPr>
          <a:xfrm flipH="1">
            <a:off x="8037704" y="2828945"/>
            <a:ext cx="390316" cy="290466"/>
          </a:xfrm>
          <a:prstGeom prst="straightConnector1">
            <a:avLst/>
          </a:prstGeom>
          <a:noFill/>
          <a:ln w="25400" cap="flat" cmpd="sng">
            <a:solidFill>
              <a:srgbClr val="92D050"/>
            </a:solidFill>
            <a:prstDash val="solid"/>
            <a:miter lim="800000"/>
            <a:headEnd type="none" w="sm" len="sm"/>
            <a:tailEnd type="triangle" w="med" len="med"/>
          </a:ln>
        </p:spPr>
      </p:cxnSp>
      <p:cxnSp>
        <p:nvCxnSpPr>
          <p:cNvPr id="59" name="Google Shape;576;p21"/>
          <p:cNvCxnSpPr/>
          <p:nvPr/>
        </p:nvCxnSpPr>
        <p:spPr>
          <a:xfrm flipH="1">
            <a:off x="4509921" y="3825746"/>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0" name="Google Shape;577;p21"/>
          <p:cNvCxnSpPr/>
          <p:nvPr/>
        </p:nvCxnSpPr>
        <p:spPr>
          <a:xfrm flipH="1">
            <a:off x="7129205" y="3825746"/>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1" name="Google Shape;578;p21"/>
          <p:cNvCxnSpPr/>
          <p:nvPr/>
        </p:nvCxnSpPr>
        <p:spPr>
          <a:xfrm flipH="1">
            <a:off x="9556230" y="3862995"/>
            <a:ext cx="258658" cy="244676"/>
          </a:xfrm>
          <a:prstGeom prst="straightConnector1">
            <a:avLst/>
          </a:prstGeom>
          <a:noFill/>
          <a:ln w="25400" cap="flat" cmpd="sng">
            <a:solidFill>
              <a:srgbClr val="92D050"/>
            </a:solidFill>
            <a:prstDash val="solid"/>
            <a:miter lim="800000"/>
            <a:headEnd type="none" w="sm" len="sm"/>
            <a:tailEnd type="triangle" w="med" len="med"/>
          </a:ln>
        </p:spPr>
      </p:cxnSp>
      <p:cxnSp>
        <p:nvCxnSpPr>
          <p:cNvPr id="62" name="Google Shape;579;p21"/>
          <p:cNvCxnSpPr/>
          <p:nvPr/>
        </p:nvCxnSpPr>
        <p:spPr>
          <a:xfrm flipH="1">
            <a:off x="2923947" y="4806105"/>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3" name="Google Shape;580;p21"/>
          <p:cNvCxnSpPr/>
          <p:nvPr/>
        </p:nvCxnSpPr>
        <p:spPr>
          <a:xfrm flipH="1">
            <a:off x="4155879"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4" name="Google Shape;581;p21"/>
          <p:cNvCxnSpPr/>
          <p:nvPr/>
        </p:nvCxnSpPr>
        <p:spPr>
          <a:xfrm flipH="1">
            <a:off x="5430551" y="482020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5" name="Google Shape;582;p21"/>
          <p:cNvCxnSpPr/>
          <p:nvPr/>
        </p:nvCxnSpPr>
        <p:spPr>
          <a:xfrm flipH="1">
            <a:off x="6706825" y="4794754"/>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6" name="Google Shape;583;p21"/>
          <p:cNvCxnSpPr/>
          <p:nvPr/>
        </p:nvCxnSpPr>
        <p:spPr>
          <a:xfrm flipH="1">
            <a:off x="7941009" y="4780157"/>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7" name="Google Shape;584;p21"/>
          <p:cNvCxnSpPr/>
          <p:nvPr/>
        </p:nvCxnSpPr>
        <p:spPr>
          <a:xfrm flipH="1">
            <a:off x="9172941" y="4794259"/>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8" name="Google Shape;585;p21"/>
          <p:cNvCxnSpPr/>
          <p:nvPr/>
        </p:nvCxnSpPr>
        <p:spPr>
          <a:xfrm flipH="1">
            <a:off x="10447613" y="4794259"/>
            <a:ext cx="133329" cy="198468"/>
          </a:xfrm>
          <a:prstGeom prst="straightConnector1">
            <a:avLst/>
          </a:prstGeom>
          <a:noFill/>
          <a:ln w="25400" cap="flat" cmpd="sng">
            <a:solidFill>
              <a:srgbClr val="92D050"/>
            </a:solidFill>
            <a:prstDash val="solid"/>
            <a:miter lim="800000"/>
            <a:headEnd type="none" w="sm" len="sm"/>
            <a:tailEnd type="triangle" w="med" len="med"/>
          </a:ln>
        </p:spPr>
      </p:cxnSp>
      <p:cxnSp>
        <p:nvCxnSpPr>
          <p:cNvPr id="69" name="Google Shape;586;p21"/>
          <p:cNvCxnSpPr/>
          <p:nvPr/>
        </p:nvCxnSpPr>
        <p:spPr>
          <a:xfrm>
            <a:off x="9515058"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0" name="Google Shape;587;p21"/>
          <p:cNvCxnSpPr/>
          <p:nvPr/>
        </p:nvCxnSpPr>
        <p:spPr>
          <a:xfrm>
            <a:off x="8257519" y="4794259"/>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1" name="Google Shape;588;p21"/>
          <p:cNvCxnSpPr/>
          <p:nvPr/>
        </p:nvCxnSpPr>
        <p:spPr>
          <a:xfrm>
            <a:off x="6965429" y="48197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2" name="Google Shape;589;p21"/>
          <p:cNvCxnSpPr/>
          <p:nvPr/>
        </p:nvCxnSpPr>
        <p:spPr>
          <a:xfrm>
            <a:off x="5709256"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3" name="Google Shape;590;p21"/>
          <p:cNvCxnSpPr/>
          <p:nvPr/>
        </p:nvCxnSpPr>
        <p:spPr>
          <a:xfrm>
            <a:off x="4485858"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4" name="Google Shape;591;p21"/>
          <p:cNvCxnSpPr/>
          <p:nvPr/>
        </p:nvCxnSpPr>
        <p:spPr>
          <a:xfrm>
            <a:off x="3253926" y="4820602"/>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5" name="Google Shape;592;p21"/>
          <p:cNvCxnSpPr/>
          <p:nvPr/>
        </p:nvCxnSpPr>
        <p:spPr>
          <a:xfrm>
            <a:off x="1936229" y="4807004"/>
            <a:ext cx="170501" cy="171271"/>
          </a:xfrm>
          <a:prstGeom prst="straightConnector1">
            <a:avLst/>
          </a:prstGeom>
          <a:noFill/>
          <a:ln w="25400" cap="flat" cmpd="sng">
            <a:solidFill>
              <a:srgbClr val="92D050"/>
            </a:solidFill>
            <a:prstDash val="solid"/>
            <a:miter lim="800000"/>
            <a:headEnd type="none" w="sm" len="sm"/>
            <a:tailEnd type="triangle" w="med" len="med"/>
          </a:ln>
        </p:spPr>
      </p:cxnSp>
      <p:cxnSp>
        <p:nvCxnSpPr>
          <p:cNvPr id="76" name="Google Shape;593;p21"/>
          <p:cNvCxnSpPr/>
          <p:nvPr/>
        </p:nvCxnSpPr>
        <p:spPr>
          <a:xfrm>
            <a:off x="7852005" y="382295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77" name="Google Shape;594;p21"/>
          <p:cNvCxnSpPr/>
          <p:nvPr/>
        </p:nvCxnSpPr>
        <p:spPr>
          <a:xfrm>
            <a:off x="5272448" y="3849437"/>
            <a:ext cx="346930" cy="255032"/>
          </a:xfrm>
          <a:prstGeom prst="straightConnector1">
            <a:avLst/>
          </a:prstGeom>
          <a:noFill/>
          <a:ln w="25400" cap="flat" cmpd="sng">
            <a:solidFill>
              <a:srgbClr val="92D050"/>
            </a:solidFill>
            <a:prstDash val="solid"/>
            <a:miter lim="800000"/>
            <a:headEnd type="none" w="sm" len="sm"/>
            <a:tailEnd type="triangle" w="med" len="med"/>
          </a:ln>
        </p:spPr>
      </p:cxnSp>
      <p:cxnSp>
        <p:nvCxnSpPr>
          <p:cNvPr id="78" name="Google Shape;595;p21"/>
          <p:cNvCxnSpPr/>
          <p:nvPr/>
        </p:nvCxnSpPr>
        <p:spPr>
          <a:xfrm>
            <a:off x="2795948" y="3824037"/>
            <a:ext cx="346930" cy="255032"/>
          </a:xfrm>
          <a:prstGeom prst="straightConnector1">
            <a:avLst/>
          </a:prstGeom>
          <a:noFill/>
          <a:ln w="25400" cap="flat" cmpd="sng">
            <a:solidFill>
              <a:srgbClr val="92D050"/>
            </a:solidFill>
            <a:prstDash val="solid"/>
            <a:miter lim="800000"/>
            <a:headEnd type="none" w="sm" len="sm"/>
            <a:tailEnd type="triangle" w="med" len="med"/>
          </a:ln>
        </p:spPr>
      </p:cxnSp>
      <p:sp>
        <p:nvSpPr>
          <p:cNvPr id="79" name="Google Shape;596;p21"/>
          <p:cNvSpPr txBox="1"/>
          <p:nvPr/>
        </p:nvSpPr>
        <p:spPr>
          <a:xfrm>
            <a:off x="4509921" y="2158903"/>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80" name="Google Shape;597;p21"/>
          <p:cNvSpPr txBox="1"/>
          <p:nvPr/>
        </p:nvSpPr>
        <p:spPr>
          <a:xfrm>
            <a:off x="7792728" y="202510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1" name="Google Shape;598;p21"/>
          <p:cNvSpPr txBox="1"/>
          <p:nvPr/>
        </p:nvSpPr>
        <p:spPr>
          <a:xfrm>
            <a:off x="9685559" y="291637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2" name="Google Shape;599;p21"/>
          <p:cNvSpPr txBox="1"/>
          <p:nvPr/>
        </p:nvSpPr>
        <p:spPr>
          <a:xfrm>
            <a:off x="10646600" y="3859759"/>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3" name="Google Shape;600;p21"/>
          <p:cNvSpPr txBox="1"/>
          <p:nvPr/>
        </p:nvSpPr>
        <p:spPr>
          <a:xfrm>
            <a:off x="8124839" y="3848543"/>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4" name="Google Shape;601;p21"/>
          <p:cNvSpPr txBox="1"/>
          <p:nvPr/>
        </p:nvSpPr>
        <p:spPr>
          <a:xfrm>
            <a:off x="7054115" y="479152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5" name="Google Shape;602;p21"/>
          <p:cNvSpPr txBox="1"/>
          <p:nvPr/>
        </p:nvSpPr>
        <p:spPr>
          <a:xfrm>
            <a:off x="8319095" y="4806546"/>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6" name="Google Shape;603;p21"/>
          <p:cNvSpPr txBox="1"/>
          <p:nvPr/>
        </p:nvSpPr>
        <p:spPr>
          <a:xfrm>
            <a:off x="9605348" y="4794771"/>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7" name="Google Shape;604;p21"/>
          <p:cNvSpPr txBox="1"/>
          <p:nvPr/>
        </p:nvSpPr>
        <p:spPr>
          <a:xfrm>
            <a:off x="10821495" y="4769973"/>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8" name="Google Shape;605;p21"/>
          <p:cNvSpPr txBox="1"/>
          <p:nvPr/>
        </p:nvSpPr>
        <p:spPr>
          <a:xfrm>
            <a:off x="2065184" y="477716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89" name="Google Shape;606;p21"/>
          <p:cNvSpPr txBox="1"/>
          <p:nvPr/>
        </p:nvSpPr>
        <p:spPr>
          <a:xfrm>
            <a:off x="3330164" y="4792185"/>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0" name="Google Shape;607;p21"/>
          <p:cNvSpPr txBox="1"/>
          <p:nvPr/>
        </p:nvSpPr>
        <p:spPr>
          <a:xfrm>
            <a:off x="4616417" y="4780410"/>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1" name="Google Shape;608;p21"/>
          <p:cNvSpPr txBox="1"/>
          <p:nvPr/>
        </p:nvSpPr>
        <p:spPr>
          <a:xfrm>
            <a:off x="5832564" y="4755612"/>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2" name="Google Shape;609;p21"/>
          <p:cNvSpPr txBox="1"/>
          <p:nvPr/>
        </p:nvSpPr>
        <p:spPr>
          <a:xfrm>
            <a:off x="5516404" y="3857728"/>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3" name="Google Shape;610;p21"/>
          <p:cNvSpPr txBox="1"/>
          <p:nvPr/>
        </p:nvSpPr>
        <p:spPr>
          <a:xfrm>
            <a:off x="2994643" y="3846512"/>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4" name="Google Shape;611;p21"/>
          <p:cNvSpPr txBox="1"/>
          <p:nvPr/>
        </p:nvSpPr>
        <p:spPr>
          <a:xfrm>
            <a:off x="4604999" y="2927751"/>
            <a:ext cx="48995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7F7F7F"/>
                </a:solidFill>
                <a:latin typeface="Arial"/>
                <a:ea typeface="Arial"/>
                <a:cs typeface="Arial"/>
                <a:sym typeface="Arial"/>
              </a:rPr>
              <a:t>No</a:t>
            </a:r>
            <a:endParaRPr/>
          </a:p>
        </p:txBody>
      </p:sp>
      <p:sp>
        <p:nvSpPr>
          <p:cNvPr id="95" name="Google Shape;612;p21"/>
          <p:cNvSpPr txBox="1"/>
          <p:nvPr/>
        </p:nvSpPr>
        <p:spPr>
          <a:xfrm>
            <a:off x="2524605" y="2916376"/>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6" name="Google Shape;613;p21"/>
          <p:cNvSpPr txBox="1"/>
          <p:nvPr/>
        </p:nvSpPr>
        <p:spPr>
          <a:xfrm>
            <a:off x="7567183" y="2913250"/>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7" name="Google Shape;614;p21"/>
          <p:cNvSpPr txBox="1"/>
          <p:nvPr/>
        </p:nvSpPr>
        <p:spPr>
          <a:xfrm>
            <a:off x="1649653" y="3869159"/>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8" name="Google Shape;615;p21"/>
          <p:cNvSpPr txBox="1"/>
          <p:nvPr/>
        </p:nvSpPr>
        <p:spPr>
          <a:xfrm>
            <a:off x="4053884" y="3867066"/>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99" name="Google Shape;616;p21"/>
          <p:cNvSpPr txBox="1"/>
          <p:nvPr/>
        </p:nvSpPr>
        <p:spPr>
          <a:xfrm>
            <a:off x="6601589" y="3889064"/>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0" name="Google Shape;617;p21"/>
          <p:cNvSpPr txBox="1"/>
          <p:nvPr/>
        </p:nvSpPr>
        <p:spPr>
          <a:xfrm>
            <a:off x="9005820" y="388697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1" name="Google Shape;618;p21"/>
          <p:cNvSpPr txBox="1"/>
          <p:nvPr/>
        </p:nvSpPr>
        <p:spPr>
          <a:xfrm>
            <a:off x="1218661" y="477026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2" name="Google Shape;619;p21"/>
          <p:cNvSpPr txBox="1"/>
          <p:nvPr/>
        </p:nvSpPr>
        <p:spPr>
          <a:xfrm>
            <a:off x="2485954" y="480075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3" name="Google Shape;620;p21"/>
          <p:cNvSpPr txBox="1"/>
          <p:nvPr/>
        </p:nvSpPr>
        <p:spPr>
          <a:xfrm>
            <a:off x="3717433" y="4768935"/>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4" name="Google Shape;621;p21"/>
          <p:cNvSpPr txBox="1"/>
          <p:nvPr/>
        </p:nvSpPr>
        <p:spPr>
          <a:xfrm>
            <a:off x="4984726" y="479941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5" name="Google Shape;622;p21"/>
          <p:cNvSpPr txBox="1"/>
          <p:nvPr/>
        </p:nvSpPr>
        <p:spPr>
          <a:xfrm>
            <a:off x="6317547" y="480075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6" name="Google Shape;623;p21"/>
          <p:cNvSpPr txBox="1"/>
          <p:nvPr/>
        </p:nvSpPr>
        <p:spPr>
          <a:xfrm>
            <a:off x="7584840" y="4831234"/>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7" name="Google Shape;624;p21"/>
          <p:cNvSpPr txBox="1"/>
          <p:nvPr/>
        </p:nvSpPr>
        <p:spPr>
          <a:xfrm>
            <a:off x="8816319" y="4799418"/>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
        <p:nvSpPr>
          <p:cNvPr id="108" name="Google Shape;625;p21"/>
          <p:cNvSpPr txBox="1"/>
          <p:nvPr/>
        </p:nvSpPr>
        <p:spPr>
          <a:xfrm>
            <a:off x="10083612" y="4829901"/>
            <a:ext cx="489951"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rgbClr val="7F7F7F"/>
                </a:solidFill>
                <a:latin typeface="Arial"/>
                <a:ea typeface="Arial"/>
                <a:cs typeface="Arial"/>
                <a:sym typeface="Arial"/>
              </a:rPr>
              <a:t>Yes</a:t>
            </a:r>
            <a:endParaRPr/>
          </a:p>
        </p:txBody>
      </p:sp>
    </p:spTree>
    <p:extLst>
      <p:ext uri="{BB962C8B-B14F-4D97-AF65-F5344CB8AC3E}">
        <p14:creationId xmlns:p14="http://schemas.microsoft.com/office/powerpoint/2010/main" val="1149671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3860" y="2622684"/>
            <a:ext cx="10027920" cy="2516073"/>
          </a:xfrm>
          <a:prstGeom prst="rect">
            <a:avLst/>
          </a:prstGeom>
        </p:spPr>
        <p:txBody>
          <a:bodyPr wrap="square">
            <a:spAutoFit/>
          </a:bodyPr>
          <a:lstStyle/>
          <a:p>
            <a:pPr marL="298450" marR="5080" indent="-285750">
              <a:lnSpc>
                <a:spcPts val="1939"/>
              </a:lnSpc>
              <a:buClr>
                <a:srgbClr val="46C3D2"/>
              </a:buClr>
              <a:buFont typeface="Wingdings" panose="05000000000000000000" pitchFamily="2" charset="2"/>
              <a:buChar char="Ø"/>
              <a:tabLst>
                <a:tab pos="241300" algn="l"/>
              </a:tabLst>
            </a:pPr>
            <a:r>
              <a:rPr lang="en-GB" dirty="0">
                <a:solidFill>
                  <a:srgbClr val="FFFFFF"/>
                </a:solidFill>
                <a:latin typeface="Arial MT"/>
                <a:cs typeface="Arial MT"/>
              </a:rPr>
              <a:t>This</a:t>
            </a:r>
            <a:r>
              <a:rPr lang="en-GB" spc="-35" dirty="0">
                <a:solidFill>
                  <a:srgbClr val="FFFFFF"/>
                </a:solidFill>
                <a:latin typeface="Arial MT"/>
                <a:cs typeface="Arial MT"/>
              </a:rPr>
              <a:t> </a:t>
            </a:r>
            <a:r>
              <a:rPr lang="en-GB" dirty="0">
                <a:solidFill>
                  <a:srgbClr val="FFFFFF"/>
                </a:solidFill>
                <a:latin typeface="Arial MT"/>
                <a:cs typeface="Arial MT"/>
              </a:rPr>
              <a:t>model</a:t>
            </a:r>
            <a:r>
              <a:rPr lang="en-GB" spc="-20" dirty="0">
                <a:solidFill>
                  <a:srgbClr val="FFFFFF"/>
                </a:solidFill>
                <a:latin typeface="Arial MT"/>
                <a:cs typeface="Arial MT"/>
              </a:rPr>
              <a:t> </a:t>
            </a:r>
            <a:r>
              <a:rPr lang="en-GB" dirty="0">
                <a:solidFill>
                  <a:srgbClr val="FFFFFF"/>
                </a:solidFill>
                <a:latin typeface="Arial MT"/>
                <a:cs typeface="Arial MT"/>
              </a:rPr>
              <a:t>should</a:t>
            </a:r>
            <a:r>
              <a:rPr lang="en-GB" spc="-15" dirty="0">
                <a:solidFill>
                  <a:srgbClr val="FFFFFF"/>
                </a:solidFill>
                <a:latin typeface="Arial MT"/>
                <a:cs typeface="Arial MT"/>
              </a:rPr>
              <a:t> </a:t>
            </a:r>
            <a:r>
              <a:rPr lang="en-GB" dirty="0">
                <a:solidFill>
                  <a:srgbClr val="FFFFFF"/>
                </a:solidFill>
                <a:latin typeface="Arial MT"/>
                <a:cs typeface="Arial MT"/>
              </a:rPr>
              <a:t>be</a:t>
            </a:r>
            <a:r>
              <a:rPr lang="en-GB" spc="-20" dirty="0">
                <a:solidFill>
                  <a:srgbClr val="FFFFFF"/>
                </a:solidFill>
                <a:latin typeface="Arial MT"/>
                <a:cs typeface="Arial MT"/>
              </a:rPr>
              <a:t> </a:t>
            </a:r>
            <a:r>
              <a:rPr lang="en-GB" dirty="0">
                <a:solidFill>
                  <a:srgbClr val="FFFFFF"/>
                </a:solidFill>
                <a:latin typeface="Arial MT"/>
                <a:cs typeface="Arial MT"/>
              </a:rPr>
              <a:t>deployed</a:t>
            </a:r>
            <a:r>
              <a:rPr lang="en-GB" spc="15" dirty="0">
                <a:solidFill>
                  <a:srgbClr val="FFFFFF"/>
                </a:solidFill>
                <a:latin typeface="Arial MT"/>
                <a:cs typeface="Arial MT"/>
              </a:rPr>
              <a:t> </a:t>
            </a:r>
            <a:r>
              <a:rPr lang="en-GB" dirty="0">
                <a:solidFill>
                  <a:srgbClr val="FFFFFF"/>
                </a:solidFill>
                <a:latin typeface="Arial MT"/>
                <a:cs typeface="Arial MT"/>
              </a:rPr>
              <a:t>and</a:t>
            </a:r>
            <a:r>
              <a:rPr lang="en-GB" spc="-20" dirty="0">
                <a:solidFill>
                  <a:srgbClr val="FFFFFF"/>
                </a:solidFill>
                <a:latin typeface="Arial MT"/>
                <a:cs typeface="Arial MT"/>
              </a:rPr>
              <a:t> </a:t>
            </a:r>
            <a:r>
              <a:rPr lang="en-GB" dirty="0">
                <a:solidFill>
                  <a:srgbClr val="FFFFFF"/>
                </a:solidFill>
                <a:latin typeface="Arial MT"/>
                <a:cs typeface="Arial MT"/>
              </a:rPr>
              <a:t>its</a:t>
            </a:r>
            <a:r>
              <a:rPr lang="en-GB" spc="-25" dirty="0">
                <a:solidFill>
                  <a:srgbClr val="FFFFFF"/>
                </a:solidFill>
                <a:latin typeface="Arial MT"/>
                <a:cs typeface="Arial MT"/>
              </a:rPr>
              <a:t> </a:t>
            </a:r>
            <a:r>
              <a:rPr lang="en-GB" spc="-10" dirty="0">
                <a:solidFill>
                  <a:srgbClr val="FFFFFF"/>
                </a:solidFill>
                <a:latin typeface="Arial MT"/>
                <a:cs typeface="Arial MT"/>
              </a:rPr>
              <a:t>results </a:t>
            </a:r>
            <a:r>
              <a:rPr lang="en-GB" dirty="0">
                <a:solidFill>
                  <a:srgbClr val="FFFFFF"/>
                </a:solidFill>
                <a:latin typeface="Arial MT"/>
                <a:cs typeface="Arial MT"/>
              </a:rPr>
              <a:t>should</a:t>
            </a:r>
            <a:r>
              <a:rPr lang="en-GB" spc="-20" dirty="0">
                <a:solidFill>
                  <a:srgbClr val="FFFFFF"/>
                </a:solidFill>
                <a:latin typeface="Arial MT"/>
                <a:cs typeface="Arial MT"/>
              </a:rPr>
              <a:t> </a:t>
            </a:r>
            <a:r>
              <a:rPr lang="en-GB" dirty="0">
                <a:solidFill>
                  <a:srgbClr val="FFFFFF"/>
                </a:solidFill>
                <a:latin typeface="Arial MT"/>
                <a:cs typeface="Arial MT"/>
              </a:rPr>
              <a:t>be</a:t>
            </a:r>
            <a:r>
              <a:rPr lang="en-GB" spc="-15" dirty="0">
                <a:solidFill>
                  <a:srgbClr val="FFFFFF"/>
                </a:solidFill>
                <a:latin typeface="Arial MT"/>
                <a:cs typeface="Arial MT"/>
              </a:rPr>
              <a:t> </a:t>
            </a:r>
            <a:r>
              <a:rPr lang="en-GB" dirty="0">
                <a:solidFill>
                  <a:srgbClr val="FFFFFF"/>
                </a:solidFill>
                <a:latin typeface="Arial MT"/>
                <a:cs typeface="Arial MT"/>
              </a:rPr>
              <a:t>monitored</a:t>
            </a:r>
            <a:r>
              <a:rPr lang="en-GB" spc="-15" dirty="0">
                <a:solidFill>
                  <a:srgbClr val="FFFFFF"/>
                </a:solidFill>
                <a:latin typeface="Arial MT"/>
                <a:cs typeface="Arial MT"/>
              </a:rPr>
              <a:t> </a:t>
            </a:r>
            <a:r>
              <a:rPr lang="en-GB" dirty="0">
                <a:solidFill>
                  <a:srgbClr val="FFFFFF"/>
                </a:solidFill>
                <a:latin typeface="Arial MT"/>
                <a:cs typeface="Arial MT"/>
              </a:rPr>
              <a:t>in</a:t>
            </a:r>
            <a:r>
              <a:rPr lang="en-GB" spc="-25" dirty="0">
                <a:solidFill>
                  <a:srgbClr val="FFFFFF"/>
                </a:solidFill>
                <a:latin typeface="Arial MT"/>
                <a:cs typeface="Arial MT"/>
              </a:rPr>
              <a:t> </a:t>
            </a:r>
            <a:r>
              <a:rPr lang="en-GB" dirty="0">
                <a:solidFill>
                  <a:srgbClr val="FFFFFF"/>
                </a:solidFill>
                <a:latin typeface="Arial MT"/>
                <a:cs typeface="Arial MT"/>
              </a:rPr>
              <a:t>order</a:t>
            </a:r>
            <a:r>
              <a:rPr lang="en-GB" spc="-20" dirty="0">
                <a:solidFill>
                  <a:srgbClr val="FFFFFF"/>
                </a:solidFill>
                <a:latin typeface="Arial MT"/>
                <a:cs typeface="Arial MT"/>
              </a:rPr>
              <a:t> </a:t>
            </a:r>
            <a:r>
              <a:rPr lang="en-GB" dirty="0">
                <a:solidFill>
                  <a:srgbClr val="FFFFFF"/>
                </a:solidFill>
                <a:latin typeface="Arial MT"/>
                <a:cs typeface="Arial MT"/>
              </a:rPr>
              <a:t>to</a:t>
            </a:r>
            <a:r>
              <a:rPr lang="en-GB" spc="-15" dirty="0">
                <a:solidFill>
                  <a:srgbClr val="FFFFFF"/>
                </a:solidFill>
                <a:latin typeface="Arial MT"/>
                <a:cs typeface="Arial MT"/>
              </a:rPr>
              <a:t> </a:t>
            </a:r>
            <a:r>
              <a:rPr lang="en-GB" spc="-10" dirty="0">
                <a:solidFill>
                  <a:srgbClr val="FFFFFF"/>
                </a:solidFill>
                <a:latin typeface="Arial MT"/>
                <a:cs typeface="Arial MT"/>
              </a:rPr>
              <a:t>further </a:t>
            </a:r>
            <a:r>
              <a:rPr lang="en-GB" dirty="0">
                <a:solidFill>
                  <a:srgbClr val="FFFFFF"/>
                </a:solidFill>
                <a:latin typeface="Arial MT"/>
                <a:cs typeface="Arial MT"/>
              </a:rPr>
              <a:t>improve</a:t>
            </a:r>
            <a:r>
              <a:rPr lang="en-GB" spc="-15" dirty="0">
                <a:solidFill>
                  <a:srgbClr val="FFFFFF"/>
                </a:solidFill>
                <a:latin typeface="Arial MT"/>
                <a:cs typeface="Arial MT"/>
              </a:rPr>
              <a:t> </a:t>
            </a:r>
            <a:r>
              <a:rPr lang="en-GB" dirty="0">
                <a:solidFill>
                  <a:srgbClr val="FFFFFF"/>
                </a:solidFill>
                <a:latin typeface="Arial MT"/>
                <a:cs typeface="Arial MT"/>
              </a:rPr>
              <a:t>its</a:t>
            </a:r>
            <a:r>
              <a:rPr lang="en-GB" spc="-15" dirty="0">
                <a:solidFill>
                  <a:srgbClr val="FFFFFF"/>
                </a:solidFill>
                <a:latin typeface="Arial MT"/>
                <a:cs typeface="Arial MT"/>
              </a:rPr>
              <a:t> </a:t>
            </a:r>
            <a:r>
              <a:rPr lang="en-GB" spc="-10" dirty="0">
                <a:solidFill>
                  <a:srgbClr val="FFFFFF"/>
                </a:solidFill>
                <a:latin typeface="Arial MT"/>
                <a:cs typeface="Arial MT"/>
              </a:rPr>
              <a:t>reliability</a:t>
            </a:r>
            <a:endParaRPr lang="en-GB" dirty="0">
              <a:latin typeface="Arial MT"/>
              <a:cs typeface="Arial MT"/>
            </a:endParaRPr>
          </a:p>
          <a:p>
            <a:pPr marL="299085" indent="-286385">
              <a:lnSpc>
                <a:spcPct val="100000"/>
              </a:lnSpc>
              <a:spcBef>
                <a:spcPts val="695"/>
              </a:spcBef>
              <a:buClr>
                <a:srgbClr val="46C3D2"/>
              </a:buClr>
              <a:buFont typeface="Wingdings" panose="05000000000000000000" pitchFamily="2" charset="2"/>
              <a:buChar char="Ø"/>
              <a:tabLst>
                <a:tab pos="299085" algn="l"/>
              </a:tabLst>
            </a:pPr>
            <a:r>
              <a:rPr lang="en-GB" dirty="0" smtClean="0">
                <a:solidFill>
                  <a:srgbClr val="FFFFFF"/>
                </a:solidFill>
                <a:latin typeface="Arial MT"/>
                <a:cs typeface="Arial MT"/>
              </a:rPr>
              <a:t>Activity </a:t>
            </a:r>
            <a:r>
              <a:rPr lang="en-GB" dirty="0">
                <a:solidFill>
                  <a:srgbClr val="FFFFFF"/>
                </a:solidFill>
                <a:latin typeface="Arial MT"/>
                <a:cs typeface="Arial MT"/>
              </a:rPr>
              <a:t>Incentives: Introduce a reward program that encourages account activity</a:t>
            </a:r>
          </a:p>
          <a:p>
            <a:pPr marL="299085" indent="-286385">
              <a:lnSpc>
                <a:spcPct val="100000"/>
              </a:lnSpc>
              <a:spcBef>
                <a:spcPts val="695"/>
              </a:spcBef>
              <a:buClr>
                <a:srgbClr val="46C3D2"/>
              </a:buClr>
              <a:buFont typeface="Wingdings" panose="05000000000000000000" pitchFamily="2" charset="2"/>
              <a:buChar char="Ø"/>
              <a:tabLst>
                <a:tab pos="299085" algn="l"/>
              </a:tabLst>
            </a:pPr>
            <a:r>
              <a:rPr lang="en-GB" dirty="0">
                <a:solidFill>
                  <a:srgbClr val="FFFFFF"/>
                </a:solidFill>
                <a:latin typeface="Arial MT"/>
                <a:cs typeface="Arial MT"/>
              </a:rPr>
              <a:t>Reach out to these customers with personalized messages and offers. This can include personalized financial advice, invitations to exclusive events, or updates on new products and services tailored to their </a:t>
            </a:r>
            <a:r>
              <a:rPr lang="en-GB" dirty="0" err="1">
                <a:solidFill>
                  <a:srgbClr val="FFFFFF"/>
                </a:solidFill>
                <a:latin typeface="Arial MT"/>
                <a:cs typeface="Arial MT"/>
              </a:rPr>
              <a:t>needsThe</a:t>
            </a:r>
            <a:r>
              <a:rPr lang="en-GB" dirty="0">
                <a:solidFill>
                  <a:srgbClr val="FFFFFF"/>
                </a:solidFill>
                <a:latin typeface="Arial MT"/>
                <a:cs typeface="Arial MT"/>
              </a:rPr>
              <a:t> characteristics at the top are the have the highest impact, where as the ones lower will have less impact.</a:t>
            </a:r>
          </a:p>
          <a:p>
            <a:pPr marL="298450" marR="69215" indent="-285750">
              <a:lnSpc>
                <a:spcPts val="1939"/>
              </a:lnSpc>
              <a:spcBef>
                <a:spcPts val="1019"/>
              </a:spcBef>
              <a:buClr>
                <a:srgbClr val="46C3D2"/>
              </a:buClr>
              <a:buFont typeface="Wingdings" panose="05000000000000000000" pitchFamily="2" charset="2"/>
              <a:buChar char="Ø"/>
              <a:tabLst>
                <a:tab pos="241300" algn="l"/>
              </a:tabLst>
            </a:pPr>
            <a:endParaRPr lang="en-IN" dirty="0"/>
          </a:p>
        </p:txBody>
      </p:sp>
      <p:sp>
        <p:nvSpPr>
          <p:cNvPr id="5" name="object 2"/>
          <p:cNvSpPr txBox="1">
            <a:spLocks noGrp="1"/>
          </p:cNvSpPr>
          <p:nvPr>
            <p:ph type="title"/>
          </p:nvPr>
        </p:nvSpPr>
        <p:spPr>
          <a:xfrm>
            <a:off x="487680" y="570606"/>
            <a:ext cx="8610676" cy="670567"/>
          </a:xfrm>
          <a:prstGeom prst="rect">
            <a:avLst/>
          </a:prstGeom>
        </p:spPr>
        <p:txBody>
          <a:bodyPr vert="horz" wrap="square" lIns="0" tIns="176402" rIns="0" bIns="0" rtlCol="0">
            <a:spAutoFit/>
          </a:bodyPr>
          <a:lstStyle/>
          <a:p>
            <a:pPr marL="163830">
              <a:lnSpc>
                <a:spcPct val="100000"/>
              </a:lnSpc>
              <a:spcBef>
                <a:spcPts val="105"/>
              </a:spcBef>
            </a:pPr>
            <a:r>
              <a:rPr sz="3200" spc="-65" dirty="0"/>
              <a:t>Conclusion</a:t>
            </a:r>
          </a:p>
        </p:txBody>
      </p:sp>
    </p:spTree>
    <p:extLst>
      <p:ext uri="{BB962C8B-B14F-4D97-AF65-F5344CB8AC3E}">
        <p14:creationId xmlns:p14="http://schemas.microsoft.com/office/powerpoint/2010/main" val="395224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6">
            <a:hlinkClick r:id="rId2"/>
          </p:cNvPr>
          <p:cNvSpPr/>
          <p:nvPr/>
        </p:nvSpPr>
        <p:spPr>
          <a:xfrm>
            <a:off x="5152643" y="5027675"/>
            <a:ext cx="5811011" cy="1013459"/>
          </a:xfrm>
          <a:custGeom>
            <a:avLst/>
            <a:gdLst/>
            <a:ahLst/>
            <a:cxnLst/>
            <a:rect l="l" t="t" r="r" b="b"/>
            <a:pathLst>
              <a:path w="1866900" h="481965">
                <a:moveTo>
                  <a:pt x="1786635" y="0"/>
                </a:moveTo>
                <a:lnTo>
                  <a:pt x="80264" y="0"/>
                </a:lnTo>
                <a:lnTo>
                  <a:pt x="49023" y="6308"/>
                </a:lnTo>
                <a:lnTo>
                  <a:pt x="23510" y="23510"/>
                </a:lnTo>
                <a:lnTo>
                  <a:pt x="6308" y="49023"/>
                </a:lnTo>
                <a:lnTo>
                  <a:pt x="0" y="80263"/>
                </a:lnTo>
                <a:lnTo>
                  <a:pt x="0" y="401320"/>
                </a:lnTo>
                <a:lnTo>
                  <a:pt x="6308" y="432560"/>
                </a:lnTo>
                <a:lnTo>
                  <a:pt x="23510" y="458073"/>
                </a:lnTo>
                <a:lnTo>
                  <a:pt x="49023" y="475275"/>
                </a:lnTo>
                <a:lnTo>
                  <a:pt x="80264" y="481584"/>
                </a:lnTo>
                <a:lnTo>
                  <a:pt x="1786635" y="481584"/>
                </a:lnTo>
                <a:lnTo>
                  <a:pt x="1817876" y="475275"/>
                </a:lnTo>
                <a:lnTo>
                  <a:pt x="1843389" y="458073"/>
                </a:lnTo>
                <a:lnTo>
                  <a:pt x="1860591" y="432560"/>
                </a:lnTo>
                <a:lnTo>
                  <a:pt x="1866900" y="401320"/>
                </a:lnTo>
                <a:lnTo>
                  <a:pt x="1866900" y="80263"/>
                </a:lnTo>
                <a:lnTo>
                  <a:pt x="1860591" y="49023"/>
                </a:lnTo>
                <a:lnTo>
                  <a:pt x="1843389" y="23510"/>
                </a:lnTo>
                <a:lnTo>
                  <a:pt x="1817876" y="6308"/>
                </a:lnTo>
                <a:lnTo>
                  <a:pt x="1786635" y="0"/>
                </a:lnTo>
                <a:close/>
              </a:path>
            </a:pathLst>
          </a:custGeom>
          <a:solidFill>
            <a:srgbClr val="C3EBF0"/>
          </a:solidFill>
        </p:spPr>
        <p:txBody>
          <a:bodyPr wrap="square" lIns="0" tIns="0" rIns="0" bIns="0" rtlCol="0"/>
          <a:lstStyle/>
          <a:p>
            <a:endParaRPr/>
          </a:p>
        </p:txBody>
      </p:sp>
      <p:sp>
        <p:nvSpPr>
          <p:cNvPr id="4" name="object 2"/>
          <p:cNvSpPr txBox="1">
            <a:spLocks noGrp="1"/>
          </p:cNvSpPr>
          <p:nvPr>
            <p:ph type="title"/>
          </p:nvPr>
        </p:nvSpPr>
        <p:spPr>
          <a:xfrm>
            <a:off x="3681475" y="2238446"/>
            <a:ext cx="4708145" cy="1028487"/>
          </a:xfrm>
          <a:prstGeom prst="rect">
            <a:avLst/>
          </a:prstGeom>
        </p:spPr>
        <p:txBody>
          <a:bodyPr vert="horz" wrap="square" lIns="0" tIns="12700" rIns="0" bIns="0" rtlCol="0">
            <a:spAutoFit/>
          </a:bodyPr>
          <a:lstStyle/>
          <a:p>
            <a:pPr marL="12700" algn="ctr">
              <a:lnSpc>
                <a:spcPct val="100000"/>
              </a:lnSpc>
              <a:spcBef>
                <a:spcPts val="100"/>
              </a:spcBef>
            </a:pPr>
            <a:r>
              <a:rPr lang="en-GB" sz="6600" b="1" dirty="0" smtClean="0">
                <a:solidFill>
                  <a:srgbClr val="002060"/>
                </a:solidFill>
                <a:latin typeface="Comic Sans MS" panose="030F0702030302020204" pitchFamily="66" charset="0"/>
              </a:rPr>
              <a:t>Thank you</a:t>
            </a:r>
            <a:endParaRPr sz="6600" b="1" dirty="0">
              <a:solidFill>
                <a:srgbClr val="002060"/>
              </a:solidFill>
              <a:latin typeface="Comic Sans MS" panose="030F0702030302020204" pitchFamily="66" charset="0"/>
            </a:endParaRPr>
          </a:p>
        </p:txBody>
      </p:sp>
      <p:grpSp>
        <p:nvGrpSpPr>
          <p:cNvPr id="5" name="object 3"/>
          <p:cNvGrpSpPr/>
          <p:nvPr/>
        </p:nvGrpSpPr>
        <p:grpSpPr>
          <a:xfrm>
            <a:off x="5204459" y="5117591"/>
            <a:ext cx="5759450" cy="833755"/>
            <a:chOff x="5204459" y="5117591"/>
            <a:chExt cx="5759450" cy="833755"/>
          </a:xfrm>
        </p:grpSpPr>
        <p:pic>
          <p:nvPicPr>
            <p:cNvPr id="6" name="object 4">
              <a:hlinkClick r:id="rId3"/>
            </p:cNvPr>
            <p:cNvPicPr/>
            <p:nvPr/>
          </p:nvPicPr>
          <p:blipFill>
            <a:blip r:embed="rId4" cstate="print"/>
            <a:stretch>
              <a:fillRect/>
            </a:stretch>
          </p:blipFill>
          <p:spPr>
            <a:xfrm>
              <a:off x="5204459" y="5177027"/>
              <a:ext cx="713232" cy="714756"/>
            </a:xfrm>
            <a:prstGeom prst="rect">
              <a:avLst/>
            </a:prstGeom>
          </p:spPr>
        </p:pic>
        <p:pic>
          <p:nvPicPr>
            <p:cNvPr id="7" name="object 5">
              <a:hlinkClick r:id="rId5"/>
            </p:cNvPr>
            <p:cNvPicPr/>
            <p:nvPr/>
          </p:nvPicPr>
          <p:blipFill>
            <a:blip r:embed="rId6" cstate="print"/>
            <a:stretch>
              <a:fillRect/>
            </a:stretch>
          </p:blipFill>
          <p:spPr>
            <a:xfrm>
              <a:off x="6254495" y="5125211"/>
              <a:ext cx="1455420" cy="818388"/>
            </a:xfrm>
            <a:prstGeom prst="rect">
              <a:avLst/>
            </a:prstGeom>
          </p:spPr>
        </p:pic>
        <p:pic>
          <p:nvPicPr>
            <p:cNvPr id="8" name="object 6">
              <a:hlinkClick r:id="rId7"/>
            </p:cNvPr>
            <p:cNvPicPr/>
            <p:nvPr/>
          </p:nvPicPr>
          <p:blipFill>
            <a:blip r:embed="rId8" cstate="print"/>
            <a:stretch>
              <a:fillRect/>
            </a:stretch>
          </p:blipFill>
          <p:spPr>
            <a:xfrm>
              <a:off x="8046719" y="5329427"/>
              <a:ext cx="1748027" cy="409956"/>
            </a:xfrm>
            <a:prstGeom prst="rect">
              <a:avLst/>
            </a:prstGeom>
          </p:spPr>
        </p:pic>
        <p:pic>
          <p:nvPicPr>
            <p:cNvPr id="9" name="object 7">
              <a:hlinkClick r:id="rId9"/>
            </p:cNvPr>
            <p:cNvPicPr/>
            <p:nvPr/>
          </p:nvPicPr>
          <p:blipFill>
            <a:blip r:embed="rId10" cstate="print"/>
            <a:stretch>
              <a:fillRect/>
            </a:stretch>
          </p:blipFill>
          <p:spPr>
            <a:xfrm>
              <a:off x="10131551" y="5117591"/>
              <a:ext cx="832103" cy="833628"/>
            </a:xfrm>
            <a:prstGeom prst="rect">
              <a:avLst/>
            </a:prstGeom>
          </p:spPr>
        </p:pic>
      </p:grpSp>
      <p:sp>
        <p:nvSpPr>
          <p:cNvPr id="13" name="Rectangle 12"/>
          <p:cNvSpPr/>
          <p:nvPr/>
        </p:nvSpPr>
        <p:spPr>
          <a:xfrm>
            <a:off x="7134497" y="4361795"/>
            <a:ext cx="1847301" cy="461665"/>
          </a:xfrm>
          <a:prstGeom prst="rect">
            <a:avLst/>
          </a:prstGeom>
        </p:spPr>
        <p:txBody>
          <a:bodyPr wrap="none">
            <a:spAutoFit/>
          </a:bodyPr>
          <a:lstStyle/>
          <a:p>
            <a:r>
              <a:rPr lang="en-IN" sz="2400" b="1" dirty="0" smtClean="0">
                <a:solidFill>
                  <a:schemeClr val="bg1"/>
                </a:solidFill>
                <a:latin typeface="Comic Sans MS" panose="030F0702030302020204" pitchFamily="66" charset="0"/>
              </a:rPr>
              <a:t>Contact</a:t>
            </a:r>
            <a:r>
              <a:rPr lang="en-IN" sz="2400" b="1" spc="-60" dirty="0" smtClean="0">
                <a:solidFill>
                  <a:schemeClr val="bg1"/>
                </a:solidFill>
                <a:latin typeface="Comic Sans MS" panose="030F0702030302020204" pitchFamily="66" charset="0"/>
              </a:rPr>
              <a:t> </a:t>
            </a:r>
            <a:r>
              <a:rPr lang="en-IN" sz="2400" b="1" spc="-25" dirty="0" smtClean="0">
                <a:solidFill>
                  <a:schemeClr val="bg1"/>
                </a:solidFill>
                <a:latin typeface="Comic Sans MS" panose="030F0702030302020204" pitchFamily="66" charset="0"/>
              </a:rPr>
              <a:t>me</a:t>
            </a:r>
            <a:endParaRPr lang="en-IN" sz="2400" dirty="0"/>
          </a:p>
        </p:txBody>
      </p:sp>
    </p:spTree>
    <p:extLst>
      <p:ext uri="{BB962C8B-B14F-4D97-AF65-F5344CB8AC3E}">
        <p14:creationId xmlns:p14="http://schemas.microsoft.com/office/powerpoint/2010/main" val="82364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14"/>
          <p:cNvSpPr/>
          <p:nvPr/>
        </p:nvSpPr>
        <p:spPr>
          <a:xfrm>
            <a:off x="637416" y="4048399"/>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1" name="object 14"/>
          <p:cNvSpPr/>
          <p:nvPr/>
        </p:nvSpPr>
        <p:spPr>
          <a:xfrm>
            <a:off x="7429264" y="4060129"/>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0" name="object 14"/>
          <p:cNvSpPr/>
          <p:nvPr/>
        </p:nvSpPr>
        <p:spPr>
          <a:xfrm>
            <a:off x="5197412"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49" name="object 14"/>
          <p:cNvSpPr/>
          <p:nvPr/>
        </p:nvSpPr>
        <p:spPr>
          <a:xfrm>
            <a:off x="2884273"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sp>
        <p:nvSpPr>
          <p:cNvPr id="52" name="object 14"/>
          <p:cNvSpPr/>
          <p:nvPr/>
        </p:nvSpPr>
        <p:spPr>
          <a:xfrm>
            <a:off x="9737933" y="4054785"/>
            <a:ext cx="1777364" cy="1264920"/>
          </a:xfrm>
          <a:custGeom>
            <a:avLst/>
            <a:gdLst/>
            <a:ahLst/>
            <a:cxnLst/>
            <a:rect l="l" t="t" r="r" b="b"/>
            <a:pathLst>
              <a:path w="1777364" h="1264920">
                <a:moveTo>
                  <a:pt x="1566164" y="0"/>
                </a:moveTo>
                <a:lnTo>
                  <a:pt x="210820" y="0"/>
                </a:lnTo>
                <a:lnTo>
                  <a:pt x="162480" y="5566"/>
                </a:lnTo>
                <a:lnTo>
                  <a:pt x="118106" y="21423"/>
                </a:lnTo>
                <a:lnTo>
                  <a:pt x="78962" y="46306"/>
                </a:lnTo>
                <a:lnTo>
                  <a:pt x="46314" y="78951"/>
                </a:lnTo>
                <a:lnTo>
                  <a:pt x="21427" y="118095"/>
                </a:lnTo>
                <a:lnTo>
                  <a:pt x="5567" y="162472"/>
                </a:lnTo>
                <a:lnTo>
                  <a:pt x="0" y="210819"/>
                </a:lnTo>
                <a:lnTo>
                  <a:pt x="0" y="1054099"/>
                </a:lnTo>
                <a:lnTo>
                  <a:pt x="5567" y="1102439"/>
                </a:lnTo>
                <a:lnTo>
                  <a:pt x="21427" y="1146813"/>
                </a:lnTo>
                <a:lnTo>
                  <a:pt x="46314" y="1185957"/>
                </a:lnTo>
                <a:lnTo>
                  <a:pt x="78962" y="1218605"/>
                </a:lnTo>
                <a:lnTo>
                  <a:pt x="118106" y="1243492"/>
                </a:lnTo>
                <a:lnTo>
                  <a:pt x="162480" y="1259352"/>
                </a:lnTo>
                <a:lnTo>
                  <a:pt x="210820" y="1264920"/>
                </a:lnTo>
                <a:lnTo>
                  <a:pt x="1566164" y="1264920"/>
                </a:lnTo>
                <a:lnTo>
                  <a:pt x="1614511" y="1259352"/>
                </a:lnTo>
                <a:lnTo>
                  <a:pt x="1658888" y="1243492"/>
                </a:lnTo>
                <a:lnTo>
                  <a:pt x="1698032" y="1218605"/>
                </a:lnTo>
                <a:lnTo>
                  <a:pt x="1730677" y="1185957"/>
                </a:lnTo>
                <a:lnTo>
                  <a:pt x="1755560" y="1146813"/>
                </a:lnTo>
                <a:lnTo>
                  <a:pt x="1771417" y="1102439"/>
                </a:lnTo>
                <a:lnTo>
                  <a:pt x="1776984" y="1054099"/>
                </a:lnTo>
                <a:lnTo>
                  <a:pt x="1776984" y="210819"/>
                </a:lnTo>
                <a:lnTo>
                  <a:pt x="1771417" y="162472"/>
                </a:lnTo>
                <a:lnTo>
                  <a:pt x="1755560" y="118095"/>
                </a:lnTo>
                <a:lnTo>
                  <a:pt x="1730677" y="78951"/>
                </a:lnTo>
                <a:lnTo>
                  <a:pt x="1698032" y="46306"/>
                </a:lnTo>
                <a:lnTo>
                  <a:pt x="1658888" y="21423"/>
                </a:lnTo>
                <a:lnTo>
                  <a:pt x="1614511" y="5566"/>
                </a:lnTo>
                <a:lnTo>
                  <a:pt x="1566164" y="0"/>
                </a:lnTo>
                <a:close/>
              </a:path>
            </a:pathLst>
          </a:custGeom>
          <a:solidFill>
            <a:schemeClr val="tx2"/>
          </a:solidFill>
        </p:spPr>
        <p:txBody>
          <a:bodyPr wrap="square" lIns="0" tIns="0" rIns="0" bIns="0" rtlCol="0"/>
          <a:lstStyle/>
          <a:p>
            <a:endParaRPr/>
          </a:p>
        </p:txBody>
      </p:sp>
      <p:grpSp>
        <p:nvGrpSpPr>
          <p:cNvPr id="6" name="object 29"/>
          <p:cNvGrpSpPr/>
          <p:nvPr/>
        </p:nvGrpSpPr>
        <p:grpSpPr>
          <a:xfrm>
            <a:off x="861560" y="1333683"/>
            <a:ext cx="10320934" cy="4062222"/>
            <a:chOff x="951712" y="1620774"/>
            <a:chExt cx="10320934" cy="4062222"/>
          </a:xfrm>
        </p:grpSpPr>
        <p:pic>
          <p:nvPicPr>
            <p:cNvPr id="7" name="object 30"/>
            <p:cNvPicPr/>
            <p:nvPr/>
          </p:nvPicPr>
          <p:blipFill>
            <a:blip r:embed="rId2" cstate="print"/>
            <a:stretch>
              <a:fillRect/>
            </a:stretch>
          </p:blipFill>
          <p:spPr>
            <a:xfrm>
              <a:off x="970788" y="1668780"/>
              <a:ext cx="1258824" cy="1258824"/>
            </a:xfrm>
            <a:prstGeom prst="rect">
              <a:avLst/>
            </a:prstGeom>
          </p:spPr>
        </p:pic>
        <p:sp>
          <p:nvSpPr>
            <p:cNvPr id="8" name="object 31"/>
            <p:cNvSpPr/>
            <p:nvPr/>
          </p:nvSpPr>
          <p:spPr>
            <a:xfrm>
              <a:off x="1056414" y="1937402"/>
              <a:ext cx="1092200" cy="726440"/>
            </a:xfrm>
            <a:custGeom>
              <a:avLst/>
              <a:gdLst/>
              <a:ahLst/>
              <a:cxnLst/>
              <a:rect l="l" t="t" r="r" b="b"/>
              <a:pathLst>
                <a:path w="1092200" h="726439">
                  <a:moveTo>
                    <a:pt x="247680" y="0"/>
                  </a:moveTo>
                  <a:lnTo>
                    <a:pt x="202386" y="16919"/>
                  </a:lnTo>
                  <a:lnTo>
                    <a:pt x="157009" y="63310"/>
                  </a:lnTo>
                  <a:lnTo>
                    <a:pt x="134948" y="95511"/>
                  </a:lnTo>
                  <a:lnTo>
                    <a:pt x="113655" y="132625"/>
                  </a:lnTo>
                  <a:lnTo>
                    <a:pt x="93394" y="173831"/>
                  </a:lnTo>
                  <a:lnTo>
                    <a:pt x="74427" y="218312"/>
                  </a:lnTo>
                  <a:lnTo>
                    <a:pt x="57018" y="265250"/>
                  </a:lnTo>
                  <a:lnTo>
                    <a:pt x="41429" y="313824"/>
                  </a:lnTo>
                  <a:lnTo>
                    <a:pt x="27924" y="363218"/>
                  </a:lnTo>
                  <a:lnTo>
                    <a:pt x="16766" y="412611"/>
                  </a:lnTo>
                  <a:lnTo>
                    <a:pt x="8217" y="461185"/>
                  </a:lnTo>
                  <a:lnTo>
                    <a:pt x="2540" y="508123"/>
                  </a:lnTo>
                  <a:lnTo>
                    <a:pt x="0" y="552604"/>
                  </a:lnTo>
                  <a:lnTo>
                    <a:pt x="857" y="593811"/>
                  </a:lnTo>
                  <a:lnTo>
                    <a:pt x="13820" y="663125"/>
                  </a:lnTo>
                  <a:lnTo>
                    <a:pt x="43533" y="709516"/>
                  </a:lnTo>
                  <a:lnTo>
                    <a:pt x="92101" y="726436"/>
                  </a:lnTo>
                  <a:lnTo>
                    <a:pt x="130668" y="723788"/>
                  </a:lnTo>
                  <a:lnTo>
                    <a:pt x="188621" y="704992"/>
                  </a:lnTo>
                  <a:lnTo>
                    <a:pt x="230902" y="673489"/>
                  </a:lnTo>
                  <a:lnTo>
                    <a:pt x="269396" y="635631"/>
                  </a:lnTo>
                  <a:lnTo>
                    <a:pt x="290937" y="616305"/>
                  </a:lnTo>
                  <a:lnTo>
                    <a:pt x="346032" y="580831"/>
                  </a:lnTo>
                  <a:lnTo>
                    <a:pt x="382558" y="566270"/>
                  </a:lnTo>
                  <a:lnTo>
                    <a:pt x="427050" y="554887"/>
                  </a:lnTo>
                  <a:lnTo>
                    <a:pt x="480993" y="547474"/>
                  </a:lnTo>
                  <a:lnTo>
                    <a:pt x="545874" y="544827"/>
                  </a:lnTo>
                  <a:lnTo>
                    <a:pt x="1091304" y="544827"/>
                  </a:lnTo>
                  <a:lnTo>
                    <a:pt x="1089207" y="508123"/>
                  </a:lnTo>
                  <a:lnTo>
                    <a:pt x="1083531" y="461186"/>
                  </a:lnTo>
                  <a:lnTo>
                    <a:pt x="1077704" y="428078"/>
                  </a:lnTo>
                  <a:lnTo>
                    <a:pt x="792208" y="428078"/>
                  </a:lnTo>
                  <a:lnTo>
                    <a:pt x="776832" y="425099"/>
                  </a:lnTo>
                  <a:lnTo>
                    <a:pt x="764495" y="416890"/>
                  </a:lnTo>
                  <a:lnTo>
                    <a:pt x="763310" y="415106"/>
                  </a:lnTo>
                  <a:lnTo>
                    <a:pt x="299540" y="415106"/>
                  </a:lnTo>
                  <a:lnTo>
                    <a:pt x="273610" y="337273"/>
                  </a:lnTo>
                  <a:lnTo>
                    <a:pt x="221750" y="337273"/>
                  </a:lnTo>
                  <a:lnTo>
                    <a:pt x="211682" y="335226"/>
                  </a:lnTo>
                  <a:lnTo>
                    <a:pt x="203437" y="329652"/>
                  </a:lnTo>
                  <a:lnTo>
                    <a:pt x="197866" y="321403"/>
                  </a:lnTo>
                  <a:lnTo>
                    <a:pt x="195820" y="311329"/>
                  </a:lnTo>
                  <a:lnTo>
                    <a:pt x="197866" y="301256"/>
                  </a:lnTo>
                  <a:lnTo>
                    <a:pt x="203437" y="293006"/>
                  </a:lnTo>
                  <a:lnTo>
                    <a:pt x="211682" y="287432"/>
                  </a:lnTo>
                  <a:lnTo>
                    <a:pt x="221750" y="285385"/>
                  </a:lnTo>
                  <a:lnTo>
                    <a:pt x="273610" y="285385"/>
                  </a:lnTo>
                  <a:lnTo>
                    <a:pt x="273610" y="233497"/>
                  </a:lnTo>
                  <a:lnTo>
                    <a:pt x="275656" y="223423"/>
                  </a:lnTo>
                  <a:lnTo>
                    <a:pt x="281227" y="215174"/>
                  </a:lnTo>
                  <a:lnTo>
                    <a:pt x="289472" y="209600"/>
                  </a:lnTo>
                  <a:lnTo>
                    <a:pt x="299540" y="207553"/>
                  </a:lnTo>
                  <a:lnTo>
                    <a:pt x="763310" y="207553"/>
                  </a:lnTo>
                  <a:lnTo>
                    <a:pt x="764495" y="205769"/>
                  </a:lnTo>
                  <a:lnTo>
                    <a:pt x="776832" y="197560"/>
                  </a:lnTo>
                  <a:lnTo>
                    <a:pt x="792208" y="194581"/>
                  </a:lnTo>
                  <a:lnTo>
                    <a:pt x="1007201" y="194581"/>
                  </a:lnTo>
                  <a:lnTo>
                    <a:pt x="998354" y="173831"/>
                  </a:lnTo>
                  <a:lnTo>
                    <a:pt x="978092" y="132625"/>
                  </a:lnTo>
                  <a:lnTo>
                    <a:pt x="956800" y="95512"/>
                  </a:lnTo>
                  <a:lnTo>
                    <a:pt x="944687" y="77832"/>
                  </a:lnTo>
                  <a:lnTo>
                    <a:pt x="545874" y="77832"/>
                  </a:lnTo>
                  <a:lnTo>
                    <a:pt x="487467" y="75653"/>
                  </a:lnTo>
                  <a:lnTo>
                    <a:pt x="443917" y="69737"/>
                  </a:lnTo>
                  <a:lnTo>
                    <a:pt x="388635" y="50435"/>
                  </a:lnTo>
                  <a:lnTo>
                    <a:pt x="354511" y="27397"/>
                  </a:lnTo>
                  <a:lnTo>
                    <a:pt x="337410" y="16811"/>
                  </a:lnTo>
                  <a:lnTo>
                    <a:pt x="316031" y="8094"/>
                  </a:lnTo>
                  <a:lnTo>
                    <a:pt x="287184" y="2179"/>
                  </a:lnTo>
                  <a:lnTo>
                    <a:pt x="247680" y="0"/>
                  </a:lnTo>
                  <a:close/>
                </a:path>
                <a:path w="1092200" h="726439">
                  <a:moveTo>
                    <a:pt x="1091304" y="544827"/>
                  </a:moveTo>
                  <a:lnTo>
                    <a:pt x="545874" y="544827"/>
                  </a:lnTo>
                  <a:lnTo>
                    <a:pt x="610754" y="547474"/>
                  </a:lnTo>
                  <a:lnTo>
                    <a:pt x="664698" y="554887"/>
                  </a:lnTo>
                  <a:lnTo>
                    <a:pt x="709190" y="566270"/>
                  </a:lnTo>
                  <a:lnTo>
                    <a:pt x="745715" y="580831"/>
                  </a:lnTo>
                  <a:lnTo>
                    <a:pt x="800811" y="616306"/>
                  </a:lnTo>
                  <a:lnTo>
                    <a:pt x="841868" y="654957"/>
                  </a:lnTo>
                  <a:lnTo>
                    <a:pt x="860845" y="673489"/>
                  </a:lnTo>
                  <a:lnTo>
                    <a:pt x="903127" y="704992"/>
                  </a:lnTo>
                  <a:lnTo>
                    <a:pt x="961080" y="723789"/>
                  </a:lnTo>
                  <a:lnTo>
                    <a:pt x="999647" y="726436"/>
                  </a:lnTo>
                  <a:lnTo>
                    <a:pt x="1026419" y="722070"/>
                  </a:lnTo>
                  <a:lnTo>
                    <a:pt x="1065296" y="689596"/>
                  </a:lnTo>
                  <a:lnTo>
                    <a:pt x="1086371" y="630924"/>
                  </a:lnTo>
                  <a:lnTo>
                    <a:pt x="1091748" y="552604"/>
                  </a:lnTo>
                  <a:lnTo>
                    <a:pt x="1091304" y="544827"/>
                  </a:lnTo>
                  <a:close/>
                </a:path>
                <a:path w="1092200" h="726439">
                  <a:moveTo>
                    <a:pt x="1007201" y="194581"/>
                  </a:moveTo>
                  <a:lnTo>
                    <a:pt x="792208" y="194581"/>
                  </a:lnTo>
                  <a:lnTo>
                    <a:pt x="807583" y="197560"/>
                  </a:lnTo>
                  <a:lnTo>
                    <a:pt x="819920" y="205769"/>
                  </a:lnTo>
                  <a:lnTo>
                    <a:pt x="828125" y="218113"/>
                  </a:lnTo>
                  <a:lnTo>
                    <a:pt x="831103" y="233497"/>
                  </a:lnTo>
                  <a:lnTo>
                    <a:pt x="828125" y="248881"/>
                  </a:lnTo>
                  <a:lnTo>
                    <a:pt x="819920" y="261225"/>
                  </a:lnTo>
                  <a:lnTo>
                    <a:pt x="807583" y="269434"/>
                  </a:lnTo>
                  <a:lnTo>
                    <a:pt x="792208" y="272413"/>
                  </a:lnTo>
                  <a:lnTo>
                    <a:pt x="869997" y="272413"/>
                  </a:lnTo>
                  <a:lnTo>
                    <a:pt x="885373" y="275393"/>
                  </a:lnTo>
                  <a:lnTo>
                    <a:pt x="897710" y="283602"/>
                  </a:lnTo>
                  <a:lnTo>
                    <a:pt x="905914" y="295945"/>
                  </a:lnTo>
                  <a:lnTo>
                    <a:pt x="908892" y="311330"/>
                  </a:lnTo>
                  <a:lnTo>
                    <a:pt x="905914" y="326714"/>
                  </a:lnTo>
                  <a:lnTo>
                    <a:pt x="897710" y="339057"/>
                  </a:lnTo>
                  <a:lnTo>
                    <a:pt x="885373" y="347266"/>
                  </a:lnTo>
                  <a:lnTo>
                    <a:pt x="869997" y="350246"/>
                  </a:lnTo>
                  <a:lnTo>
                    <a:pt x="792208" y="350246"/>
                  </a:lnTo>
                  <a:lnTo>
                    <a:pt x="807583" y="353225"/>
                  </a:lnTo>
                  <a:lnTo>
                    <a:pt x="819920" y="361434"/>
                  </a:lnTo>
                  <a:lnTo>
                    <a:pt x="828125" y="373778"/>
                  </a:lnTo>
                  <a:lnTo>
                    <a:pt x="831103" y="389162"/>
                  </a:lnTo>
                  <a:lnTo>
                    <a:pt x="828125" y="404546"/>
                  </a:lnTo>
                  <a:lnTo>
                    <a:pt x="819920" y="416890"/>
                  </a:lnTo>
                  <a:lnTo>
                    <a:pt x="807583" y="425099"/>
                  </a:lnTo>
                  <a:lnTo>
                    <a:pt x="792208" y="428078"/>
                  </a:lnTo>
                  <a:lnTo>
                    <a:pt x="1077704" y="428078"/>
                  </a:lnTo>
                  <a:lnTo>
                    <a:pt x="1063823" y="363218"/>
                  </a:lnTo>
                  <a:lnTo>
                    <a:pt x="1050318" y="313825"/>
                  </a:lnTo>
                  <a:lnTo>
                    <a:pt x="1034730" y="265250"/>
                  </a:lnTo>
                  <a:lnTo>
                    <a:pt x="1017235" y="218113"/>
                  </a:lnTo>
                  <a:lnTo>
                    <a:pt x="1007201" y="194581"/>
                  </a:lnTo>
                  <a:close/>
                </a:path>
                <a:path w="1092200" h="726439">
                  <a:moveTo>
                    <a:pt x="763310" y="207553"/>
                  </a:moveTo>
                  <a:lnTo>
                    <a:pt x="299540" y="207553"/>
                  </a:lnTo>
                  <a:lnTo>
                    <a:pt x="309608" y="209600"/>
                  </a:lnTo>
                  <a:lnTo>
                    <a:pt x="317853" y="215174"/>
                  </a:lnTo>
                  <a:lnTo>
                    <a:pt x="323424" y="223423"/>
                  </a:lnTo>
                  <a:lnTo>
                    <a:pt x="325470" y="233497"/>
                  </a:lnTo>
                  <a:lnTo>
                    <a:pt x="325470" y="285385"/>
                  </a:lnTo>
                  <a:lnTo>
                    <a:pt x="377329" y="285385"/>
                  </a:lnTo>
                  <a:lnTo>
                    <a:pt x="387398" y="287432"/>
                  </a:lnTo>
                  <a:lnTo>
                    <a:pt x="395642" y="293006"/>
                  </a:lnTo>
                  <a:lnTo>
                    <a:pt x="401213" y="301256"/>
                  </a:lnTo>
                  <a:lnTo>
                    <a:pt x="403259" y="311329"/>
                  </a:lnTo>
                  <a:lnTo>
                    <a:pt x="401213" y="321403"/>
                  </a:lnTo>
                  <a:lnTo>
                    <a:pt x="395642" y="329652"/>
                  </a:lnTo>
                  <a:lnTo>
                    <a:pt x="387398" y="335226"/>
                  </a:lnTo>
                  <a:lnTo>
                    <a:pt x="377329" y="337274"/>
                  </a:lnTo>
                  <a:lnTo>
                    <a:pt x="325470" y="337273"/>
                  </a:lnTo>
                  <a:lnTo>
                    <a:pt x="325470" y="389162"/>
                  </a:lnTo>
                  <a:lnTo>
                    <a:pt x="323424" y="399235"/>
                  </a:lnTo>
                  <a:lnTo>
                    <a:pt x="317853" y="407485"/>
                  </a:lnTo>
                  <a:lnTo>
                    <a:pt x="309608" y="413059"/>
                  </a:lnTo>
                  <a:lnTo>
                    <a:pt x="299540" y="415106"/>
                  </a:lnTo>
                  <a:lnTo>
                    <a:pt x="763310" y="415106"/>
                  </a:lnTo>
                  <a:lnTo>
                    <a:pt x="756291" y="404546"/>
                  </a:lnTo>
                  <a:lnTo>
                    <a:pt x="753313" y="389162"/>
                  </a:lnTo>
                  <a:lnTo>
                    <a:pt x="756291" y="373778"/>
                  </a:lnTo>
                  <a:lnTo>
                    <a:pt x="764495" y="361434"/>
                  </a:lnTo>
                  <a:lnTo>
                    <a:pt x="776832" y="353225"/>
                  </a:lnTo>
                  <a:lnTo>
                    <a:pt x="792208" y="350246"/>
                  </a:lnTo>
                  <a:lnTo>
                    <a:pt x="714418" y="350246"/>
                  </a:lnTo>
                  <a:lnTo>
                    <a:pt x="699042" y="347266"/>
                  </a:lnTo>
                  <a:lnTo>
                    <a:pt x="686705" y="339057"/>
                  </a:lnTo>
                  <a:lnTo>
                    <a:pt x="678501" y="326714"/>
                  </a:lnTo>
                  <a:lnTo>
                    <a:pt x="675523" y="311329"/>
                  </a:lnTo>
                  <a:lnTo>
                    <a:pt x="678501" y="295945"/>
                  </a:lnTo>
                  <a:lnTo>
                    <a:pt x="686705" y="283602"/>
                  </a:lnTo>
                  <a:lnTo>
                    <a:pt x="699042" y="275393"/>
                  </a:lnTo>
                  <a:lnTo>
                    <a:pt x="714418" y="272413"/>
                  </a:lnTo>
                  <a:lnTo>
                    <a:pt x="792208" y="272413"/>
                  </a:lnTo>
                  <a:lnTo>
                    <a:pt x="776832" y="269434"/>
                  </a:lnTo>
                  <a:lnTo>
                    <a:pt x="764495" y="261225"/>
                  </a:lnTo>
                  <a:lnTo>
                    <a:pt x="756291" y="248881"/>
                  </a:lnTo>
                  <a:lnTo>
                    <a:pt x="753313" y="233497"/>
                  </a:lnTo>
                  <a:lnTo>
                    <a:pt x="756291" y="218113"/>
                  </a:lnTo>
                  <a:lnTo>
                    <a:pt x="763310" y="207553"/>
                  </a:lnTo>
                  <a:close/>
                </a:path>
                <a:path w="1092200" h="726439">
                  <a:moveTo>
                    <a:pt x="869997" y="272413"/>
                  </a:moveTo>
                  <a:lnTo>
                    <a:pt x="714418" y="272413"/>
                  </a:lnTo>
                  <a:lnTo>
                    <a:pt x="729794" y="275393"/>
                  </a:lnTo>
                  <a:lnTo>
                    <a:pt x="742131" y="283602"/>
                  </a:lnTo>
                  <a:lnTo>
                    <a:pt x="750335" y="295945"/>
                  </a:lnTo>
                  <a:lnTo>
                    <a:pt x="753313" y="311329"/>
                  </a:lnTo>
                  <a:lnTo>
                    <a:pt x="750335" y="326714"/>
                  </a:lnTo>
                  <a:lnTo>
                    <a:pt x="742131" y="339057"/>
                  </a:lnTo>
                  <a:lnTo>
                    <a:pt x="729794" y="347266"/>
                  </a:lnTo>
                  <a:lnTo>
                    <a:pt x="714418" y="350246"/>
                  </a:lnTo>
                  <a:lnTo>
                    <a:pt x="869997" y="350246"/>
                  </a:lnTo>
                  <a:lnTo>
                    <a:pt x="854622" y="347266"/>
                  </a:lnTo>
                  <a:lnTo>
                    <a:pt x="842285" y="339057"/>
                  </a:lnTo>
                  <a:lnTo>
                    <a:pt x="834080" y="326714"/>
                  </a:lnTo>
                  <a:lnTo>
                    <a:pt x="831103" y="311329"/>
                  </a:lnTo>
                  <a:lnTo>
                    <a:pt x="834080" y="295945"/>
                  </a:lnTo>
                  <a:lnTo>
                    <a:pt x="842285" y="283602"/>
                  </a:lnTo>
                  <a:lnTo>
                    <a:pt x="854622" y="275393"/>
                  </a:lnTo>
                  <a:lnTo>
                    <a:pt x="869997" y="272413"/>
                  </a:lnTo>
                  <a:close/>
                </a:path>
                <a:path w="1092200" h="726439">
                  <a:moveTo>
                    <a:pt x="844067" y="0"/>
                  </a:moveTo>
                  <a:lnTo>
                    <a:pt x="804563" y="2179"/>
                  </a:lnTo>
                  <a:lnTo>
                    <a:pt x="754337" y="16811"/>
                  </a:lnTo>
                  <a:lnTo>
                    <a:pt x="721225" y="38916"/>
                  </a:lnTo>
                  <a:lnTo>
                    <a:pt x="703113" y="50435"/>
                  </a:lnTo>
                  <a:lnTo>
                    <a:pt x="679711" y="61020"/>
                  </a:lnTo>
                  <a:lnTo>
                    <a:pt x="647830" y="69737"/>
                  </a:lnTo>
                  <a:lnTo>
                    <a:pt x="604281" y="75653"/>
                  </a:lnTo>
                  <a:lnTo>
                    <a:pt x="545874" y="77832"/>
                  </a:lnTo>
                  <a:lnTo>
                    <a:pt x="944687" y="77832"/>
                  </a:lnTo>
                  <a:lnTo>
                    <a:pt x="934738" y="63310"/>
                  </a:lnTo>
                  <a:lnTo>
                    <a:pt x="912171" y="36840"/>
                  </a:lnTo>
                  <a:lnTo>
                    <a:pt x="889362" y="16919"/>
                  </a:lnTo>
                  <a:lnTo>
                    <a:pt x="866573" y="4366"/>
                  </a:lnTo>
                  <a:lnTo>
                    <a:pt x="844067" y="0"/>
                  </a:lnTo>
                  <a:close/>
                </a:path>
              </a:pathLst>
            </a:custGeom>
            <a:solidFill>
              <a:srgbClr val="46C3D2"/>
            </a:solidFill>
          </p:spPr>
          <p:txBody>
            <a:bodyPr wrap="square" lIns="0" tIns="0" rIns="0" bIns="0" rtlCol="0"/>
            <a:lstStyle/>
            <a:p>
              <a:endParaRPr/>
            </a:p>
          </p:txBody>
        </p:sp>
        <p:sp>
          <p:nvSpPr>
            <p:cNvPr id="9" name="object 32"/>
            <p:cNvSpPr/>
            <p:nvPr/>
          </p:nvSpPr>
          <p:spPr>
            <a:xfrm>
              <a:off x="951712" y="1649730"/>
              <a:ext cx="1297305" cy="1297305"/>
            </a:xfrm>
            <a:custGeom>
              <a:avLst/>
              <a:gdLst/>
              <a:ahLst/>
              <a:cxnLst/>
              <a:rect l="l" t="t" r="r" b="b"/>
              <a:pathLst>
                <a:path w="1297305" h="1297305">
                  <a:moveTo>
                    <a:pt x="648487" y="0"/>
                  </a:moveTo>
                  <a:lnTo>
                    <a:pt x="714781" y="3302"/>
                  </a:lnTo>
                  <a:lnTo>
                    <a:pt x="779297" y="13081"/>
                  </a:lnTo>
                  <a:lnTo>
                    <a:pt x="841527" y="29083"/>
                  </a:lnTo>
                  <a:lnTo>
                    <a:pt x="900836" y="51054"/>
                  </a:lnTo>
                  <a:lnTo>
                    <a:pt x="957605" y="78486"/>
                  </a:lnTo>
                  <a:lnTo>
                    <a:pt x="1011199" y="110744"/>
                  </a:lnTo>
                  <a:lnTo>
                    <a:pt x="1061110" y="147955"/>
                  </a:lnTo>
                  <a:lnTo>
                    <a:pt x="1107338" y="190119"/>
                  </a:lnTo>
                  <a:lnTo>
                    <a:pt x="1148994" y="236347"/>
                  </a:lnTo>
                  <a:lnTo>
                    <a:pt x="1186205" y="286131"/>
                  </a:lnTo>
                  <a:lnTo>
                    <a:pt x="1218971" y="339344"/>
                  </a:lnTo>
                  <a:lnTo>
                    <a:pt x="1245895" y="396240"/>
                  </a:lnTo>
                  <a:lnTo>
                    <a:pt x="1267993" y="455930"/>
                  </a:lnTo>
                  <a:lnTo>
                    <a:pt x="1283995" y="518033"/>
                  </a:lnTo>
                  <a:lnTo>
                    <a:pt x="1293774" y="582295"/>
                  </a:lnTo>
                  <a:lnTo>
                    <a:pt x="1297076" y="648462"/>
                  </a:lnTo>
                  <a:lnTo>
                    <a:pt x="1293774" y="714629"/>
                  </a:lnTo>
                  <a:lnTo>
                    <a:pt x="1283995" y="779272"/>
                  </a:lnTo>
                  <a:lnTo>
                    <a:pt x="1267993" y="841502"/>
                  </a:lnTo>
                  <a:lnTo>
                    <a:pt x="1245895" y="900811"/>
                  </a:lnTo>
                  <a:lnTo>
                    <a:pt x="1218971" y="957580"/>
                  </a:lnTo>
                  <a:lnTo>
                    <a:pt x="1186205" y="1011174"/>
                  </a:lnTo>
                  <a:lnTo>
                    <a:pt x="1148994" y="1061085"/>
                  </a:lnTo>
                  <a:lnTo>
                    <a:pt x="1107338" y="1107313"/>
                  </a:lnTo>
                  <a:lnTo>
                    <a:pt x="1061110" y="1148969"/>
                  </a:lnTo>
                  <a:lnTo>
                    <a:pt x="1011199" y="1186180"/>
                  </a:lnTo>
                  <a:lnTo>
                    <a:pt x="957605" y="1218946"/>
                  </a:lnTo>
                  <a:lnTo>
                    <a:pt x="900836" y="1245870"/>
                  </a:lnTo>
                  <a:lnTo>
                    <a:pt x="841527" y="1267968"/>
                  </a:lnTo>
                  <a:lnTo>
                    <a:pt x="779297" y="1283970"/>
                  </a:lnTo>
                  <a:lnTo>
                    <a:pt x="714781" y="1293749"/>
                  </a:lnTo>
                  <a:lnTo>
                    <a:pt x="648487" y="1297051"/>
                  </a:lnTo>
                  <a:lnTo>
                    <a:pt x="582320" y="1293749"/>
                  </a:lnTo>
                  <a:lnTo>
                    <a:pt x="518058" y="1283970"/>
                  </a:lnTo>
                  <a:lnTo>
                    <a:pt x="455955" y="1267968"/>
                  </a:lnTo>
                  <a:lnTo>
                    <a:pt x="396265" y="1245870"/>
                  </a:lnTo>
                  <a:lnTo>
                    <a:pt x="339369" y="1218946"/>
                  </a:lnTo>
                  <a:lnTo>
                    <a:pt x="286181" y="1186180"/>
                  </a:lnTo>
                  <a:lnTo>
                    <a:pt x="236359" y="1148969"/>
                  </a:lnTo>
                  <a:lnTo>
                    <a:pt x="190169" y="1107313"/>
                  </a:lnTo>
                  <a:lnTo>
                    <a:pt x="148031" y="1061085"/>
                  </a:lnTo>
                  <a:lnTo>
                    <a:pt x="110794" y="1011174"/>
                  </a:lnTo>
                  <a:lnTo>
                    <a:pt x="78498" y="957580"/>
                  </a:lnTo>
                  <a:lnTo>
                    <a:pt x="51142" y="900811"/>
                  </a:lnTo>
                  <a:lnTo>
                    <a:pt x="29044" y="841502"/>
                  </a:lnTo>
                  <a:lnTo>
                    <a:pt x="13081" y="779272"/>
                  </a:lnTo>
                  <a:lnTo>
                    <a:pt x="3276" y="714629"/>
                  </a:lnTo>
                  <a:lnTo>
                    <a:pt x="0" y="648462"/>
                  </a:lnTo>
                  <a:lnTo>
                    <a:pt x="3276" y="582295"/>
                  </a:lnTo>
                  <a:lnTo>
                    <a:pt x="13093" y="518033"/>
                  </a:lnTo>
                  <a:lnTo>
                    <a:pt x="29044" y="455930"/>
                  </a:lnTo>
                  <a:lnTo>
                    <a:pt x="51130" y="396113"/>
                  </a:lnTo>
                  <a:lnTo>
                    <a:pt x="78511" y="339344"/>
                  </a:lnTo>
                  <a:lnTo>
                    <a:pt x="110820" y="286258"/>
                  </a:lnTo>
                  <a:lnTo>
                    <a:pt x="148031" y="236347"/>
                  </a:lnTo>
                  <a:lnTo>
                    <a:pt x="190131" y="190119"/>
                  </a:lnTo>
                  <a:lnTo>
                    <a:pt x="236334" y="147955"/>
                  </a:lnTo>
                  <a:lnTo>
                    <a:pt x="286219" y="110744"/>
                  </a:lnTo>
                  <a:lnTo>
                    <a:pt x="339369" y="78486"/>
                  </a:lnTo>
                  <a:lnTo>
                    <a:pt x="396138" y="51054"/>
                  </a:lnTo>
                  <a:lnTo>
                    <a:pt x="455955" y="29083"/>
                  </a:lnTo>
                  <a:lnTo>
                    <a:pt x="518058" y="13081"/>
                  </a:lnTo>
                  <a:lnTo>
                    <a:pt x="582320" y="3302"/>
                  </a:lnTo>
                  <a:lnTo>
                    <a:pt x="648487" y="0"/>
                  </a:lnTo>
                  <a:close/>
                </a:path>
              </a:pathLst>
            </a:custGeom>
            <a:ln w="38100">
              <a:solidFill>
                <a:srgbClr val="46C3D2"/>
              </a:solidFill>
            </a:ln>
          </p:spPr>
          <p:txBody>
            <a:bodyPr wrap="square" lIns="0" tIns="0" rIns="0" bIns="0" rtlCol="0"/>
            <a:lstStyle/>
            <a:p>
              <a:endParaRPr/>
            </a:p>
          </p:txBody>
        </p:sp>
        <p:pic>
          <p:nvPicPr>
            <p:cNvPr id="10" name="object 33"/>
            <p:cNvPicPr/>
            <p:nvPr/>
          </p:nvPicPr>
          <p:blipFill>
            <a:blip r:embed="rId3" cstate="print"/>
            <a:stretch>
              <a:fillRect/>
            </a:stretch>
          </p:blipFill>
          <p:spPr>
            <a:xfrm>
              <a:off x="3262883" y="1712976"/>
              <a:ext cx="1258824" cy="1258824"/>
            </a:xfrm>
            <a:prstGeom prst="rect">
              <a:avLst/>
            </a:prstGeom>
          </p:spPr>
        </p:pic>
        <p:sp>
          <p:nvSpPr>
            <p:cNvPr id="11" name="object 34"/>
            <p:cNvSpPr/>
            <p:nvPr/>
          </p:nvSpPr>
          <p:spPr>
            <a:xfrm>
              <a:off x="3401707" y="1851888"/>
              <a:ext cx="985519" cy="986155"/>
            </a:xfrm>
            <a:custGeom>
              <a:avLst/>
              <a:gdLst/>
              <a:ahLst/>
              <a:cxnLst/>
              <a:rect l="l" t="t" r="r" b="b"/>
              <a:pathLst>
                <a:path w="985520" h="986155">
                  <a:moveTo>
                    <a:pt x="803833" y="441045"/>
                  </a:moveTo>
                  <a:lnTo>
                    <a:pt x="799731" y="420903"/>
                  </a:lnTo>
                  <a:lnTo>
                    <a:pt x="788593" y="404406"/>
                  </a:lnTo>
                  <a:lnTo>
                    <a:pt x="772109" y="393255"/>
                  </a:lnTo>
                  <a:lnTo>
                    <a:pt x="751967" y="389153"/>
                  </a:lnTo>
                  <a:lnTo>
                    <a:pt x="596392" y="389153"/>
                  </a:lnTo>
                  <a:lnTo>
                    <a:pt x="596392" y="233489"/>
                  </a:lnTo>
                  <a:lnTo>
                    <a:pt x="592302" y="213347"/>
                  </a:lnTo>
                  <a:lnTo>
                    <a:pt x="581152" y="196850"/>
                  </a:lnTo>
                  <a:lnTo>
                    <a:pt x="564667" y="185699"/>
                  </a:lnTo>
                  <a:lnTo>
                    <a:pt x="544525" y="181610"/>
                  </a:lnTo>
                  <a:lnTo>
                    <a:pt x="440804" y="181610"/>
                  </a:lnTo>
                  <a:lnTo>
                    <a:pt x="420674" y="185699"/>
                  </a:lnTo>
                  <a:lnTo>
                    <a:pt x="404190" y="196850"/>
                  </a:lnTo>
                  <a:lnTo>
                    <a:pt x="393039" y="213347"/>
                  </a:lnTo>
                  <a:lnTo>
                    <a:pt x="388950" y="233489"/>
                  </a:lnTo>
                  <a:lnTo>
                    <a:pt x="388950" y="389153"/>
                  </a:lnTo>
                  <a:lnTo>
                    <a:pt x="233375" y="389153"/>
                  </a:lnTo>
                  <a:lnTo>
                    <a:pt x="213233" y="393255"/>
                  </a:lnTo>
                  <a:lnTo>
                    <a:pt x="196748" y="404406"/>
                  </a:lnTo>
                  <a:lnTo>
                    <a:pt x="185597" y="420903"/>
                  </a:lnTo>
                  <a:lnTo>
                    <a:pt x="181508" y="441045"/>
                  </a:lnTo>
                  <a:lnTo>
                    <a:pt x="181508" y="544817"/>
                  </a:lnTo>
                  <a:lnTo>
                    <a:pt x="185597" y="564972"/>
                  </a:lnTo>
                  <a:lnTo>
                    <a:pt x="196748" y="581469"/>
                  </a:lnTo>
                  <a:lnTo>
                    <a:pt x="213233" y="592620"/>
                  </a:lnTo>
                  <a:lnTo>
                    <a:pt x="233375" y="596709"/>
                  </a:lnTo>
                  <a:lnTo>
                    <a:pt x="388950" y="596709"/>
                  </a:lnTo>
                  <a:lnTo>
                    <a:pt x="388950" y="752373"/>
                  </a:lnTo>
                  <a:lnTo>
                    <a:pt x="393039" y="772528"/>
                  </a:lnTo>
                  <a:lnTo>
                    <a:pt x="404190" y="789025"/>
                  </a:lnTo>
                  <a:lnTo>
                    <a:pt x="420674" y="800163"/>
                  </a:lnTo>
                  <a:lnTo>
                    <a:pt x="440804" y="804265"/>
                  </a:lnTo>
                  <a:lnTo>
                    <a:pt x="544525" y="804265"/>
                  </a:lnTo>
                  <a:lnTo>
                    <a:pt x="564667" y="800163"/>
                  </a:lnTo>
                  <a:lnTo>
                    <a:pt x="581152" y="789025"/>
                  </a:lnTo>
                  <a:lnTo>
                    <a:pt x="592302" y="772528"/>
                  </a:lnTo>
                  <a:lnTo>
                    <a:pt x="596392" y="752373"/>
                  </a:lnTo>
                  <a:lnTo>
                    <a:pt x="596392" y="596709"/>
                  </a:lnTo>
                  <a:lnTo>
                    <a:pt x="751967" y="596709"/>
                  </a:lnTo>
                  <a:lnTo>
                    <a:pt x="772109" y="592620"/>
                  </a:lnTo>
                  <a:lnTo>
                    <a:pt x="788593" y="581469"/>
                  </a:lnTo>
                  <a:lnTo>
                    <a:pt x="799731" y="564972"/>
                  </a:lnTo>
                  <a:lnTo>
                    <a:pt x="803833" y="544817"/>
                  </a:lnTo>
                  <a:lnTo>
                    <a:pt x="803833" y="441045"/>
                  </a:lnTo>
                  <a:close/>
                </a:path>
                <a:path w="985520" h="986155">
                  <a:moveTo>
                    <a:pt x="985342" y="492937"/>
                  </a:moveTo>
                  <a:lnTo>
                    <a:pt x="983081" y="445439"/>
                  </a:lnTo>
                  <a:lnTo>
                    <a:pt x="976464" y="399211"/>
                  </a:lnTo>
                  <a:lnTo>
                    <a:pt x="965669" y="354495"/>
                  </a:lnTo>
                  <a:lnTo>
                    <a:pt x="950925" y="311454"/>
                  </a:lnTo>
                  <a:lnTo>
                    <a:pt x="932383" y="270243"/>
                  </a:lnTo>
                  <a:lnTo>
                    <a:pt x="910386" y="231305"/>
                  </a:lnTo>
                  <a:lnTo>
                    <a:pt x="907554" y="227215"/>
                  </a:lnTo>
                  <a:lnTo>
                    <a:pt x="907554" y="492937"/>
                  </a:lnTo>
                  <a:lnTo>
                    <a:pt x="904760" y="541413"/>
                  </a:lnTo>
                  <a:lnTo>
                    <a:pt x="896607" y="588225"/>
                  </a:lnTo>
                  <a:lnTo>
                    <a:pt x="883399" y="633069"/>
                  </a:lnTo>
                  <a:lnTo>
                    <a:pt x="865441" y="675640"/>
                  </a:lnTo>
                  <a:lnTo>
                    <a:pt x="843038" y="715619"/>
                  </a:lnTo>
                  <a:lnTo>
                    <a:pt x="816508" y="752703"/>
                  </a:lnTo>
                  <a:lnTo>
                    <a:pt x="786168" y="786587"/>
                  </a:lnTo>
                  <a:lnTo>
                    <a:pt x="752297" y="816952"/>
                  </a:lnTo>
                  <a:lnTo>
                    <a:pt x="715238" y="843495"/>
                  </a:lnTo>
                  <a:lnTo>
                    <a:pt x="675271" y="865911"/>
                  </a:lnTo>
                  <a:lnTo>
                    <a:pt x="632726" y="883881"/>
                  </a:lnTo>
                  <a:lnTo>
                    <a:pt x="587908" y="897089"/>
                  </a:lnTo>
                  <a:lnTo>
                    <a:pt x="541121" y="905256"/>
                  </a:lnTo>
                  <a:lnTo>
                    <a:pt x="492671" y="908037"/>
                  </a:lnTo>
                  <a:lnTo>
                    <a:pt x="444220" y="905256"/>
                  </a:lnTo>
                  <a:lnTo>
                    <a:pt x="397433" y="897089"/>
                  </a:lnTo>
                  <a:lnTo>
                    <a:pt x="352615" y="883881"/>
                  </a:lnTo>
                  <a:lnTo>
                    <a:pt x="310070" y="865911"/>
                  </a:lnTo>
                  <a:lnTo>
                    <a:pt x="270103" y="843495"/>
                  </a:lnTo>
                  <a:lnTo>
                    <a:pt x="233045" y="816952"/>
                  </a:lnTo>
                  <a:lnTo>
                    <a:pt x="199174" y="786587"/>
                  </a:lnTo>
                  <a:lnTo>
                    <a:pt x="168821" y="752703"/>
                  </a:lnTo>
                  <a:lnTo>
                    <a:pt x="142252" y="715543"/>
                  </a:lnTo>
                  <a:lnTo>
                    <a:pt x="119900" y="675640"/>
                  </a:lnTo>
                  <a:lnTo>
                    <a:pt x="101942" y="633069"/>
                  </a:lnTo>
                  <a:lnTo>
                    <a:pt x="88734" y="588225"/>
                  </a:lnTo>
                  <a:lnTo>
                    <a:pt x="80581" y="541413"/>
                  </a:lnTo>
                  <a:lnTo>
                    <a:pt x="77787" y="492937"/>
                  </a:lnTo>
                  <a:lnTo>
                    <a:pt x="80581" y="444461"/>
                  </a:lnTo>
                  <a:lnTo>
                    <a:pt x="88734" y="397649"/>
                  </a:lnTo>
                  <a:lnTo>
                    <a:pt x="101942" y="352793"/>
                  </a:lnTo>
                  <a:lnTo>
                    <a:pt x="119900" y="310222"/>
                  </a:lnTo>
                  <a:lnTo>
                    <a:pt x="142303" y="270243"/>
                  </a:lnTo>
                  <a:lnTo>
                    <a:pt x="168821" y="233159"/>
                  </a:lnTo>
                  <a:lnTo>
                    <a:pt x="199174" y="199275"/>
                  </a:lnTo>
                  <a:lnTo>
                    <a:pt x="233045" y="168910"/>
                  </a:lnTo>
                  <a:lnTo>
                    <a:pt x="270103" y="142367"/>
                  </a:lnTo>
                  <a:lnTo>
                    <a:pt x="310070" y="119964"/>
                  </a:lnTo>
                  <a:lnTo>
                    <a:pt x="352615" y="101993"/>
                  </a:lnTo>
                  <a:lnTo>
                    <a:pt x="397433" y="88773"/>
                  </a:lnTo>
                  <a:lnTo>
                    <a:pt x="444220" y="80619"/>
                  </a:lnTo>
                  <a:lnTo>
                    <a:pt x="492671" y="77825"/>
                  </a:lnTo>
                  <a:lnTo>
                    <a:pt x="541121" y="80619"/>
                  </a:lnTo>
                  <a:lnTo>
                    <a:pt x="587908" y="88773"/>
                  </a:lnTo>
                  <a:lnTo>
                    <a:pt x="632726" y="101993"/>
                  </a:lnTo>
                  <a:lnTo>
                    <a:pt x="675271" y="119964"/>
                  </a:lnTo>
                  <a:lnTo>
                    <a:pt x="715238" y="142367"/>
                  </a:lnTo>
                  <a:lnTo>
                    <a:pt x="752297" y="168910"/>
                  </a:lnTo>
                  <a:lnTo>
                    <a:pt x="786168" y="199275"/>
                  </a:lnTo>
                  <a:lnTo>
                    <a:pt x="816508" y="233159"/>
                  </a:lnTo>
                  <a:lnTo>
                    <a:pt x="843089" y="270332"/>
                  </a:lnTo>
                  <a:lnTo>
                    <a:pt x="865441" y="310222"/>
                  </a:lnTo>
                  <a:lnTo>
                    <a:pt x="883399" y="352793"/>
                  </a:lnTo>
                  <a:lnTo>
                    <a:pt x="896607" y="397649"/>
                  </a:lnTo>
                  <a:lnTo>
                    <a:pt x="904760" y="444461"/>
                  </a:lnTo>
                  <a:lnTo>
                    <a:pt x="907554" y="492937"/>
                  </a:lnTo>
                  <a:lnTo>
                    <a:pt x="907554" y="227215"/>
                  </a:lnTo>
                  <a:lnTo>
                    <a:pt x="884999" y="194589"/>
                  </a:lnTo>
                  <a:lnTo>
                    <a:pt x="856475" y="160401"/>
                  </a:lnTo>
                  <a:lnTo>
                    <a:pt x="825030" y="128930"/>
                  </a:lnTo>
                  <a:lnTo>
                    <a:pt x="790854" y="100393"/>
                  </a:lnTo>
                  <a:lnTo>
                    <a:pt x="758253" y="77825"/>
                  </a:lnTo>
                  <a:lnTo>
                    <a:pt x="754164" y="74993"/>
                  </a:lnTo>
                  <a:lnTo>
                    <a:pt x="715162" y="52933"/>
                  </a:lnTo>
                  <a:lnTo>
                    <a:pt x="674052" y="34429"/>
                  </a:lnTo>
                  <a:lnTo>
                    <a:pt x="631037" y="19672"/>
                  </a:lnTo>
                  <a:lnTo>
                    <a:pt x="586333" y="8877"/>
                  </a:lnTo>
                  <a:lnTo>
                    <a:pt x="540143" y="2247"/>
                  </a:lnTo>
                  <a:lnTo>
                    <a:pt x="492671" y="0"/>
                  </a:lnTo>
                  <a:lnTo>
                    <a:pt x="445198" y="2247"/>
                  </a:lnTo>
                  <a:lnTo>
                    <a:pt x="399008" y="8877"/>
                  </a:lnTo>
                  <a:lnTo>
                    <a:pt x="354304" y="19672"/>
                  </a:lnTo>
                  <a:lnTo>
                    <a:pt x="311289" y="34429"/>
                  </a:lnTo>
                  <a:lnTo>
                    <a:pt x="270179" y="52933"/>
                  </a:lnTo>
                  <a:lnTo>
                    <a:pt x="231178" y="74993"/>
                  </a:lnTo>
                  <a:lnTo>
                    <a:pt x="194487" y="100393"/>
                  </a:lnTo>
                  <a:lnTo>
                    <a:pt x="160312" y="128930"/>
                  </a:lnTo>
                  <a:lnTo>
                    <a:pt x="128866" y="160401"/>
                  </a:lnTo>
                  <a:lnTo>
                    <a:pt x="100342" y="194589"/>
                  </a:lnTo>
                  <a:lnTo>
                    <a:pt x="74955" y="231305"/>
                  </a:lnTo>
                  <a:lnTo>
                    <a:pt x="52908" y="270319"/>
                  </a:lnTo>
                  <a:lnTo>
                    <a:pt x="34417" y="311454"/>
                  </a:lnTo>
                  <a:lnTo>
                    <a:pt x="19672" y="354495"/>
                  </a:lnTo>
                  <a:lnTo>
                    <a:pt x="8877" y="399211"/>
                  </a:lnTo>
                  <a:lnTo>
                    <a:pt x="2260" y="445439"/>
                  </a:lnTo>
                  <a:lnTo>
                    <a:pt x="0" y="492937"/>
                  </a:lnTo>
                  <a:lnTo>
                    <a:pt x="2260" y="540435"/>
                  </a:lnTo>
                  <a:lnTo>
                    <a:pt x="8877" y="586651"/>
                  </a:lnTo>
                  <a:lnTo>
                    <a:pt x="19672" y="631380"/>
                  </a:lnTo>
                  <a:lnTo>
                    <a:pt x="34417" y="674408"/>
                  </a:lnTo>
                  <a:lnTo>
                    <a:pt x="52959" y="715619"/>
                  </a:lnTo>
                  <a:lnTo>
                    <a:pt x="74955" y="754570"/>
                  </a:lnTo>
                  <a:lnTo>
                    <a:pt x="100342" y="791273"/>
                  </a:lnTo>
                  <a:lnTo>
                    <a:pt x="128866" y="825474"/>
                  </a:lnTo>
                  <a:lnTo>
                    <a:pt x="160312" y="856945"/>
                  </a:lnTo>
                  <a:lnTo>
                    <a:pt x="194487" y="885482"/>
                  </a:lnTo>
                  <a:lnTo>
                    <a:pt x="231178" y="910882"/>
                  </a:lnTo>
                  <a:lnTo>
                    <a:pt x="270179" y="932929"/>
                  </a:lnTo>
                  <a:lnTo>
                    <a:pt x="311289" y="951445"/>
                  </a:lnTo>
                  <a:lnTo>
                    <a:pt x="354304" y="966203"/>
                  </a:lnTo>
                  <a:lnTo>
                    <a:pt x="399008" y="976985"/>
                  </a:lnTo>
                  <a:lnTo>
                    <a:pt x="445198" y="983615"/>
                  </a:lnTo>
                  <a:lnTo>
                    <a:pt x="492671" y="985875"/>
                  </a:lnTo>
                  <a:lnTo>
                    <a:pt x="540143" y="983615"/>
                  </a:lnTo>
                  <a:lnTo>
                    <a:pt x="586333" y="976985"/>
                  </a:lnTo>
                  <a:lnTo>
                    <a:pt x="631037" y="966203"/>
                  </a:lnTo>
                  <a:lnTo>
                    <a:pt x="674052" y="951445"/>
                  </a:lnTo>
                  <a:lnTo>
                    <a:pt x="715162" y="932929"/>
                  </a:lnTo>
                  <a:lnTo>
                    <a:pt x="754164" y="910882"/>
                  </a:lnTo>
                  <a:lnTo>
                    <a:pt x="758253" y="908037"/>
                  </a:lnTo>
                  <a:lnTo>
                    <a:pt x="790854" y="885482"/>
                  </a:lnTo>
                  <a:lnTo>
                    <a:pt x="825030" y="856945"/>
                  </a:lnTo>
                  <a:lnTo>
                    <a:pt x="856475" y="825474"/>
                  </a:lnTo>
                  <a:lnTo>
                    <a:pt x="884999" y="791273"/>
                  </a:lnTo>
                  <a:lnTo>
                    <a:pt x="910386" y="754570"/>
                  </a:lnTo>
                  <a:lnTo>
                    <a:pt x="932434" y="715543"/>
                  </a:lnTo>
                  <a:lnTo>
                    <a:pt x="950925" y="674408"/>
                  </a:lnTo>
                  <a:lnTo>
                    <a:pt x="965669" y="631380"/>
                  </a:lnTo>
                  <a:lnTo>
                    <a:pt x="976464" y="586651"/>
                  </a:lnTo>
                  <a:lnTo>
                    <a:pt x="983081" y="540435"/>
                  </a:lnTo>
                  <a:lnTo>
                    <a:pt x="985342" y="492937"/>
                  </a:lnTo>
                  <a:close/>
                </a:path>
              </a:pathLst>
            </a:custGeom>
            <a:solidFill>
              <a:srgbClr val="46C3D2"/>
            </a:solidFill>
          </p:spPr>
          <p:txBody>
            <a:bodyPr wrap="square" lIns="0" tIns="0" rIns="0" bIns="0" rtlCol="0"/>
            <a:lstStyle/>
            <a:p>
              <a:endParaRPr/>
            </a:p>
          </p:txBody>
        </p:sp>
        <p:sp>
          <p:nvSpPr>
            <p:cNvPr id="12" name="object 35"/>
            <p:cNvSpPr/>
            <p:nvPr/>
          </p:nvSpPr>
          <p:spPr>
            <a:xfrm>
              <a:off x="3243833" y="1693926"/>
              <a:ext cx="1297305" cy="1297305"/>
            </a:xfrm>
            <a:custGeom>
              <a:avLst/>
              <a:gdLst/>
              <a:ahLst/>
              <a:cxnLst/>
              <a:rect l="l" t="t" r="r" b="b"/>
              <a:pathLst>
                <a:path w="1297304" h="1297305">
                  <a:moveTo>
                    <a:pt x="648462" y="0"/>
                  </a:moveTo>
                  <a:lnTo>
                    <a:pt x="714629" y="3301"/>
                  </a:lnTo>
                  <a:lnTo>
                    <a:pt x="779271" y="13081"/>
                  </a:lnTo>
                  <a:lnTo>
                    <a:pt x="841502" y="29083"/>
                  </a:lnTo>
                  <a:lnTo>
                    <a:pt x="900811" y="51053"/>
                  </a:lnTo>
                  <a:lnTo>
                    <a:pt x="957580" y="78486"/>
                  </a:lnTo>
                  <a:lnTo>
                    <a:pt x="1011174" y="110744"/>
                  </a:lnTo>
                  <a:lnTo>
                    <a:pt x="1061085" y="147954"/>
                  </a:lnTo>
                  <a:lnTo>
                    <a:pt x="1107313" y="190119"/>
                  </a:lnTo>
                  <a:lnTo>
                    <a:pt x="1148969" y="236347"/>
                  </a:lnTo>
                  <a:lnTo>
                    <a:pt x="1186180" y="286131"/>
                  </a:lnTo>
                  <a:lnTo>
                    <a:pt x="1218945" y="339344"/>
                  </a:lnTo>
                  <a:lnTo>
                    <a:pt x="1245870" y="396239"/>
                  </a:lnTo>
                  <a:lnTo>
                    <a:pt x="1267968" y="455929"/>
                  </a:lnTo>
                  <a:lnTo>
                    <a:pt x="1283970" y="518033"/>
                  </a:lnTo>
                  <a:lnTo>
                    <a:pt x="1293749" y="582295"/>
                  </a:lnTo>
                  <a:lnTo>
                    <a:pt x="1297051" y="648462"/>
                  </a:lnTo>
                  <a:lnTo>
                    <a:pt x="1293749" y="714628"/>
                  </a:lnTo>
                  <a:lnTo>
                    <a:pt x="1283970" y="779272"/>
                  </a:lnTo>
                  <a:lnTo>
                    <a:pt x="1267968" y="841501"/>
                  </a:lnTo>
                  <a:lnTo>
                    <a:pt x="1245870" y="900811"/>
                  </a:lnTo>
                  <a:lnTo>
                    <a:pt x="1218945" y="957579"/>
                  </a:lnTo>
                  <a:lnTo>
                    <a:pt x="1186180" y="1011174"/>
                  </a:lnTo>
                  <a:lnTo>
                    <a:pt x="1148969" y="1061085"/>
                  </a:lnTo>
                  <a:lnTo>
                    <a:pt x="1107313" y="1107313"/>
                  </a:lnTo>
                  <a:lnTo>
                    <a:pt x="1061085" y="1148969"/>
                  </a:lnTo>
                  <a:lnTo>
                    <a:pt x="1011174" y="1186179"/>
                  </a:lnTo>
                  <a:lnTo>
                    <a:pt x="957580" y="1218946"/>
                  </a:lnTo>
                  <a:lnTo>
                    <a:pt x="900811" y="1245870"/>
                  </a:lnTo>
                  <a:lnTo>
                    <a:pt x="841502" y="1267968"/>
                  </a:lnTo>
                  <a:lnTo>
                    <a:pt x="779271" y="1283970"/>
                  </a:lnTo>
                  <a:lnTo>
                    <a:pt x="714629" y="1293749"/>
                  </a:lnTo>
                  <a:lnTo>
                    <a:pt x="648462" y="1297051"/>
                  </a:lnTo>
                  <a:lnTo>
                    <a:pt x="582294" y="1293749"/>
                  </a:lnTo>
                  <a:lnTo>
                    <a:pt x="518032" y="1283970"/>
                  </a:lnTo>
                  <a:lnTo>
                    <a:pt x="455930" y="1267968"/>
                  </a:lnTo>
                  <a:lnTo>
                    <a:pt x="396240" y="1245870"/>
                  </a:lnTo>
                  <a:lnTo>
                    <a:pt x="339344" y="1218946"/>
                  </a:lnTo>
                  <a:lnTo>
                    <a:pt x="286131" y="1186179"/>
                  </a:lnTo>
                  <a:lnTo>
                    <a:pt x="236346" y="1148969"/>
                  </a:lnTo>
                  <a:lnTo>
                    <a:pt x="190119" y="1107313"/>
                  </a:lnTo>
                  <a:lnTo>
                    <a:pt x="147955" y="1061085"/>
                  </a:lnTo>
                  <a:lnTo>
                    <a:pt x="110743" y="1011174"/>
                  </a:lnTo>
                  <a:lnTo>
                    <a:pt x="78486" y="957579"/>
                  </a:lnTo>
                  <a:lnTo>
                    <a:pt x="51054" y="900811"/>
                  </a:lnTo>
                  <a:lnTo>
                    <a:pt x="29082" y="841501"/>
                  </a:lnTo>
                  <a:lnTo>
                    <a:pt x="13081" y="779272"/>
                  </a:lnTo>
                  <a:lnTo>
                    <a:pt x="3302" y="714628"/>
                  </a:lnTo>
                  <a:lnTo>
                    <a:pt x="0" y="648462"/>
                  </a:lnTo>
                  <a:lnTo>
                    <a:pt x="3302" y="582295"/>
                  </a:lnTo>
                  <a:lnTo>
                    <a:pt x="13081" y="518033"/>
                  </a:lnTo>
                  <a:lnTo>
                    <a:pt x="29082" y="455929"/>
                  </a:lnTo>
                  <a:lnTo>
                    <a:pt x="51054" y="396113"/>
                  </a:lnTo>
                  <a:lnTo>
                    <a:pt x="78486" y="339344"/>
                  </a:lnTo>
                  <a:lnTo>
                    <a:pt x="110743" y="286258"/>
                  </a:lnTo>
                  <a:lnTo>
                    <a:pt x="147955" y="236347"/>
                  </a:lnTo>
                  <a:lnTo>
                    <a:pt x="190119" y="190119"/>
                  </a:lnTo>
                  <a:lnTo>
                    <a:pt x="236346" y="147954"/>
                  </a:lnTo>
                  <a:lnTo>
                    <a:pt x="286257" y="110744"/>
                  </a:lnTo>
                  <a:lnTo>
                    <a:pt x="339344" y="78486"/>
                  </a:lnTo>
                  <a:lnTo>
                    <a:pt x="396113" y="51053"/>
                  </a:lnTo>
                  <a:lnTo>
                    <a:pt x="455930" y="29083"/>
                  </a:lnTo>
                  <a:lnTo>
                    <a:pt x="518032" y="13081"/>
                  </a:lnTo>
                  <a:lnTo>
                    <a:pt x="582294" y="3301"/>
                  </a:lnTo>
                  <a:lnTo>
                    <a:pt x="648462" y="0"/>
                  </a:lnTo>
                  <a:close/>
                </a:path>
              </a:pathLst>
            </a:custGeom>
            <a:ln w="38100">
              <a:solidFill>
                <a:srgbClr val="46C3D2"/>
              </a:solidFill>
            </a:ln>
          </p:spPr>
          <p:txBody>
            <a:bodyPr wrap="square" lIns="0" tIns="0" rIns="0" bIns="0" rtlCol="0"/>
            <a:lstStyle/>
            <a:p>
              <a:endParaRPr/>
            </a:p>
          </p:txBody>
        </p:sp>
        <p:pic>
          <p:nvPicPr>
            <p:cNvPr id="13" name="object 36"/>
            <p:cNvPicPr/>
            <p:nvPr/>
          </p:nvPicPr>
          <p:blipFill>
            <a:blip r:embed="rId4" cstate="print"/>
            <a:stretch>
              <a:fillRect/>
            </a:stretch>
          </p:blipFill>
          <p:spPr>
            <a:xfrm>
              <a:off x="5475731" y="1639824"/>
              <a:ext cx="1258823" cy="1258824"/>
            </a:xfrm>
            <a:prstGeom prst="rect">
              <a:avLst/>
            </a:prstGeom>
          </p:spPr>
        </p:pic>
        <p:sp>
          <p:nvSpPr>
            <p:cNvPr id="14" name="object 37"/>
            <p:cNvSpPr/>
            <p:nvPr/>
          </p:nvSpPr>
          <p:spPr>
            <a:xfrm>
              <a:off x="5570484" y="1813868"/>
              <a:ext cx="1073785" cy="925194"/>
            </a:xfrm>
            <a:custGeom>
              <a:avLst/>
              <a:gdLst/>
              <a:ahLst/>
              <a:cxnLst/>
              <a:rect l="l" t="t" r="r" b="b"/>
              <a:pathLst>
                <a:path w="1073784" h="925194">
                  <a:moveTo>
                    <a:pt x="968662" y="0"/>
                  </a:moveTo>
                  <a:lnTo>
                    <a:pt x="0" y="172410"/>
                  </a:lnTo>
                  <a:lnTo>
                    <a:pt x="33708" y="363100"/>
                  </a:lnTo>
                  <a:lnTo>
                    <a:pt x="36131" y="839308"/>
                  </a:lnTo>
                  <a:lnTo>
                    <a:pt x="59637" y="868302"/>
                  </a:lnTo>
                  <a:lnTo>
                    <a:pt x="89604" y="900423"/>
                  </a:lnTo>
                  <a:lnTo>
                    <a:pt x="115723" y="924790"/>
                  </a:lnTo>
                  <a:lnTo>
                    <a:pt x="953596" y="924791"/>
                  </a:lnTo>
                  <a:lnTo>
                    <a:pt x="979715" y="900423"/>
                  </a:lnTo>
                  <a:lnTo>
                    <a:pt x="1009682" y="868302"/>
                  </a:lnTo>
                  <a:lnTo>
                    <a:pt x="1037373" y="834147"/>
                  </a:lnTo>
                  <a:lnTo>
                    <a:pt x="1062666" y="798082"/>
                  </a:lnTo>
                  <a:lnTo>
                    <a:pt x="1073497" y="780077"/>
                  </a:lnTo>
                  <a:lnTo>
                    <a:pt x="1073497" y="652377"/>
                  </a:lnTo>
                  <a:lnTo>
                    <a:pt x="243741" y="652377"/>
                  </a:lnTo>
                  <a:lnTo>
                    <a:pt x="243741" y="496712"/>
                  </a:lnTo>
                  <a:lnTo>
                    <a:pt x="1073497" y="496712"/>
                  </a:lnTo>
                  <a:lnTo>
                    <a:pt x="1073497" y="328075"/>
                  </a:lnTo>
                  <a:lnTo>
                    <a:pt x="309862" y="328075"/>
                  </a:lnTo>
                  <a:lnTo>
                    <a:pt x="434325" y="306023"/>
                  </a:lnTo>
                  <a:lnTo>
                    <a:pt x="76493" y="306022"/>
                  </a:lnTo>
                  <a:lnTo>
                    <a:pt x="59638" y="213921"/>
                  </a:lnTo>
                  <a:lnTo>
                    <a:pt x="151689" y="198354"/>
                  </a:lnTo>
                  <a:lnTo>
                    <a:pt x="247003" y="198354"/>
                  </a:lnTo>
                  <a:lnTo>
                    <a:pt x="260595" y="178896"/>
                  </a:lnTo>
                  <a:lnTo>
                    <a:pt x="363018" y="160735"/>
                  </a:lnTo>
                  <a:lnTo>
                    <a:pt x="457035" y="160735"/>
                  </a:lnTo>
                  <a:lnTo>
                    <a:pt x="470627" y="141277"/>
                  </a:lnTo>
                  <a:lnTo>
                    <a:pt x="573050" y="123116"/>
                  </a:lnTo>
                  <a:lnTo>
                    <a:pt x="668363" y="123116"/>
                  </a:lnTo>
                  <a:lnTo>
                    <a:pt x="681955" y="103658"/>
                  </a:lnTo>
                  <a:lnTo>
                    <a:pt x="784379" y="85497"/>
                  </a:lnTo>
                  <a:lnTo>
                    <a:pt x="878604" y="85497"/>
                  </a:lnTo>
                  <a:lnTo>
                    <a:pt x="891988" y="66039"/>
                  </a:lnTo>
                  <a:lnTo>
                    <a:pt x="978853" y="50473"/>
                  </a:lnTo>
                  <a:lnTo>
                    <a:pt x="1016200" y="50473"/>
                  </a:lnTo>
                  <a:lnTo>
                    <a:pt x="1009682" y="42433"/>
                  </a:lnTo>
                  <a:lnTo>
                    <a:pt x="979715" y="10312"/>
                  </a:lnTo>
                  <a:lnTo>
                    <a:pt x="968662" y="0"/>
                  </a:lnTo>
                  <a:close/>
                </a:path>
                <a:path w="1073784" h="925194">
                  <a:moveTo>
                    <a:pt x="1073497" y="496712"/>
                  </a:moveTo>
                  <a:lnTo>
                    <a:pt x="866058" y="496712"/>
                  </a:lnTo>
                  <a:lnTo>
                    <a:pt x="866058" y="652377"/>
                  </a:lnTo>
                  <a:lnTo>
                    <a:pt x="1073497" y="652377"/>
                  </a:lnTo>
                  <a:lnTo>
                    <a:pt x="1073497" y="496712"/>
                  </a:lnTo>
                  <a:close/>
                </a:path>
                <a:path w="1073784" h="925194">
                  <a:moveTo>
                    <a:pt x="247003" y="198354"/>
                  </a:moveTo>
                  <a:lnTo>
                    <a:pt x="151689" y="198354"/>
                  </a:lnTo>
                  <a:lnTo>
                    <a:pt x="76493" y="306022"/>
                  </a:lnTo>
                  <a:lnTo>
                    <a:pt x="434325" y="306023"/>
                  </a:lnTo>
                  <a:lnTo>
                    <a:pt x="470932" y="299537"/>
                  </a:lnTo>
                  <a:lnTo>
                    <a:pt x="176323" y="299536"/>
                  </a:lnTo>
                  <a:lnTo>
                    <a:pt x="247003" y="198354"/>
                  </a:lnTo>
                  <a:close/>
                </a:path>
                <a:path w="1073784" h="925194">
                  <a:moveTo>
                    <a:pt x="457035" y="160735"/>
                  </a:moveTo>
                  <a:lnTo>
                    <a:pt x="363018" y="160735"/>
                  </a:lnTo>
                  <a:lnTo>
                    <a:pt x="278746" y="281376"/>
                  </a:lnTo>
                  <a:lnTo>
                    <a:pt x="176323" y="299536"/>
                  </a:lnTo>
                  <a:lnTo>
                    <a:pt x="470932" y="299537"/>
                  </a:lnTo>
                  <a:lnTo>
                    <a:pt x="683252" y="261918"/>
                  </a:lnTo>
                  <a:lnTo>
                    <a:pt x="386355" y="261917"/>
                  </a:lnTo>
                  <a:lnTo>
                    <a:pt x="457035" y="160735"/>
                  </a:lnTo>
                  <a:close/>
                </a:path>
                <a:path w="1073784" h="925194">
                  <a:moveTo>
                    <a:pt x="668363" y="123116"/>
                  </a:moveTo>
                  <a:lnTo>
                    <a:pt x="573050" y="123116"/>
                  </a:lnTo>
                  <a:lnTo>
                    <a:pt x="488778" y="243757"/>
                  </a:lnTo>
                  <a:lnTo>
                    <a:pt x="386355" y="261917"/>
                  </a:lnTo>
                  <a:lnTo>
                    <a:pt x="683252" y="261918"/>
                  </a:lnTo>
                  <a:lnTo>
                    <a:pt x="895572" y="224299"/>
                  </a:lnTo>
                  <a:lnTo>
                    <a:pt x="597683" y="224299"/>
                  </a:lnTo>
                  <a:lnTo>
                    <a:pt x="668363" y="123116"/>
                  </a:lnTo>
                  <a:close/>
                </a:path>
                <a:path w="1073784" h="925194">
                  <a:moveTo>
                    <a:pt x="878604" y="85497"/>
                  </a:moveTo>
                  <a:lnTo>
                    <a:pt x="784379" y="85497"/>
                  </a:lnTo>
                  <a:lnTo>
                    <a:pt x="700106" y="206138"/>
                  </a:lnTo>
                  <a:lnTo>
                    <a:pt x="597683" y="224299"/>
                  </a:lnTo>
                  <a:lnTo>
                    <a:pt x="895572" y="224299"/>
                  </a:lnTo>
                  <a:lnTo>
                    <a:pt x="1056642" y="195760"/>
                  </a:lnTo>
                  <a:lnTo>
                    <a:pt x="1055034" y="186680"/>
                  </a:lnTo>
                  <a:lnTo>
                    <a:pt x="809012" y="186680"/>
                  </a:lnTo>
                  <a:lnTo>
                    <a:pt x="878604" y="85497"/>
                  </a:lnTo>
                  <a:close/>
                </a:path>
                <a:path w="1073784" h="925194">
                  <a:moveTo>
                    <a:pt x="1016200" y="50473"/>
                  </a:moveTo>
                  <a:lnTo>
                    <a:pt x="978853" y="50473"/>
                  </a:lnTo>
                  <a:lnTo>
                    <a:pt x="981446" y="66039"/>
                  </a:lnTo>
                  <a:lnTo>
                    <a:pt x="910139" y="167221"/>
                  </a:lnTo>
                  <a:lnTo>
                    <a:pt x="809012" y="186680"/>
                  </a:lnTo>
                  <a:lnTo>
                    <a:pt x="1055034" y="186680"/>
                  </a:lnTo>
                  <a:lnTo>
                    <a:pt x="1035021" y="73687"/>
                  </a:lnTo>
                  <a:lnTo>
                    <a:pt x="1016200" y="50473"/>
                  </a:lnTo>
                  <a:close/>
                </a:path>
              </a:pathLst>
            </a:custGeom>
            <a:solidFill>
              <a:srgbClr val="46C3D2"/>
            </a:solidFill>
          </p:spPr>
          <p:txBody>
            <a:bodyPr wrap="square" lIns="0" tIns="0" rIns="0" bIns="0" rtlCol="0"/>
            <a:lstStyle/>
            <a:p>
              <a:endParaRPr/>
            </a:p>
          </p:txBody>
        </p:sp>
        <p:sp>
          <p:nvSpPr>
            <p:cNvPr id="15" name="object 38"/>
            <p:cNvSpPr/>
            <p:nvPr/>
          </p:nvSpPr>
          <p:spPr>
            <a:xfrm>
              <a:off x="5456681" y="1620774"/>
              <a:ext cx="1297305" cy="1297305"/>
            </a:xfrm>
            <a:custGeom>
              <a:avLst/>
              <a:gdLst/>
              <a:ahLst/>
              <a:cxnLst/>
              <a:rect l="l" t="t" r="r" b="b"/>
              <a:pathLst>
                <a:path w="1297304" h="1297305">
                  <a:moveTo>
                    <a:pt x="648462" y="0"/>
                  </a:moveTo>
                  <a:lnTo>
                    <a:pt x="714628" y="3301"/>
                  </a:lnTo>
                  <a:lnTo>
                    <a:pt x="779271" y="13080"/>
                  </a:lnTo>
                  <a:lnTo>
                    <a:pt x="841501" y="29083"/>
                  </a:lnTo>
                  <a:lnTo>
                    <a:pt x="900810" y="51053"/>
                  </a:lnTo>
                  <a:lnTo>
                    <a:pt x="957579" y="78486"/>
                  </a:lnTo>
                  <a:lnTo>
                    <a:pt x="1011173" y="110743"/>
                  </a:lnTo>
                  <a:lnTo>
                    <a:pt x="1061085" y="147954"/>
                  </a:lnTo>
                  <a:lnTo>
                    <a:pt x="1107313" y="190118"/>
                  </a:lnTo>
                  <a:lnTo>
                    <a:pt x="1148968" y="236347"/>
                  </a:lnTo>
                  <a:lnTo>
                    <a:pt x="1186179" y="286130"/>
                  </a:lnTo>
                  <a:lnTo>
                    <a:pt x="1218945" y="339343"/>
                  </a:lnTo>
                  <a:lnTo>
                    <a:pt x="1245869" y="396239"/>
                  </a:lnTo>
                  <a:lnTo>
                    <a:pt x="1267967" y="455929"/>
                  </a:lnTo>
                  <a:lnTo>
                    <a:pt x="1283969" y="518033"/>
                  </a:lnTo>
                  <a:lnTo>
                    <a:pt x="1293748" y="582295"/>
                  </a:lnTo>
                  <a:lnTo>
                    <a:pt x="1297050" y="648462"/>
                  </a:lnTo>
                  <a:lnTo>
                    <a:pt x="1293748" y="714755"/>
                  </a:lnTo>
                  <a:lnTo>
                    <a:pt x="1283969" y="779272"/>
                  </a:lnTo>
                  <a:lnTo>
                    <a:pt x="1267967" y="841501"/>
                  </a:lnTo>
                  <a:lnTo>
                    <a:pt x="1245869" y="900811"/>
                  </a:lnTo>
                  <a:lnTo>
                    <a:pt x="1218945" y="957579"/>
                  </a:lnTo>
                  <a:lnTo>
                    <a:pt x="1186179" y="1011174"/>
                  </a:lnTo>
                  <a:lnTo>
                    <a:pt x="1148968" y="1061085"/>
                  </a:lnTo>
                  <a:lnTo>
                    <a:pt x="1107313" y="1107313"/>
                  </a:lnTo>
                  <a:lnTo>
                    <a:pt x="1061085" y="1148968"/>
                  </a:lnTo>
                  <a:lnTo>
                    <a:pt x="1011173" y="1186179"/>
                  </a:lnTo>
                  <a:lnTo>
                    <a:pt x="957579" y="1218946"/>
                  </a:lnTo>
                  <a:lnTo>
                    <a:pt x="900810" y="1245870"/>
                  </a:lnTo>
                  <a:lnTo>
                    <a:pt x="841501" y="1267967"/>
                  </a:lnTo>
                  <a:lnTo>
                    <a:pt x="779271" y="1283970"/>
                  </a:lnTo>
                  <a:lnTo>
                    <a:pt x="714628" y="1293749"/>
                  </a:lnTo>
                  <a:lnTo>
                    <a:pt x="648462" y="1297051"/>
                  </a:lnTo>
                  <a:lnTo>
                    <a:pt x="582294" y="1293749"/>
                  </a:lnTo>
                  <a:lnTo>
                    <a:pt x="518032" y="1283970"/>
                  </a:lnTo>
                  <a:lnTo>
                    <a:pt x="455929" y="1267967"/>
                  </a:lnTo>
                  <a:lnTo>
                    <a:pt x="396239" y="1245870"/>
                  </a:lnTo>
                  <a:lnTo>
                    <a:pt x="339343" y="1218946"/>
                  </a:lnTo>
                  <a:lnTo>
                    <a:pt x="286130" y="1186179"/>
                  </a:lnTo>
                  <a:lnTo>
                    <a:pt x="236346"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6" y="147954"/>
                  </a:lnTo>
                  <a:lnTo>
                    <a:pt x="286257" y="110743"/>
                  </a:lnTo>
                  <a:lnTo>
                    <a:pt x="339343" y="78486"/>
                  </a:lnTo>
                  <a:lnTo>
                    <a:pt x="396113" y="51053"/>
                  </a:lnTo>
                  <a:lnTo>
                    <a:pt x="455929" y="29083"/>
                  </a:lnTo>
                  <a:lnTo>
                    <a:pt x="518032" y="13080"/>
                  </a:lnTo>
                  <a:lnTo>
                    <a:pt x="582294" y="3301"/>
                  </a:lnTo>
                  <a:lnTo>
                    <a:pt x="648462" y="0"/>
                  </a:lnTo>
                  <a:close/>
                </a:path>
              </a:pathLst>
            </a:custGeom>
            <a:ln w="38100">
              <a:solidFill>
                <a:srgbClr val="46C3D2"/>
              </a:solidFill>
            </a:ln>
          </p:spPr>
          <p:txBody>
            <a:bodyPr wrap="square" lIns="0" tIns="0" rIns="0" bIns="0" rtlCol="0"/>
            <a:lstStyle/>
            <a:p>
              <a:endParaRPr/>
            </a:p>
          </p:txBody>
        </p:sp>
        <p:pic>
          <p:nvPicPr>
            <p:cNvPr id="16" name="object 39"/>
            <p:cNvPicPr/>
            <p:nvPr/>
          </p:nvPicPr>
          <p:blipFill>
            <a:blip r:embed="rId5" cstate="print"/>
            <a:stretch>
              <a:fillRect/>
            </a:stretch>
          </p:blipFill>
          <p:spPr>
            <a:xfrm>
              <a:off x="7719060" y="1639824"/>
              <a:ext cx="1260348" cy="1258824"/>
            </a:xfrm>
            <a:prstGeom prst="rect">
              <a:avLst/>
            </a:prstGeom>
          </p:spPr>
        </p:pic>
        <p:sp>
          <p:nvSpPr>
            <p:cNvPr id="17" name="object 40"/>
            <p:cNvSpPr/>
            <p:nvPr/>
          </p:nvSpPr>
          <p:spPr>
            <a:xfrm>
              <a:off x="7891631" y="1783583"/>
              <a:ext cx="901065" cy="851535"/>
            </a:xfrm>
            <a:custGeom>
              <a:avLst/>
              <a:gdLst/>
              <a:ahLst/>
              <a:cxnLst/>
              <a:rect l="l" t="t" r="r" b="b"/>
              <a:pathLst>
                <a:path w="901065" h="851535">
                  <a:moveTo>
                    <a:pt x="57312" y="0"/>
                  </a:moveTo>
                  <a:lnTo>
                    <a:pt x="44184" y="10629"/>
                  </a:lnTo>
                  <a:lnTo>
                    <a:pt x="12023" y="40596"/>
                  </a:lnTo>
                  <a:lnTo>
                    <a:pt x="0" y="53468"/>
                  </a:lnTo>
                  <a:lnTo>
                    <a:pt x="7147" y="58218"/>
                  </a:lnTo>
                  <a:lnTo>
                    <a:pt x="15361" y="70562"/>
                  </a:lnTo>
                  <a:lnTo>
                    <a:pt x="18342" y="85946"/>
                  </a:lnTo>
                  <a:lnTo>
                    <a:pt x="18342" y="734550"/>
                  </a:lnTo>
                  <a:lnTo>
                    <a:pt x="27469" y="780155"/>
                  </a:lnTo>
                  <a:lnTo>
                    <a:pt x="52415" y="817247"/>
                  </a:lnTo>
                  <a:lnTo>
                    <a:pt x="89530" y="842178"/>
                  </a:lnTo>
                  <a:lnTo>
                    <a:pt x="135163" y="851299"/>
                  </a:lnTo>
                  <a:lnTo>
                    <a:pt x="862043" y="851299"/>
                  </a:lnTo>
                  <a:lnTo>
                    <a:pt x="877437" y="848319"/>
                  </a:lnTo>
                  <a:lnTo>
                    <a:pt x="889788" y="840110"/>
                  </a:lnTo>
                  <a:lnTo>
                    <a:pt x="898002" y="827767"/>
                  </a:lnTo>
                  <a:lnTo>
                    <a:pt x="900983" y="812383"/>
                  </a:lnTo>
                  <a:lnTo>
                    <a:pt x="898002" y="796999"/>
                  </a:lnTo>
                  <a:lnTo>
                    <a:pt x="889788" y="784655"/>
                  </a:lnTo>
                  <a:lnTo>
                    <a:pt x="877437" y="776446"/>
                  </a:lnTo>
                  <a:lnTo>
                    <a:pt x="862043" y="773466"/>
                  </a:lnTo>
                  <a:lnTo>
                    <a:pt x="135163" y="773466"/>
                  </a:lnTo>
                  <a:lnTo>
                    <a:pt x="119769" y="770487"/>
                  </a:lnTo>
                  <a:lnTo>
                    <a:pt x="107418" y="762278"/>
                  </a:lnTo>
                  <a:lnTo>
                    <a:pt x="99204" y="749934"/>
                  </a:lnTo>
                  <a:lnTo>
                    <a:pt x="96223" y="734550"/>
                  </a:lnTo>
                  <a:lnTo>
                    <a:pt x="96222" y="663204"/>
                  </a:lnTo>
                  <a:lnTo>
                    <a:pt x="900983" y="591857"/>
                  </a:lnTo>
                  <a:lnTo>
                    <a:pt x="900983" y="585371"/>
                  </a:lnTo>
                  <a:lnTo>
                    <a:pt x="96222" y="585371"/>
                  </a:lnTo>
                  <a:lnTo>
                    <a:pt x="96222" y="462136"/>
                  </a:lnTo>
                  <a:lnTo>
                    <a:pt x="900983" y="462137"/>
                  </a:lnTo>
                  <a:lnTo>
                    <a:pt x="900983" y="410248"/>
                  </a:lnTo>
                  <a:lnTo>
                    <a:pt x="96222" y="410248"/>
                  </a:lnTo>
                  <a:lnTo>
                    <a:pt x="96222" y="319443"/>
                  </a:lnTo>
                  <a:lnTo>
                    <a:pt x="900983" y="319444"/>
                  </a:lnTo>
                  <a:lnTo>
                    <a:pt x="900983" y="267555"/>
                  </a:lnTo>
                  <a:lnTo>
                    <a:pt x="96222" y="267555"/>
                  </a:lnTo>
                  <a:lnTo>
                    <a:pt x="96222" y="176751"/>
                  </a:lnTo>
                  <a:lnTo>
                    <a:pt x="900983" y="176751"/>
                  </a:lnTo>
                  <a:lnTo>
                    <a:pt x="900983" y="98918"/>
                  </a:lnTo>
                  <a:lnTo>
                    <a:pt x="96222" y="98918"/>
                  </a:lnTo>
                  <a:lnTo>
                    <a:pt x="96222" y="85946"/>
                  </a:lnTo>
                  <a:lnTo>
                    <a:pt x="87096" y="40341"/>
                  </a:lnTo>
                  <a:lnTo>
                    <a:pt x="62150" y="3249"/>
                  </a:lnTo>
                  <a:lnTo>
                    <a:pt x="57312" y="0"/>
                  </a:lnTo>
                  <a:close/>
                </a:path>
                <a:path w="901065" h="851535">
                  <a:moveTo>
                    <a:pt x="290923" y="462136"/>
                  </a:moveTo>
                  <a:lnTo>
                    <a:pt x="239002" y="462136"/>
                  </a:lnTo>
                  <a:lnTo>
                    <a:pt x="239003" y="572399"/>
                  </a:lnTo>
                  <a:lnTo>
                    <a:pt x="96222" y="585371"/>
                  </a:lnTo>
                  <a:lnTo>
                    <a:pt x="900983" y="585371"/>
                  </a:lnTo>
                  <a:lnTo>
                    <a:pt x="900983" y="568508"/>
                  </a:lnTo>
                  <a:lnTo>
                    <a:pt x="290923" y="568507"/>
                  </a:lnTo>
                  <a:lnTo>
                    <a:pt x="290923" y="462136"/>
                  </a:lnTo>
                  <a:close/>
                </a:path>
                <a:path w="901065" h="851535">
                  <a:moveTo>
                    <a:pt x="485623" y="462136"/>
                  </a:moveTo>
                  <a:lnTo>
                    <a:pt x="433703" y="462136"/>
                  </a:lnTo>
                  <a:lnTo>
                    <a:pt x="433703" y="555535"/>
                  </a:lnTo>
                  <a:lnTo>
                    <a:pt x="290923" y="568507"/>
                  </a:lnTo>
                  <a:lnTo>
                    <a:pt x="900983" y="568508"/>
                  </a:lnTo>
                  <a:lnTo>
                    <a:pt x="900983" y="550347"/>
                  </a:lnTo>
                  <a:lnTo>
                    <a:pt x="485623" y="550347"/>
                  </a:lnTo>
                  <a:lnTo>
                    <a:pt x="485623" y="462136"/>
                  </a:lnTo>
                  <a:close/>
                </a:path>
                <a:path w="901065" h="851535">
                  <a:moveTo>
                    <a:pt x="680323" y="462136"/>
                  </a:moveTo>
                  <a:lnTo>
                    <a:pt x="628403" y="462136"/>
                  </a:lnTo>
                  <a:lnTo>
                    <a:pt x="628403" y="537375"/>
                  </a:lnTo>
                  <a:lnTo>
                    <a:pt x="485623" y="550347"/>
                  </a:lnTo>
                  <a:lnTo>
                    <a:pt x="900983" y="550347"/>
                  </a:lnTo>
                  <a:lnTo>
                    <a:pt x="900983" y="533483"/>
                  </a:lnTo>
                  <a:lnTo>
                    <a:pt x="680323" y="533483"/>
                  </a:lnTo>
                  <a:lnTo>
                    <a:pt x="680323" y="462136"/>
                  </a:lnTo>
                  <a:close/>
                </a:path>
                <a:path w="901065" h="851535">
                  <a:moveTo>
                    <a:pt x="900983" y="462137"/>
                  </a:moveTo>
                  <a:lnTo>
                    <a:pt x="823103" y="462137"/>
                  </a:lnTo>
                  <a:lnTo>
                    <a:pt x="823103" y="520511"/>
                  </a:lnTo>
                  <a:lnTo>
                    <a:pt x="680323" y="533483"/>
                  </a:lnTo>
                  <a:lnTo>
                    <a:pt x="900983" y="533483"/>
                  </a:lnTo>
                  <a:lnTo>
                    <a:pt x="900983" y="462137"/>
                  </a:lnTo>
                  <a:close/>
                </a:path>
                <a:path w="901065" h="851535">
                  <a:moveTo>
                    <a:pt x="290922" y="319444"/>
                  </a:moveTo>
                  <a:lnTo>
                    <a:pt x="239002" y="319444"/>
                  </a:lnTo>
                  <a:lnTo>
                    <a:pt x="239002" y="410248"/>
                  </a:lnTo>
                  <a:lnTo>
                    <a:pt x="290922" y="410248"/>
                  </a:lnTo>
                  <a:lnTo>
                    <a:pt x="290922" y="319444"/>
                  </a:lnTo>
                  <a:close/>
                </a:path>
                <a:path w="901065" h="851535">
                  <a:moveTo>
                    <a:pt x="485623" y="319444"/>
                  </a:moveTo>
                  <a:lnTo>
                    <a:pt x="433703" y="319444"/>
                  </a:lnTo>
                  <a:lnTo>
                    <a:pt x="433703" y="410248"/>
                  </a:lnTo>
                  <a:lnTo>
                    <a:pt x="485623" y="410248"/>
                  </a:lnTo>
                  <a:lnTo>
                    <a:pt x="485623" y="319444"/>
                  </a:lnTo>
                  <a:close/>
                </a:path>
                <a:path w="901065" h="851535">
                  <a:moveTo>
                    <a:pt x="680323" y="319444"/>
                  </a:moveTo>
                  <a:lnTo>
                    <a:pt x="628403" y="319444"/>
                  </a:lnTo>
                  <a:lnTo>
                    <a:pt x="628403" y="410248"/>
                  </a:lnTo>
                  <a:lnTo>
                    <a:pt x="680323" y="410248"/>
                  </a:lnTo>
                  <a:lnTo>
                    <a:pt x="680323" y="319444"/>
                  </a:lnTo>
                  <a:close/>
                </a:path>
                <a:path w="901065" h="851535">
                  <a:moveTo>
                    <a:pt x="900983" y="319444"/>
                  </a:moveTo>
                  <a:lnTo>
                    <a:pt x="823103" y="319444"/>
                  </a:lnTo>
                  <a:lnTo>
                    <a:pt x="823103" y="410248"/>
                  </a:lnTo>
                  <a:lnTo>
                    <a:pt x="900983" y="410248"/>
                  </a:lnTo>
                  <a:lnTo>
                    <a:pt x="900983" y="319444"/>
                  </a:lnTo>
                  <a:close/>
                </a:path>
                <a:path w="901065" h="851535">
                  <a:moveTo>
                    <a:pt x="290922" y="176751"/>
                  </a:moveTo>
                  <a:lnTo>
                    <a:pt x="239002" y="176751"/>
                  </a:lnTo>
                  <a:lnTo>
                    <a:pt x="239002" y="267555"/>
                  </a:lnTo>
                  <a:lnTo>
                    <a:pt x="290922" y="267555"/>
                  </a:lnTo>
                  <a:lnTo>
                    <a:pt x="290922" y="176751"/>
                  </a:lnTo>
                  <a:close/>
                </a:path>
                <a:path w="901065" h="851535">
                  <a:moveTo>
                    <a:pt x="485623" y="176751"/>
                  </a:moveTo>
                  <a:lnTo>
                    <a:pt x="433702" y="176751"/>
                  </a:lnTo>
                  <a:lnTo>
                    <a:pt x="433703" y="267555"/>
                  </a:lnTo>
                  <a:lnTo>
                    <a:pt x="485623" y="267555"/>
                  </a:lnTo>
                  <a:lnTo>
                    <a:pt x="485623" y="176751"/>
                  </a:lnTo>
                  <a:close/>
                </a:path>
                <a:path w="901065" h="851535">
                  <a:moveTo>
                    <a:pt x="680323" y="176751"/>
                  </a:moveTo>
                  <a:lnTo>
                    <a:pt x="628403" y="176751"/>
                  </a:lnTo>
                  <a:lnTo>
                    <a:pt x="628403" y="267555"/>
                  </a:lnTo>
                  <a:lnTo>
                    <a:pt x="680323" y="267555"/>
                  </a:lnTo>
                  <a:lnTo>
                    <a:pt x="680323" y="176751"/>
                  </a:lnTo>
                  <a:close/>
                </a:path>
                <a:path w="901065" h="851535">
                  <a:moveTo>
                    <a:pt x="900983" y="176751"/>
                  </a:moveTo>
                  <a:lnTo>
                    <a:pt x="823103" y="176751"/>
                  </a:lnTo>
                  <a:lnTo>
                    <a:pt x="823103" y="267555"/>
                  </a:lnTo>
                  <a:lnTo>
                    <a:pt x="900983" y="267555"/>
                  </a:lnTo>
                  <a:lnTo>
                    <a:pt x="900983" y="176751"/>
                  </a:lnTo>
                  <a:close/>
                </a:path>
              </a:pathLst>
            </a:custGeom>
            <a:solidFill>
              <a:srgbClr val="46C3D2"/>
            </a:solidFill>
          </p:spPr>
          <p:txBody>
            <a:bodyPr wrap="square" lIns="0" tIns="0" rIns="0" bIns="0" rtlCol="0"/>
            <a:lstStyle/>
            <a:p>
              <a:endParaRPr/>
            </a:p>
          </p:txBody>
        </p:sp>
        <p:pic>
          <p:nvPicPr>
            <p:cNvPr id="18" name="object 41"/>
            <p:cNvPicPr/>
            <p:nvPr/>
          </p:nvPicPr>
          <p:blipFill>
            <a:blip r:embed="rId6" cstate="print"/>
            <a:stretch>
              <a:fillRect/>
            </a:stretch>
          </p:blipFill>
          <p:spPr>
            <a:xfrm>
              <a:off x="7987854" y="2634882"/>
              <a:ext cx="155760" cy="155664"/>
            </a:xfrm>
            <a:prstGeom prst="rect">
              <a:avLst/>
            </a:prstGeom>
          </p:spPr>
        </p:pic>
        <p:pic>
          <p:nvPicPr>
            <p:cNvPr id="19" name="object 42"/>
            <p:cNvPicPr/>
            <p:nvPr/>
          </p:nvPicPr>
          <p:blipFill>
            <a:blip r:embed="rId6" cstate="print"/>
            <a:stretch>
              <a:fillRect/>
            </a:stretch>
          </p:blipFill>
          <p:spPr>
            <a:xfrm>
              <a:off x="8558975" y="2634882"/>
              <a:ext cx="155760" cy="155664"/>
            </a:xfrm>
            <a:prstGeom prst="rect">
              <a:avLst/>
            </a:prstGeom>
          </p:spPr>
        </p:pic>
        <p:sp>
          <p:nvSpPr>
            <p:cNvPr id="20" name="object 43"/>
            <p:cNvSpPr/>
            <p:nvPr/>
          </p:nvSpPr>
          <p:spPr>
            <a:xfrm>
              <a:off x="7700010" y="1620774"/>
              <a:ext cx="1298575" cy="1297305"/>
            </a:xfrm>
            <a:custGeom>
              <a:avLst/>
              <a:gdLst/>
              <a:ahLst/>
              <a:cxnLst/>
              <a:rect l="l" t="t" r="r" b="b"/>
              <a:pathLst>
                <a:path w="1298575" h="1297305">
                  <a:moveTo>
                    <a:pt x="649224" y="0"/>
                  </a:moveTo>
                  <a:lnTo>
                    <a:pt x="715518" y="3301"/>
                  </a:lnTo>
                  <a:lnTo>
                    <a:pt x="780034" y="13080"/>
                  </a:lnTo>
                  <a:lnTo>
                    <a:pt x="842264" y="29083"/>
                  </a:lnTo>
                  <a:lnTo>
                    <a:pt x="901954" y="51053"/>
                  </a:lnTo>
                  <a:lnTo>
                    <a:pt x="958850" y="78486"/>
                  </a:lnTo>
                  <a:lnTo>
                    <a:pt x="1012317" y="110743"/>
                  </a:lnTo>
                  <a:lnTo>
                    <a:pt x="1062228" y="147954"/>
                  </a:lnTo>
                  <a:lnTo>
                    <a:pt x="1108456" y="190118"/>
                  </a:lnTo>
                  <a:lnTo>
                    <a:pt x="1150112" y="236347"/>
                  </a:lnTo>
                  <a:lnTo>
                    <a:pt x="1187704" y="286130"/>
                  </a:lnTo>
                  <a:lnTo>
                    <a:pt x="1220089" y="339343"/>
                  </a:lnTo>
                  <a:lnTo>
                    <a:pt x="1247521" y="396113"/>
                  </a:lnTo>
                  <a:lnTo>
                    <a:pt x="1269492" y="455929"/>
                  </a:lnTo>
                  <a:lnTo>
                    <a:pt x="1285494" y="518033"/>
                  </a:lnTo>
                  <a:lnTo>
                    <a:pt x="1295273" y="582295"/>
                  </a:lnTo>
                  <a:lnTo>
                    <a:pt x="1298575" y="648462"/>
                  </a:lnTo>
                  <a:lnTo>
                    <a:pt x="1295273" y="714755"/>
                  </a:lnTo>
                  <a:lnTo>
                    <a:pt x="1285494" y="779272"/>
                  </a:lnTo>
                  <a:lnTo>
                    <a:pt x="1269492" y="841501"/>
                  </a:lnTo>
                  <a:lnTo>
                    <a:pt x="1247521" y="900811"/>
                  </a:lnTo>
                  <a:lnTo>
                    <a:pt x="1220089" y="957579"/>
                  </a:lnTo>
                  <a:lnTo>
                    <a:pt x="1187831" y="1011174"/>
                  </a:lnTo>
                  <a:lnTo>
                    <a:pt x="1150112" y="1061085"/>
                  </a:lnTo>
                  <a:lnTo>
                    <a:pt x="1108456" y="1107313"/>
                  </a:lnTo>
                  <a:lnTo>
                    <a:pt x="1062228" y="1148968"/>
                  </a:lnTo>
                  <a:lnTo>
                    <a:pt x="1012444" y="1186179"/>
                  </a:lnTo>
                  <a:lnTo>
                    <a:pt x="958850" y="1218946"/>
                  </a:lnTo>
                  <a:lnTo>
                    <a:pt x="901954" y="1245870"/>
                  </a:lnTo>
                  <a:lnTo>
                    <a:pt x="842264" y="1267967"/>
                  </a:lnTo>
                  <a:lnTo>
                    <a:pt x="780034" y="1283970"/>
                  </a:lnTo>
                  <a:lnTo>
                    <a:pt x="715518" y="1293749"/>
                  </a:lnTo>
                  <a:lnTo>
                    <a:pt x="649224" y="1297051"/>
                  </a:lnTo>
                  <a:lnTo>
                    <a:pt x="583057" y="1293749"/>
                  </a:lnTo>
                  <a:lnTo>
                    <a:pt x="518541" y="1283970"/>
                  </a:lnTo>
                  <a:lnTo>
                    <a:pt x="456311" y="1267967"/>
                  </a:lnTo>
                  <a:lnTo>
                    <a:pt x="396621" y="1245870"/>
                  </a:lnTo>
                  <a:lnTo>
                    <a:pt x="339725" y="1218946"/>
                  </a:lnTo>
                  <a:lnTo>
                    <a:pt x="286131" y="1186179"/>
                  </a:lnTo>
                  <a:lnTo>
                    <a:pt x="236347" y="1148968"/>
                  </a:lnTo>
                  <a:lnTo>
                    <a:pt x="190119" y="1107313"/>
                  </a:lnTo>
                  <a:lnTo>
                    <a:pt x="148463" y="1061085"/>
                  </a:lnTo>
                  <a:lnTo>
                    <a:pt x="110744" y="1011174"/>
                  </a:lnTo>
                  <a:lnTo>
                    <a:pt x="78486" y="957579"/>
                  </a:lnTo>
                  <a:lnTo>
                    <a:pt x="51054" y="900811"/>
                  </a:lnTo>
                  <a:lnTo>
                    <a:pt x="29083" y="841501"/>
                  </a:lnTo>
                  <a:lnTo>
                    <a:pt x="13081" y="779272"/>
                  </a:lnTo>
                  <a:lnTo>
                    <a:pt x="3301" y="714755"/>
                  </a:lnTo>
                  <a:lnTo>
                    <a:pt x="0" y="648462"/>
                  </a:lnTo>
                  <a:lnTo>
                    <a:pt x="3301" y="582295"/>
                  </a:lnTo>
                  <a:lnTo>
                    <a:pt x="13081" y="518033"/>
                  </a:lnTo>
                  <a:lnTo>
                    <a:pt x="28956" y="455929"/>
                  </a:lnTo>
                  <a:lnTo>
                    <a:pt x="51054" y="396113"/>
                  </a:lnTo>
                  <a:lnTo>
                    <a:pt x="78486" y="339343"/>
                  </a:lnTo>
                  <a:lnTo>
                    <a:pt x="110871" y="286130"/>
                  </a:lnTo>
                  <a:lnTo>
                    <a:pt x="148463" y="236347"/>
                  </a:lnTo>
                  <a:lnTo>
                    <a:pt x="190119" y="190118"/>
                  </a:lnTo>
                  <a:lnTo>
                    <a:pt x="236347" y="147954"/>
                  </a:lnTo>
                  <a:lnTo>
                    <a:pt x="286258" y="110743"/>
                  </a:lnTo>
                  <a:lnTo>
                    <a:pt x="339725" y="78486"/>
                  </a:lnTo>
                  <a:lnTo>
                    <a:pt x="396621" y="51053"/>
                  </a:lnTo>
                  <a:lnTo>
                    <a:pt x="456311" y="29083"/>
                  </a:lnTo>
                  <a:lnTo>
                    <a:pt x="518541" y="13080"/>
                  </a:lnTo>
                  <a:lnTo>
                    <a:pt x="583057" y="3301"/>
                  </a:lnTo>
                  <a:lnTo>
                    <a:pt x="649224" y="0"/>
                  </a:lnTo>
                  <a:close/>
                </a:path>
              </a:pathLst>
            </a:custGeom>
            <a:ln w="38100">
              <a:solidFill>
                <a:srgbClr val="46C3D2"/>
              </a:solidFill>
            </a:ln>
          </p:spPr>
          <p:txBody>
            <a:bodyPr wrap="square" lIns="0" tIns="0" rIns="0" bIns="0" rtlCol="0"/>
            <a:lstStyle/>
            <a:p>
              <a:endParaRPr/>
            </a:p>
          </p:txBody>
        </p:sp>
        <p:pic>
          <p:nvPicPr>
            <p:cNvPr id="21" name="object 44"/>
            <p:cNvPicPr/>
            <p:nvPr/>
          </p:nvPicPr>
          <p:blipFill>
            <a:blip r:embed="rId7" cstate="print"/>
            <a:stretch>
              <a:fillRect/>
            </a:stretch>
          </p:blipFill>
          <p:spPr>
            <a:xfrm>
              <a:off x="9994391" y="1639824"/>
              <a:ext cx="1258824" cy="1258824"/>
            </a:xfrm>
            <a:prstGeom prst="rect">
              <a:avLst/>
            </a:prstGeom>
          </p:spPr>
        </p:pic>
        <p:sp>
          <p:nvSpPr>
            <p:cNvPr id="22" name="object 45"/>
            <p:cNvSpPr/>
            <p:nvPr/>
          </p:nvSpPr>
          <p:spPr>
            <a:xfrm>
              <a:off x="10094329" y="1868314"/>
              <a:ext cx="1102360" cy="821055"/>
            </a:xfrm>
            <a:custGeom>
              <a:avLst/>
              <a:gdLst/>
              <a:ahLst/>
              <a:cxnLst/>
              <a:rect l="l" t="t" r="r" b="b"/>
              <a:pathLst>
                <a:path w="1102359" h="821055">
                  <a:moveTo>
                    <a:pt x="137448" y="0"/>
                  </a:moveTo>
                  <a:lnTo>
                    <a:pt x="130783" y="3161"/>
                  </a:lnTo>
                  <a:lnTo>
                    <a:pt x="126792" y="9242"/>
                  </a:lnTo>
                  <a:lnTo>
                    <a:pt x="127056" y="16782"/>
                  </a:lnTo>
                  <a:lnTo>
                    <a:pt x="178916" y="163367"/>
                  </a:lnTo>
                  <a:lnTo>
                    <a:pt x="156592" y="188642"/>
                  </a:lnTo>
                  <a:lnTo>
                    <a:pt x="136455" y="215741"/>
                  </a:lnTo>
                  <a:lnTo>
                    <a:pt x="118750" y="244543"/>
                  </a:lnTo>
                  <a:lnTo>
                    <a:pt x="103719" y="274926"/>
                  </a:lnTo>
                  <a:lnTo>
                    <a:pt x="101126" y="282710"/>
                  </a:lnTo>
                  <a:lnTo>
                    <a:pt x="94644" y="287899"/>
                  </a:lnTo>
                  <a:lnTo>
                    <a:pt x="85568" y="290493"/>
                  </a:lnTo>
                  <a:lnTo>
                    <a:pt x="38894" y="302168"/>
                  </a:lnTo>
                  <a:lnTo>
                    <a:pt x="22972" y="308796"/>
                  </a:lnTo>
                  <a:lnTo>
                    <a:pt x="10696" y="320167"/>
                  </a:lnTo>
                  <a:lnTo>
                    <a:pt x="2795" y="335186"/>
                  </a:lnTo>
                  <a:lnTo>
                    <a:pt x="0" y="352759"/>
                  </a:lnTo>
                  <a:lnTo>
                    <a:pt x="0" y="453941"/>
                  </a:lnTo>
                  <a:lnTo>
                    <a:pt x="22972" y="497175"/>
                  </a:lnTo>
                  <a:lnTo>
                    <a:pt x="86865" y="516207"/>
                  </a:lnTo>
                  <a:lnTo>
                    <a:pt x="94644" y="518801"/>
                  </a:lnTo>
                  <a:lnTo>
                    <a:pt x="101126" y="523990"/>
                  </a:lnTo>
                  <a:lnTo>
                    <a:pt x="105016" y="531774"/>
                  </a:lnTo>
                  <a:lnTo>
                    <a:pt x="123673" y="568703"/>
                  </a:lnTo>
                  <a:lnTo>
                    <a:pt x="146341" y="603444"/>
                  </a:lnTo>
                  <a:lnTo>
                    <a:pt x="172656" y="635753"/>
                  </a:lnTo>
                  <a:lnTo>
                    <a:pt x="206142" y="669278"/>
                  </a:lnTo>
                  <a:lnTo>
                    <a:pt x="210032" y="674466"/>
                  </a:lnTo>
                  <a:lnTo>
                    <a:pt x="211328" y="680952"/>
                  </a:lnTo>
                  <a:lnTo>
                    <a:pt x="230776" y="798998"/>
                  </a:lnTo>
                  <a:lnTo>
                    <a:pt x="234098" y="807917"/>
                  </a:lnTo>
                  <a:lnTo>
                    <a:pt x="239851" y="814889"/>
                  </a:lnTo>
                  <a:lnTo>
                    <a:pt x="247549" y="819429"/>
                  </a:lnTo>
                  <a:lnTo>
                    <a:pt x="256706" y="821051"/>
                  </a:lnTo>
                  <a:lnTo>
                    <a:pt x="342274" y="821051"/>
                  </a:lnTo>
                  <a:lnTo>
                    <a:pt x="351431" y="819429"/>
                  </a:lnTo>
                  <a:lnTo>
                    <a:pt x="359129" y="814889"/>
                  </a:lnTo>
                  <a:lnTo>
                    <a:pt x="364882" y="807917"/>
                  </a:lnTo>
                  <a:lnTo>
                    <a:pt x="368204" y="798998"/>
                  </a:lnTo>
                  <a:lnTo>
                    <a:pt x="374687" y="757488"/>
                  </a:lnTo>
                  <a:lnTo>
                    <a:pt x="562045" y="757488"/>
                  </a:lnTo>
                  <a:lnTo>
                    <a:pt x="573050" y="754893"/>
                  </a:lnTo>
                  <a:lnTo>
                    <a:pt x="725524" y="754893"/>
                  </a:lnTo>
                  <a:lnTo>
                    <a:pt x="737705" y="680953"/>
                  </a:lnTo>
                  <a:lnTo>
                    <a:pt x="739001" y="674467"/>
                  </a:lnTo>
                  <a:lnTo>
                    <a:pt x="741594" y="669278"/>
                  </a:lnTo>
                  <a:lnTo>
                    <a:pt x="746780" y="665386"/>
                  </a:lnTo>
                  <a:lnTo>
                    <a:pt x="784229" y="629220"/>
                  </a:lnTo>
                  <a:lnTo>
                    <a:pt x="816887" y="589668"/>
                  </a:lnTo>
                  <a:lnTo>
                    <a:pt x="843855" y="547016"/>
                  </a:lnTo>
                  <a:lnTo>
                    <a:pt x="864233" y="501554"/>
                  </a:lnTo>
                  <a:lnTo>
                    <a:pt x="877120" y="453569"/>
                  </a:lnTo>
                  <a:lnTo>
                    <a:pt x="881500" y="404647"/>
                  </a:lnTo>
                  <a:lnTo>
                    <a:pt x="881599" y="402783"/>
                  </a:lnTo>
                  <a:lnTo>
                    <a:pt x="881129" y="387034"/>
                  </a:lnTo>
                  <a:lnTo>
                    <a:pt x="879671" y="371082"/>
                  </a:lnTo>
                  <a:lnTo>
                    <a:pt x="877240" y="355374"/>
                  </a:lnTo>
                  <a:lnTo>
                    <a:pt x="873837" y="339787"/>
                  </a:lnTo>
                  <a:lnTo>
                    <a:pt x="885708" y="336179"/>
                  </a:lnTo>
                  <a:lnTo>
                    <a:pt x="897822" y="333301"/>
                  </a:lnTo>
                  <a:lnTo>
                    <a:pt x="909936" y="331396"/>
                  </a:lnTo>
                  <a:lnTo>
                    <a:pt x="921807" y="330707"/>
                  </a:lnTo>
                  <a:lnTo>
                    <a:pt x="1048916" y="330707"/>
                  </a:lnTo>
                  <a:lnTo>
                    <a:pt x="1047810" y="328720"/>
                  </a:lnTo>
                  <a:lnTo>
                    <a:pt x="1035898" y="315140"/>
                  </a:lnTo>
                  <a:lnTo>
                    <a:pt x="1045399" y="313458"/>
                  </a:lnTo>
                  <a:lnTo>
                    <a:pt x="1054536" y="312384"/>
                  </a:lnTo>
                  <a:lnTo>
                    <a:pt x="1063429" y="312039"/>
                  </a:lnTo>
                  <a:lnTo>
                    <a:pt x="1082845" y="312039"/>
                  </a:lnTo>
                  <a:lnTo>
                    <a:pt x="1091486" y="307843"/>
                  </a:lnTo>
                  <a:lnTo>
                    <a:pt x="1098272" y="300324"/>
                  </a:lnTo>
                  <a:lnTo>
                    <a:pt x="1102020" y="290493"/>
                  </a:lnTo>
                  <a:lnTo>
                    <a:pt x="858279" y="290493"/>
                  </a:lnTo>
                  <a:lnTo>
                    <a:pt x="836849" y="248178"/>
                  </a:lnTo>
                  <a:lnTo>
                    <a:pt x="809593" y="208665"/>
                  </a:lnTo>
                  <a:lnTo>
                    <a:pt x="780779" y="176339"/>
                  </a:lnTo>
                  <a:lnTo>
                    <a:pt x="605462" y="176339"/>
                  </a:lnTo>
                  <a:lnTo>
                    <a:pt x="601573" y="175042"/>
                  </a:lnTo>
                  <a:lnTo>
                    <a:pt x="598980" y="173744"/>
                  </a:lnTo>
                  <a:lnTo>
                    <a:pt x="567236" y="160874"/>
                  </a:lnTo>
                  <a:lnTo>
                    <a:pt x="547085" y="155097"/>
                  </a:lnTo>
                  <a:lnTo>
                    <a:pt x="384896" y="155097"/>
                  </a:lnTo>
                  <a:lnTo>
                    <a:pt x="375334" y="152016"/>
                  </a:lnTo>
                  <a:lnTo>
                    <a:pt x="367718" y="145530"/>
                  </a:lnTo>
                  <a:lnTo>
                    <a:pt x="363018" y="136125"/>
                  </a:lnTo>
                  <a:lnTo>
                    <a:pt x="362207" y="125585"/>
                  </a:lnTo>
                  <a:lnTo>
                    <a:pt x="365287" y="116019"/>
                  </a:lnTo>
                  <a:lnTo>
                    <a:pt x="402763" y="98587"/>
                  </a:lnTo>
                  <a:lnTo>
                    <a:pt x="446439" y="92750"/>
                  </a:lnTo>
                  <a:lnTo>
                    <a:pt x="468034" y="92020"/>
                  </a:lnTo>
                  <a:lnTo>
                    <a:pt x="666442" y="92020"/>
                  </a:lnTo>
                  <a:lnTo>
                    <a:pt x="656461" y="86416"/>
                  </a:lnTo>
                  <a:lnTo>
                    <a:pt x="633274" y="76454"/>
                  </a:lnTo>
                  <a:lnTo>
                    <a:pt x="304676" y="76454"/>
                  </a:lnTo>
                  <a:lnTo>
                    <a:pt x="145207" y="1216"/>
                  </a:lnTo>
                  <a:lnTo>
                    <a:pt x="137448" y="0"/>
                  </a:lnTo>
                  <a:close/>
                </a:path>
                <a:path w="1102359" h="821055">
                  <a:moveTo>
                    <a:pt x="725524" y="754893"/>
                  </a:moveTo>
                  <a:lnTo>
                    <a:pt x="573050" y="754893"/>
                  </a:lnTo>
                  <a:lnTo>
                    <a:pt x="580829" y="798998"/>
                  </a:lnTo>
                  <a:lnTo>
                    <a:pt x="584151" y="807917"/>
                  </a:lnTo>
                  <a:lnTo>
                    <a:pt x="589905" y="814889"/>
                  </a:lnTo>
                  <a:lnTo>
                    <a:pt x="597603" y="819429"/>
                  </a:lnTo>
                  <a:lnTo>
                    <a:pt x="606759" y="821051"/>
                  </a:lnTo>
                  <a:lnTo>
                    <a:pt x="692328" y="821051"/>
                  </a:lnTo>
                  <a:lnTo>
                    <a:pt x="701484" y="819429"/>
                  </a:lnTo>
                  <a:lnTo>
                    <a:pt x="709182" y="814889"/>
                  </a:lnTo>
                  <a:lnTo>
                    <a:pt x="714935" y="807917"/>
                  </a:lnTo>
                  <a:lnTo>
                    <a:pt x="718258" y="798998"/>
                  </a:lnTo>
                  <a:lnTo>
                    <a:pt x="725524" y="754893"/>
                  </a:lnTo>
                  <a:close/>
                </a:path>
                <a:path w="1102359" h="821055">
                  <a:moveTo>
                    <a:pt x="562045" y="757488"/>
                  </a:moveTo>
                  <a:lnTo>
                    <a:pt x="374687" y="757488"/>
                  </a:lnTo>
                  <a:lnTo>
                    <a:pt x="397294" y="762595"/>
                  </a:lnTo>
                  <a:lnTo>
                    <a:pt x="420388" y="766244"/>
                  </a:lnTo>
                  <a:lnTo>
                    <a:pt x="443968" y="768433"/>
                  </a:lnTo>
                  <a:lnTo>
                    <a:pt x="468034" y="769163"/>
                  </a:lnTo>
                  <a:lnTo>
                    <a:pt x="494471" y="768210"/>
                  </a:lnTo>
                  <a:lnTo>
                    <a:pt x="521028" y="765433"/>
                  </a:lnTo>
                  <a:lnTo>
                    <a:pt x="547343" y="760954"/>
                  </a:lnTo>
                  <a:lnTo>
                    <a:pt x="562045" y="757488"/>
                  </a:lnTo>
                  <a:close/>
                </a:path>
                <a:path w="1102359" h="821055">
                  <a:moveTo>
                    <a:pt x="1048916" y="330707"/>
                  </a:moveTo>
                  <a:lnTo>
                    <a:pt x="921807" y="330707"/>
                  </a:lnTo>
                  <a:lnTo>
                    <a:pt x="907546" y="377406"/>
                  </a:lnTo>
                  <a:lnTo>
                    <a:pt x="908680" y="396540"/>
                  </a:lnTo>
                  <a:lnTo>
                    <a:pt x="933475" y="446158"/>
                  </a:lnTo>
                  <a:lnTo>
                    <a:pt x="971033" y="467866"/>
                  </a:lnTo>
                  <a:lnTo>
                    <a:pt x="985335" y="469508"/>
                  </a:lnTo>
                  <a:lnTo>
                    <a:pt x="1015540" y="462434"/>
                  </a:lnTo>
                  <a:lnTo>
                    <a:pt x="1040274" y="443077"/>
                  </a:lnTo>
                  <a:lnTo>
                    <a:pt x="1055777" y="416322"/>
                  </a:lnTo>
                  <a:lnTo>
                    <a:pt x="978853" y="416322"/>
                  </a:lnTo>
                  <a:lnTo>
                    <a:pt x="973667" y="412431"/>
                  </a:lnTo>
                  <a:lnTo>
                    <a:pt x="959405" y="378703"/>
                  </a:lnTo>
                  <a:lnTo>
                    <a:pt x="961391" y="366805"/>
                  </a:lnTo>
                  <a:lnTo>
                    <a:pt x="966536" y="356489"/>
                  </a:lnTo>
                  <a:lnTo>
                    <a:pt x="973626" y="347874"/>
                  </a:lnTo>
                  <a:lnTo>
                    <a:pt x="981446" y="341084"/>
                  </a:lnTo>
                  <a:lnTo>
                    <a:pt x="982742" y="339787"/>
                  </a:lnTo>
                  <a:lnTo>
                    <a:pt x="1053971" y="339787"/>
                  </a:lnTo>
                  <a:lnTo>
                    <a:pt x="1048916" y="330707"/>
                  </a:lnTo>
                  <a:close/>
                </a:path>
                <a:path w="1102359" h="821055">
                  <a:moveTo>
                    <a:pt x="1053971" y="339787"/>
                  </a:moveTo>
                  <a:lnTo>
                    <a:pt x="982742" y="339787"/>
                  </a:lnTo>
                  <a:lnTo>
                    <a:pt x="997591" y="349496"/>
                  </a:lnTo>
                  <a:lnTo>
                    <a:pt x="1006241" y="359083"/>
                  </a:lnTo>
                  <a:lnTo>
                    <a:pt x="1010272" y="368427"/>
                  </a:lnTo>
                  <a:lnTo>
                    <a:pt x="1011265" y="377406"/>
                  </a:lnTo>
                  <a:lnTo>
                    <a:pt x="1009219" y="392243"/>
                  </a:lnTo>
                  <a:lnTo>
                    <a:pt x="1003648" y="404647"/>
                  </a:lnTo>
                  <a:lnTo>
                    <a:pt x="995403" y="413160"/>
                  </a:lnTo>
                  <a:lnTo>
                    <a:pt x="985335" y="416322"/>
                  </a:lnTo>
                  <a:lnTo>
                    <a:pt x="1055777" y="416322"/>
                  </a:lnTo>
                  <a:lnTo>
                    <a:pt x="1056987" y="414235"/>
                  </a:lnTo>
                  <a:lnTo>
                    <a:pt x="1063125" y="378703"/>
                  </a:lnTo>
                  <a:lnTo>
                    <a:pt x="1061423" y="360745"/>
                  </a:lnTo>
                  <a:lnTo>
                    <a:pt x="1056318" y="344003"/>
                  </a:lnTo>
                  <a:lnTo>
                    <a:pt x="1053971" y="339787"/>
                  </a:lnTo>
                  <a:close/>
                </a:path>
                <a:path w="1102359" h="821055">
                  <a:moveTo>
                    <a:pt x="1082845" y="312039"/>
                  </a:moveTo>
                  <a:lnTo>
                    <a:pt x="1063429" y="312039"/>
                  </a:lnTo>
                  <a:lnTo>
                    <a:pt x="1072200" y="312546"/>
                  </a:lnTo>
                  <a:lnTo>
                    <a:pt x="1082511" y="312201"/>
                  </a:lnTo>
                  <a:lnTo>
                    <a:pt x="1082845" y="312039"/>
                  </a:lnTo>
                  <a:close/>
                </a:path>
                <a:path w="1102359" h="821055">
                  <a:moveTo>
                    <a:pt x="920997" y="278818"/>
                  </a:moveTo>
                  <a:lnTo>
                    <a:pt x="889820" y="282345"/>
                  </a:lnTo>
                  <a:lnTo>
                    <a:pt x="858279" y="290493"/>
                  </a:lnTo>
                  <a:lnTo>
                    <a:pt x="1102020" y="290493"/>
                  </a:lnTo>
                  <a:lnTo>
                    <a:pt x="1101347" y="282710"/>
                  </a:lnTo>
                  <a:lnTo>
                    <a:pt x="974963" y="282710"/>
                  </a:lnTo>
                  <a:lnTo>
                    <a:pt x="949985" y="279183"/>
                  </a:lnTo>
                  <a:lnTo>
                    <a:pt x="920997" y="278818"/>
                  </a:lnTo>
                  <a:close/>
                </a:path>
                <a:path w="1102359" h="821055">
                  <a:moveTo>
                    <a:pt x="1054454" y="259360"/>
                  </a:moveTo>
                  <a:lnTo>
                    <a:pt x="1027471" y="262928"/>
                  </a:lnTo>
                  <a:lnTo>
                    <a:pt x="1000488" y="270873"/>
                  </a:lnTo>
                  <a:lnTo>
                    <a:pt x="974963" y="282710"/>
                  </a:lnTo>
                  <a:lnTo>
                    <a:pt x="1101347" y="282710"/>
                  </a:lnTo>
                  <a:lnTo>
                    <a:pt x="1054454" y="259360"/>
                  </a:lnTo>
                  <a:close/>
                </a:path>
                <a:path w="1102359" h="821055">
                  <a:moveTo>
                    <a:pt x="666442" y="92020"/>
                  </a:moveTo>
                  <a:lnTo>
                    <a:pt x="468034" y="92020"/>
                  </a:lnTo>
                  <a:lnTo>
                    <a:pt x="505571" y="94189"/>
                  </a:lnTo>
                  <a:lnTo>
                    <a:pt x="543717" y="100614"/>
                  </a:lnTo>
                  <a:lnTo>
                    <a:pt x="581619" y="111174"/>
                  </a:lnTo>
                  <a:lnTo>
                    <a:pt x="618427" y="125748"/>
                  </a:lnTo>
                  <a:lnTo>
                    <a:pt x="635201" y="150739"/>
                  </a:lnTo>
                  <a:lnTo>
                    <a:pt x="632689" y="160772"/>
                  </a:lnTo>
                  <a:lnTo>
                    <a:pt x="628678" y="167035"/>
                  </a:lnTo>
                  <a:lnTo>
                    <a:pt x="622965" y="171961"/>
                  </a:lnTo>
                  <a:lnTo>
                    <a:pt x="616280" y="175183"/>
                  </a:lnTo>
                  <a:lnTo>
                    <a:pt x="609352" y="176339"/>
                  </a:lnTo>
                  <a:lnTo>
                    <a:pt x="780779" y="176339"/>
                  </a:lnTo>
                  <a:lnTo>
                    <a:pt x="777218" y="172343"/>
                  </a:lnTo>
                  <a:lnTo>
                    <a:pt x="740432" y="139602"/>
                  </a:lnTo>
                  <a:lnTo>
                    <a:pt x="699944" y="110830"/>
                  </a:lnTo>
                  <a:lnTo>
                    <a:pt x="666442" y="92020"/>
                  </a:lnTo>
                  <a:close/>
                </a:path>
                <a:path w="1102359" h="821055">
                  <a:moveTo>
                    <a:pt x="469330" y="143909"/>
                  </a:moveTo>
                  <a:lnTo>
                    <a:pt x="450855" y="144618"/>
                  </a:lnTo>
                  <a:lnTo>
                    <a:pt x="432380" y="146665"/>
                  </a:lnTo>
                  <a:lnTo>
                    <a:pt x="413905" y="149928"/>
                  </a:lnTo>
                  <a:lnTo>
                    <a:pt x="395430" y="154286"/>
                  </a:lnTo>
                  <a:lnTo>
                    <a:pt x="384896" y="155097"/>
                  </a:lnTo>
                  <a:lnTo>
                    <a:pt x="547085" y="155097"/>
                  </a:lnTo>
                  <a:lnTo>
                    <a:pt x="534641" y="151530"/>
                  </a:lnTo>
                  <a:lnTo>
                    <a:pt x="501803" y="145834"/>
                  </a:lnTo>
                  <a:lnTo>
                    <a:pt x="469330" y="143909"/>
                  </a:lnTo>
                  <a:close/>
                </a:path>
                <a:path w="1102359" h="821055">
                  <a:moveTo>
                    <a:pt x="466737" y="40132"/>
                  </a:moveTo>
                  <a:lnTo>
                    <a:pt x="425006" y="42524"/>
                  </a:lnTo>
                  <a:lnTo>
                    <a:pt x="383762" y="49537"/>
                  </a:lnTo>
                  <a:lnTo>
                    <a:pt x="343489" y="60928"/>
                  </a:lnTo>
                  <a:lnTo>
                    <a:pt x="304676" y="76454"/>
                  </a:lnTo>
                  <a:lnTo>
                    <a:pt x="633274" y="76454"/>
                  </a:lnTo>
                  <a:lnTo>
                    <a:pt x="610691" y="66751"/>
                  </a:lnTo>
                  <a:lnTo>
                    <a:pt x="563342" y="52222"/>
                  </a:lnTo>
                  <a:lnTo>
                    <a:pt x="515121" y="43219"/>
                  </a:lnTo>
                  <a:lnTo>
                    <a:pt x="466737" y="40132"/>
                  </a:lnTo>
                  <a:close/>
                </a:path>
              </a:pathLst>
            </a:custGeom>
            <a:solidFill>
              <a:srgbClr val="46C3D2"/>
            </a:solidFill>
          </p:spPr>
          <p:txBody>
            <a:bodyPr wrap="square" lIns="0" tIns="0" rIns="0" bIns="0" rtlCol="0"/>
            <a:lstStyle/>
            <a:p>
              <a:endParaRPr/>
            </a:p>
          </p:txBody>
        </p:sp>
        <p:sp>
          <p:nvSpPr>
            <p:cNvPr id="23" name="object 46"/>
            <p:cNvSpPr/>
            <p:nvPr/>
          </p:nvSpPr>
          <p:spPr>
            <a:xfrm>
              <a:off x="9975341" y="1620774"/>
              <a:ext cx="1297305" cy="1297305"/>
            </a:xfrm>
            <a:custGeom>
              <a:avLst/>
              <a:gdLst/>
              <a:ahLst/>
              <a:cxnLst/>
              <a:rect l="l" t="t" r="r" b="b"/>
              <a:pathLst>
                <a:path w="1297304" h="1297305">
                  <a:moveTo>
                    <a:pt x="648461" y="0"/>
                  </a:moveTo>
                  <a:lnTo>
                    <a:pt x="714628" y="3301"/>
                  </a:lnTo>
                  <a:lnTo>
                    <a:pt x="779272" y="13080"/>
                  </a:lnTo>
                  <a:lnTo>
                    <a:pt x="841501" y="29083"/>
                  </a:lnTo>
                  <a:lnTo>
                    <a:pt x="900810" y="51053"/>
                  </a:lnTo>
                  <a:lnTo>
                    <a:pt x="957579" y="78486"/>
                  </a:lnTo>
                  <a:lnTo>
                    <a:pt x="1011174" y="110743"/>
                  </a:lnTo>
                  <a:lnTo>
                    <a:pt x="1061084" y="147954"/>
                  </a:lnTo>
                  <a:lnTo>
                    <a:pt x="1107312" y="190118"/>
                  </a:lnTo>
                  <a:lnTo>
                    <a:pt x="1148968" y="236347"/>
                  </a:lnTo>
                  <a:lnTo>
                    <a:pt x="1186179" y="286130"/>
                  </a:lnTo>
                  <a:lnTo>
                    <a:pt x="1218946" y="339343"/>
                  </a:lnTo>
                  <a:lnTo>
                    <a:pt x="1245869" y="396239"/>
                  </a:lnTo>
                  <a:lnTo>
                    <a:pt x="1267967" y="455929"/>
                  </a:lnTo>
                  <a:lnTo>
                    <a:pt x="1283969" y="518033"/>
                  </a:lnTo>
                  <a:lnTo>
                    <a:pt x="1293749" y="582295"/>
                  </a:lnTo>
                  <a:lnTo>
                    <a:pt x="1297051" y="648462"/>
                  </a:lnTo>
                  <a:lnTo>
                    <a:pt x="1293749" y="714755"/>
                  </a:lnTo>
                  <a:lnTo>
                    <a:pt x="1283969" y="779272"/>
                  </a:lnTo>
                  <a:lnTo>
                    <a:pt x="1267967" y="841501"/>
                  </a:lnTo>
                  <a:lnTo>
                    <a:pt x="1245869" y="900811"/>
                  </a:lnTo>
                  <a:lnTo>
                    <a:pt x="1218946" y="957579"/>
                  </a:lnTo>
                  <a:lnTo>
                    <a:pt x="1186179" y="1011174"/>
                  </a:lnTo>
                  <a:lnTo>
                    <a:pt x="1148968" y="1061085"/>
                  </a:lnTo>
                  <a:lnTo>
                    <a:pt x="1107312" y="1107313"/>
                  </a:lnTo>
                  <a:lnTo>
                    <a:pt x="1061084" y="1148968"/>
                  </a:lnTo>
                  <a:lnTo>
                    <a:pt x="1011174" y="1186179"/>
                  </a:lnTo>
                  <a:lnTo>
                    <a:pt x="957579" y="1218946"/>
                  </a:lnTo>
                  <a:lnTo>
                    <a:pt x="900810" y="1245870"/>
                  </a:lnTo>
                  <a:lnTo>
                    <a:pt x="841501" y="1267967"/>
                  </a:lnTo>
                  <a:lnTo>
                    <a:pt x="779272" y="1283970"/>
                  </a:lnTo>
                  <a:lnTo>
                    <a:pt x="714628" y="1293749"/>
                  </a:lnTo>
                  <a:lnTo>
                    <a:pt x="648461" y="1297051"/>
                  </a:lnTo>
                  <a:lnTo>
                    <a:pt x="582294" y="1293749"/>
                  </a:lnTo>
                  <a:lnTo>
                    <a:pt x="518032" y="1283970"/>
                  </a:lnTo>
                  <a:lnTo>
                    <a:pt x="455929" y="1267967"/>
                  </a:lnTo>
                  <a:lnTo>
                    <a:pt x="396239" y="1245870"/>
                  </a:lnTo>
                  <a:lnTo>
                    <a:pt x="339343" y="1218946"/>
                  </a:lnTo>
                  <a:lnTo>
                    <a:pt x="286130" y="1186179"/>
                  </a:lnTo>
                  <a:lnTo>
                    <a:pt x="236347" y="1148968"/>
                  </a:lnTo>
                  <a:lnTo>
                    <a:pt x="190118" y="1107313"/>
                  </a:lnTo>
                  <a:lnTo>
                    <a:pt x="147954" y="1061085"/>
                  </a:lnTo>
                  <a:lnTo>
                    <a:pt x="110743" y="1011174"/>
                  </a:lnTo>
                  <a:lnTo>
                    <a:pt x="78485" y="957579"/>
                  </a:lnTo>
                  <a:lnTo>
                    <a:pt x="51053" y="900811"/>
                  </a:lnTo>
                  <a:lnTo>
                    <a:pt x="29082" y="841501"/>
                  </a:lnTo>
                  <a:lnTo>
                    <a:pt x="13080" y="779272"/>
                  </a:lnTo>
                  <a:lnTo>
                    <a:pt x="3301" y="714755"/>
                  </a:lnTo>
                  <a:lnTo>
                    <a:pt x="0" y="648462"/>
                  </a:lnTo>
                  <a:lnTo>
                    <a:pt x="3301" y="582295"/>
                  </a:lnTo>
                  <a:lnTo>
                    <a:pt x="13080" y="518033"/>
                  </a:lnTo>
                  <a:lnTo>
                    <a:pt x="29082" y="455929"/>
                  </a:lnTo>
                  <a:lnTo>
                    <a:pt x="51053" y="396113"/>
                  </a:lnTo>
                  <a:lnTo>
                    <a:pt x="78485" y="339343"/>
                  </a:lnTo>
                  <a:lnTo>
                    <a:pt x="110743" y="286258"/>
                  </a:lnTo>
                  <a:lnTo>
                    <a:pt x="147954" y="236347"/>
                  </a:lnTo>
                  <a:lnTo>
                    <a:pt x="190118" y="190118"/>
                  </a:lnTo>
                  <a:lnTo>
                    <a:pt x="236347" y="147954"/>
                  </a:lnTo>
                  <a:lnTo>
                    <a:pt x="286257" y="110743"/>
                  </a:lnTo>
                  <a:lnTo>
                    <a:pt x="339343" y="78486"/>
                  </a:lnTo>
                  <a:lnTo>
                    <a:pt x="396112" y="51053"/>
                  </a:lnTo>
                  <a:lnTo>
                    <a:pt x="455929" y="29083"/>
                  </a:lnTo>
                  <a:lnTo>
                    <a:pt x="518032" y="13080"/>
                  </a:lnTo>
                  <a:lnTo>
                    <a:pt x="582294" y="3301"/>
                  </a:lnTo>
                  <a:lnTo>
                    <a:pt x="648461" y="0"/>
                  </a:lnTo>
                  <a:close/>
                </a:path>
              </a:pathLst>
            </a:custGeom>
            <a:ln w="38100">
              <a:solidFill>
                <a:srgbClr val="46C3D2"/>
              </a:solidFill>
            </a:ln>
          </p:spPr>
          <p:txBody>
            <a:bodyPr wrap="square" lIns="0" tIns="0" rIns="0" bIns="0" rtlCol="0"/>
            <a:lstStyle/>
            <a:p>
              <a:endParaRPr/>
            </a:p>
          </p:txBody>
        </p:sp>
        <p:pic>
          <p:nvPicPr>
            <p:cNvPr id="24" name="object 47"/>
            <p:cNvPicPr/>
            <p:nvPr/>
          </p:nvPicPr>
          <p:blipFill>
            <a:blip r:embed="rId8" cstate="print"/>
            <a:stretch>
              <a:fillRect/>
            </a:stretch>
          </p:blipFill>
          <p:spPr>
            <a:xfrm>
              <a:off x="8143614" y="4510750"/>
              <a:ext cx="457200" cy="457200"/>
            </a:xfrm>
            <a:prstGeom prst="rect">
              <a:avLst/>
            </a:prstGeom>
          </p:spPr>
        </p:pic>
        <p:pic>
          <p:nvPicPr>
            <p:cNvPr id="25" name="object 48"/>
            <p:cNvPicPr/>
            <p:nvPr/>
          </p:nvPicPr>
          <p:blipFill>
            <a:blip r:embed="rId9" cstate="print"/>
            <a:stretch>
              <a:fillRect/>
            </a:stretch>
          </p:blipFill>
          <p:spPr>
            <a:xfrm>
              <a:off x="5835395" y="4471416"/>
              <a:ext cx="585215" cy="650748"/>
            </a:xfrm>
            <a:prstGeom prst="rect">
              <a:avLst/>
            </a:prstGeom>
          </p:spPr>
        </p:pic>
        <p:pic>
          <p:nvPicPr>
            <p:cNvPr id="26" name="object 49"/>
            <p:cNvPicPr/>
            <p:nvPr/>
          </p:nvPicPr>
          <p:blipFill>
            <a:blip r:embed="rId10" cstate="print"/>
            <a:stretch>
              <a:fillRect/>
            </a:stretch>
          </p:blipFill>
          <p:spPr>
            <a:xfrm>
              <a:off x="5530595" y="4998720"/>
              <a:ext cx="1216152" cy="684276"/>
            </a:xfrm>
            <a:prstGeom prst="rect">
              <a:avLst/>
            </a:prstGeom>
          </p:spPr>
        </p:pic>
        <p:pic>
          <p:nvPicPr>
            <p:cNvPr id="27" name="object 50"/>
            <p:cNvPicPr/>
            <p:nvPr/>
          </p:nvPicPr>
          <p:blipFill>
            <a:blip r:embed="rId11" cstate="print"/>
            <a:stretch>
              <a:fillRect/>
            </a:stretch>
          </p:blipFill>
          <p:spPr>
            <a:xfrm>
              <a:off x="1335024" y="4672514"/>
              <a:ext cx="530351" cy="530351"/>
            </a:xfrm>
            <a:prstGeom prst="rect">
              <a:avLst/>
            </a:prstGeom>
          </p:spPr>
        </p:pic>
        <p:pic>
          <p:nvPicPr>
            <p:cNvPr id="28" name="object 51"/>
            <p:cNvPicPr/>
            <p:nvPr/>
          </p:nvPicPr>
          <p:blipFill>
            <a:blip r:embed="rId11" cstate="print"/>
            <a:stretch>
              <a:fillRect/>
            </a:stretch>
          </p:blipFill>
          <p:spPr>
            <a:xfrm>
              <a:off x="3657600" y="4530852"/>
              <a:ext cx="530351" cy="530351"/>
            </a:xfrm>
            <a:prstGeom prst="rect">
              <a:avLst/>
            </a:prstGeom>
          </p:spPr>
        </p:pic>
        <p:pic>
          <p:nvPicPr>
            <p:cNvPr id="29" name="object 52"/>
            <p:cNvPicPr/>
            <p:nvPr/>
          </p:nvPicPr>
          <p:blipFill>
            <a:blip r:embed="rId11" cstate="print"/>
            <a:stretch>
              <a:fillRect/>
            </a:stretch>
          </p:blipFill>
          <p:spPr>
            <a:xfrm>
              <a:off x="10358628" y="4646756"/>
              <a:ext cx="530351" cy="530351"/>
            </a:xfrm>
            <a:prstGeom prst="rect">
              <a:avLst/>
            </a:prstGeom>
          </p:spPr>
        </p:pic>
        <p:pic>
          <p:nvPicPr>
            <p:cNvPr id="30" name="object 53"/>
            <p:cNvPicPr/>
            <p:nvPr/>
          </p:nvPicPr>
          <p:blipFill>
            <a:blip r:embed="rId12" cstate="print"/>
            <a:stretch>
              <a:fillRect/>
            </a:stretch>
          </p:blipFill>
          <p:spPr>
            <a:xfrm>
              <a:off x="7555345" y="4991898"/>
              <a:ext cx="839724" cy="338328"/>
            </a:xfrm>
            <a:prstGeom prst="rect">
              <a:avLst/>
            </a:prstGeom>
          </p:spPr>
        </p:pic>
        <p:pic>
          <p:nvPicPr>
            <p:cNvPr id="31" name="object 54"/>
            <p:cNvPicPr/>
            <p:nvPr/>
          </p:nvPicPr>
          <p:blipFill>
            <a:blip r:embed="rId13" cstate="print"/>
            <a:stretch>
              <a:fillRect/>
            </a:stretch>
          </p:blipFill>
          <p:spPr>
            <a:xfrm>
              <a:off x="8494128" y="5343105"/>
              <a:ext cx="688848" cy="164591"/>
            </a:xfrm>
            <a:prstGeom prst="rect">
              <a:avLst/>
            </a:prstGeom>
          </p:spPr>
        </p:pic>
        <p:pic>
          <p:nvPicPr>
            <p:cNvPr id="32" name="object 55"/>
            <p:cNvPicPr/>
            <p:nvPr/>
          </p:nvPicPr>
          <p:blipFill>
            <a:blip r:embed="rId14" cstate="print"/>
            <a:stretch>
              <a:fillRect/>
            </a:stretch>
          </p:blipFill>
          <p:spPr>
            <a:xfrm>
              <a:off x="8460601" y="4990222"/>
              <a:ext cx="726948" cy="327660"/>
            </a:xfrm>
            <a:prstGeom prst="rect">
              <a:avLst/>
            </a:prstGeom>
          </p:spPr>
        </p:pic>
        <p:pic>
          <p:nvPicPr>
            <p:cNvPr id="33" name="object 56"/>
            <p:cNvPicPr/>
            <p:nvPr/>
          </p:nvPicPr>
          <p:blipFill>
            <a:blip r:embed="rId10" cstate="print"/>
            <a:stretch>
              <a:fillRect/>
            </a:stretch>
          </p:blipFill>
          <p:spPr>
            <a:xfrm>
              <a:off x="3334511" y="4998720"/>
              <a:ext cx="1216152" cy="684276"/>
            </a:xfrm>
            <a:prstGeom prst="rect">
              <a:avLst/>
            </a:prstGeom>
          </p:spPr>
        </p:pic>
        <p:pic>
          <p:nvPicPr>
            <p:cNvPr id="34" name="object 57"/>
            <p:cNvPicPr/>
            <p:nvPr/>
          </p:nvPicPr>
          <p:blipFill>
            <a:blip r:embed="rId15" cstate="print"/>
            <a:stretch>
              <a:fillRect/>
            </a:stretch>
          </p:blipFill>
          <p:spPr>
            <a:xfrm>
              <a:off x="7551611" y="5336666"/>
              <a:ext cx="856487" cy="205740"/>
            </a:xfrm>
            <a:prstGeom prst="rect">
              <a:avLst/>
            </a:prstGeom>
          </p:spPr>
        </p:pic>
        <p:pic>
          <p:nvPicPr>
            <p:cNvPr id="84" name="object 33"/>
            <p:cNvPicPr/>
            <p:nvPr/>
          </p:nvPicPr>
          <p:blipFill>
            <a:blip r:embed="rId3" cstate="print"/>
            <a:stretch>
              <a:fillRect/>
            </a:stretch>
          </p:blipFill>
          <p:spPr>
            <a:xfrm>
              <a:off x="3251833" y="1732407"/>
              <a:ext cx="1258824" cy="1258824"/>
            </a:xfrm>
            <a:prstGeom prst="rect">
              <a:avLst/>
            </a:prstGeom>
          </p:spPr>
        </p:pic>
        <p:sp>
          <p:nvSpPr>
            <p:cNvPr id="85" name="object 34"/>
            <p:cNvSpPr/>
            <p:nvPr/>
          </p:nvSpPr>
          <p:spPr>
            <a:xfrm>
              <a:off x="3390657" y="1871319"/>
              <a:ext cx="985519" cy="986155"/>
            </a:xfrm>
            <a:custGeom>
              <a:avLst/>
              <a:gdLst/>
              <a:ahLst/>
              <a:cxnLst/>
              <a:rect l="l" t="t" r="r" b="b"/>
              <a:pathLst>
                <a:path w="985520" h="986155">
                  <a:moveTo>
                    <a:pt x="803833" y="441045"/>
                  </a:moveTo>
                  <a:lnTo>
                    <a:pt x="799731" y="420903"/>
                  </a:lnTo>
                  <a:lnTo>
                    <a:pt x="788593" y="404406"/>
                  </a:lnTo>
                  <a:lnTo>
                    <a:pt x="772109" y="393255"/>
                  </a:lnTo>
                  <a:lnTo>
                    <a:pt x="751967" y="389153"/>
                  </a:lnTo>
                  <a:lnTo>
                    <a:pt x="596392" y="389153"/>
                  </a:lnTo>
                  <a:lnTo>
                    <a:pt x="596392" y="233489"/>
                  </a:lnTo>
                  <a:lnTo>
                    <a:pt x="592302" y="213347"/>
                  </a:lnTo>
                  <a:lnTo>
                    <a:pt x="581152" y="196850"/>
                  </a:lnTo>
                  <a:lnTo>
                    <a:pt x="564667" y="185699"/>
                  </a:lnTo>
                  <a:lnTo>
                    <a:pt x="544525" y="181610"/>
                  </a:lnTo>
                  <a:lnTo>
                    <a:pt x="440804" y="181610"/>
                  </a:lnTo>
                  <a:lnTo>
                    <a:pt x="420674" y="185699"/>
                  </a:lnTo>
                  <a:lnTo>
                    <a:pt x="404190" y="196850"/>
                  </a:lnTo>
                  <a:lnTo>
                    <a:pt x="393039" y="213347"/>
                  </a:lnTo>
                  <a:lnTo>
                    <a:pt x="388950" y="233489"/>
                  </a:lnTo>
                  <a:lnTo>
                    <a:pt x="388950" y="389153"/>
                  </a:lnTo>
                  <a:lnTo>
                    <a:pt x="233375" y="389153"/>
                  </a:lnTo>
                  <a:lnTo>
                    <a:pt x="213233" y="393255"/>
                  </a:lnTo>
                  <a:lnTo>
                    <a:pt x="196748" y="404406"/>
                  </a:lnTo>
                  <a:lnTo>
                    <a:pt x="185597" y="420903"/>
                  </a:lnTo>
                  <a:lnTo>
                    <a:pt x="181508" y="441045"/>
                  </a:lnTo>
                  <a:lnTo>
                    <a:pt x="181508" y="544817"/>
                  </a:lnTo>
                  <a:lnTo>
                    <a:pt x="185597" y="564972"/>
                  </a:lnTo>
                  <a:lnTo>
                    <a:pt x="196748" y="581469"/>
                  </a:lnTo>
                  <a:lnTo>
                    <a:pt x="213233" y="592620"/>
                  </a:lnTo>
                  <a:lnTo>
                    <a:pt x="233375" y="596709"/>
                  </a:lnTo>
                  <a:lnTo>
                    <a:pt x="388950" y="596709"/>
                  </a:lnTo>
                  <a:lnTo>
                    <a:pt x="388950" y="752373"/>
                  </a:lnTo>
                  <a:lnTo>
                    <a:pt x="393039" y="772528"/>
                  </a:lnTo>
                  <a:lnTo>
                    <a:pt x="404190" y="789025"/>
                  </a:lnTo>
                  <a:lnTo>
                    <a:pt x="420674" y="800163"/>
                  </a:lnTo>
                  <a:lnTo>
                    <a:pt x="440804" y="804265"/>
                  </a:lnTo>
                  <a:lnTo>
                    <a:pt x="544525" y="804265"/>
                  </a:lnTo>
                  <a:lnTo>
                    <a:pt x="564667" y="800163"/>
                  </a:lnTo>
                  <a:lnTo>
                    <a:pt x="581152" y="789025"/>
                  </a:lnTo>
                  <a:lnTo>
                    <a:pt x="592302" y="772528"/>
                  </a:lnTo>
                  <a:lnTo>
                    <a:pt x="596392" y="752373"/>
                  </a:lnTo>
                  <a:lnTo>
                    <a:pt x="596392" y="596709"/>
                  </a:lnTo>
                  <a:lnTo>
                    <a:pt x="751967" y="596709"/>
                  </a:lnTo>
                  <a:lnTo>
                    <a:pt x="772109" y="592620"/>
                  </a:lnTo>
                  <a:lnTo>
                    <a:pt x="788593" y="581469"/>
                  </a:lnTo>
                  <a:lnTo>
                    <a:pt x="799731" y="564972"/>
                  </a:lnTo>
                  <a:lnTo>
                    <a:pt x="803833" y="544817"/>
                  </a:lnTo>
                  <a:lnTo>
                    <a:pt x="803833" y="441045"/>
                  </a:lnTo>
                  <a:close/>
                </a:path>
                <a:path w="985520" h="986155">
                  <a:moveTo>
                    <a:pt x="985342" y="492937"/>
                  </a:moveTo>
                  <a:lnTo>
                    <a:pt x="983081" y="445439"/>
                  </a:lnTo>
                  <a:lnTo>
                    <a:pt x="976464" y="399211"/>
                  </a:lnTo>
                  <a:lnTo>
                    <a:pt x="965669" y="354495"/>
                  </a:lnTo>
                  <a:lnTo>
                    <a:pt x="950925" y="311454"/>
                  </a:lnTo>
                  <a:lnTo>
                    <a:pt x="932383" y="270243"/>
                  </a:lnTo>
                  <a:lnTo>
                    <a:pt x="910386" y="231305"/>
                  </a:lnTo>
                  <a:lnTo>
                    <a:pt x="907554" y="227215"/>
                  </a:lnTo>
                  <a:lnTo>
                    <a:pt x="907554" y="492937"/>
                  </a:lnTo>
                  <a:lnTo>
                    <a:pt x="904760" y="541413"/>
                  </a:lnTo>
                  <a:lnTo>
                    <a:pt x="896607" y="588225"/>
                  </a:lnTo>
                  <a:lnTo>
                    <a:pt x="883399" y="633069"/>
                  </a:lnTo>
                  <a:lnTo>
                    <a:pt x="865441" y="675640"/>
                  </a:lnTo>
                  <a:lnTo>
                    <a:pt x="843038" y="715619"/>
                  </a:lnTo>
                  <a:lnTo>
                    <a:pt x="816508" y="752703"/>
                  </a:lnTo>
                  <a:lnTo>
                    <a:pt x="786168" y="786587"/>
                  </a:lnTo>
                  <a:lnTo>
                    <a:pt x="752297" y="816952"/>
                  </a:lnTo>
                  <a:lnTo>
                    <a:pt x="715238" y="843495"/>
                  </a:lnTo>
                  <a:lnTo>
                    <a:pt x="675271" y="865911"/>
                  </a:lnTo>
                  <a:lnTo>
                    <a:pt x="632726" y="883881"/>
                  </a:lnTo>
                  <a:lnTo>
                    <a:pt x="587908" y="897089"/>
                  </a:lnTo>
                  <a:lnTo>
                    <a:pt x="541121" y="905256"/>
                  </a:lnTo>
                  <a:lnTo>
                    <a:pt x="492671" y="908037"/>
                  </a:lnTo>
                  <a:lnTo>
                    <a:pt x="444220" y="905256"/>
                  </a:lnTo>
                  <a:lnTo>
                    <a:pt x="397433" y="897089"/>
                  </a:lnTo>
                  <a:lnTo>
                    <a:pt x="352615" y="883881"/>
                  </a:lnTo>
                  <a:lnTo>
                    <a:pt x="310070" y="865911"/>
                  </a:lnTo>
                  <a:lnTo>
                    <a:pt x="270103" y="843495"/>
                  </a:lnTo>
                  <a:lnTo>
                    <a:pt x="233045" y="816952"/>
                  </a:lnTo>
                  <a:lnTo>
                    <a:pt x="199174" y="786587"/>
                  </a:lnTo>
                  <a:lnTo>
                    <a:pt x="168821" y="752703"/>
                  </a:lnTo>
                  <a:lnTo>
                    <a:pt x="142252" y="715543"/>
                  </a:lnTo>
                  <a:lnTo>
                    <a:pt x="119900" y="675640"/>
                  </a:lnTo>
                  <a:lnTo>
                    <a:pt x="101942" y="633069"/>
                  </a:lnTo>
                  <a:lnTo>
                    <a:pt x="88734" y="588225"/>
                  </a:lnTo>
                  <a:lnTo>
                    <a:pt x="80581" y="541413"/>
                  </a:lnTo>
                  <a:lnTo>
                    <a:pt x="77787" y="492937"/>
                  </a:lnTo>
                  <a:lnTo>
                    <a:pt x="80581" y="444461"/>
                  </a:lnTo>
                  <a:lnTo>
                    <a:pt x="88734" y="397649"/>
                  </a:lnTo>
                  <a:lnTo>
                    <a:pt x="101942" y="352793"/>
                  </a:lnTo>
                  <a:lnTo>
                    <a:pt x="119900" y="310222"/>
                  </a:lnTo>
                  <a:lnTo>
                    <a:pt x="142303" y="270243"/>
                  </a:lnTo>
                  <a:lnTo>
                    <a:pt x="168821" y="233159"/>
                  </a:lnTo>
                  <a:lnTo>
                    <a:pt x="199174" y="199275"/>
                  </a:lnTo>
                  <a:lnTo>
                    <a:pt x="233045" y="168910"/>
                  </a:lnTo>
                  <a:lnTo>
                    <a:pt x="270103" y="142367"/>
                  </a:lnTo>
                  <a:lnTo>
                    <a:pt x="310070" y="119964"/>
                  </a:lnTo>
                  <a:lnTo>
                    <a:pt x="352615" y="101993"/>
                  </a:lnTo>
                  <a:lnTo>
                    <a:pt x="397433" y="88773"/>
                  </a:lnTo>
                  <a:lnTo>
                    <a:pt x="444220" y="80619"/>
                  </a:lnTo>
                  <a:lnTo>
                    <a:pt x="492671" y="77825"/>
                  </a:lnTo>
                  <a:lnTo>
                    <a:pt x="541121" y="80619"/>
                  </a:lnTo>
                  <a:lnTo>
                    <a:pt x="587908" y="88773"/>
                  </a:lnTo>
                  <a:lnTo>
                    <a:pt x="632726" y="101993"/>
                  </a:lnTo>
                  <a:lnTo>
                    <a:pt x="675271" y="119964"/>
                  </a:lnTo>
                  <a:lnTo>
                    <a:pt x="715238" y="142367"/>
                  </a:lnTo>
                  <a:lnTo>
                    <a:pt x="752297" y="168910"/>
                  </a:lnTo>
                  <a:lnTo>
                    <a:pt x="786168" y="199275"/>
                  </a:lnTo>
                  <a:lnTo>
                    <a:pt x="816508" y="233159"/>
                  </a:lnTo>
                  <a:lnTo>
                    <a:pt x="843089" y="270332"/>
                  </a:lnTo>
                  <a:lnTo>
                    <a:pt x="865441" y="310222"/>
                  </a:lnTo>
                  <a:lnTo>
                    <a:pt x="883399" y="352793"/>
                  </a:lnTo>
                  <a:lnTo>
                    <a:pt x="896607" y="397649"/>
                  </a:lnTo>
                  <a:lnTo>
                    <a:pt x="904760" y="444461"/>
                  </a:lnTo>
                  <a:lnTo>
                    <a:pt x="907554" y="492937"/>
                  </a:lnTo>
                  <a:lnTo>
                    <a:pt x="907554" y="227215"/>
                  </a:lnTo>
                  <a:lnTo>
                    <a:pt x="884999" y="194589"/>
                  </a:lnTo>
                  <a:lnTo>
                    <a:pt x="856475" y="160401"/>
                  </a:lnTo>
                  <a:lnTo>
                    <a:pt x="825030" y="128930"/>
                  </a:lnTo>
                  <a:lnTo>
                    <a:pt x="790854" y="100393"/>
                  </a:lnTo>
                  <a:lnTo>
                    <a:pt x="758253" y="77825"/>
                  </a:lnTo>
                  <a:lnTo>
                    <a:pt x="754164" y="74993"/>
                  </a:lnTo>
                  <a:lnTo>
                    <a:pt x="715162" y="52933"/>
                  </a:lnTo>
                  <a:lnTo>
                    <a:pt x="674052" y="34429"/>
                  </a:lnTo>
                  <a:lnTo>
                    <a:pt x="631037" y="19672"/>
                  </a:lnTo>
                  <a:lnTo>
                    <a:pt x="586333" y="8877"/>
                  </a:lnTo>
                  <a:lnTo>
                    <a:pt x="540143" y="2247"/>
                  </a:lnTo>
                  <a:lnTo>
                    <a:pt x="492671" y="0"/>
                  </a:lnTo>
                  <a:lnTo>
                    <a:pt x="445198" y="2247"/>
                  </a:lnTo>
                  <a:lnTo>
                    <a:pt x="399008" y="8877"/>
                  </a:lnTo>
                  <a:lnTo>
                    <a:pt x="354304" y="19672"/>
                  </a:lnTo>
                  <a:lnTo>
                    <a:pt x="311289" y="34429"/>
                  </a:lnTo>
                  <a:lnTo>
                    <a:pt x="270179" y="52933"/>
                  </a:lnTo>
                  <a:lnTo>
                    <a:pt x="231178" y="74993"/>
                  </a:lnTo>
                  <a:lnTo>
                    <a:pt x="194487" y="100393"/>
                  </a:lnTo>
                  <a:lnTo>
                    <a:pt x="160312" y="128930"/>
                  </a:lnTo>
                  <a:lnTo>
                    <a:pt x="128866" y="160401"/>
                  </a:lnTo>
                  <a:lnTo>
                    <a:pt x="100342" y="194589"/>
                  </a:lnTo>
                  <a:lnTo>
                    <a:pt x="74955" y="231305"/>
                  </a:lnTo>
                  <a:lnTo>
                    <a:pt x="52908" y="270319"/>
                  </a:lnTo>
                  <a:lnTo>
                    <a:pt x="34417" y="311454"/>
                  </a:lnTo>
                  <a:lnTo>
                    <a:pt x="19672" y="354495"/>
                  </a:lnTo>
                  <a:lnTo>
                    <a:pt x="8877" y="399211"/>
                  </a:lnTo>
                  <a:lnTo>
                    <a:pt x="2260" y="445439"/>
                  </a:lnTo>
                  <a:lnTo>
                    <a:pt x="0" y="492937"/>
                  </a:lnTo>
                  <a:lnTo>
                    <a:pt x="2260" y="540435"/>
                  </a:lnTo>
                  <a:lnTo>
                    <a:pt x="8877" y="586651"/>
                  </a:lnTo>
                  <a:lnTo>
                    <a:pt x="19672" y="631380"/>
                  </a:lnTo>
                  <a:lnTo>
                    <a:pt x="34417" y="674408"/>
                  </a:lnTo>
                  <a:lnTo>
                    <a:pt x="52959" y="715619"/>
                  </a:lnTo>
                  <a:lnTo>
                    <a:pt x="74955" y="754570"/>
                  </a:lnTo>
                  <a:lnTo>
                    <a:pt x="100342" y="791273"/>
                  </a:lnTo>
                  <a:lnTo>
                    <a:pt x="128866" y="825474"/>
                  </a:lnTo>
                  <a:lnTo>
                    <a:pt x="160312" y="856945"/>
                  </a:lnTo>
                  <a:lnTo>
                    <a:pt x="194487" y="885482"/>
                  </a:lnTo>
                  <a:lnTo>
                    <a:pt x="231178" y="910882"/>
                  </a:lnTo>
                  <a:lnTo>
                    <a:pt x="270179" y="932929"/>
                  </a:lnTo>
                  <a:lnTo>
                    <a:pt x="311289" y="951445"/>
                  </a:lnTo>
                  <a:lnTo>
                    <a:pt x="354304" y="966203"/>
                  </a:lnTo>
                  <a:lnTo>
                    <a:pt x="399008" y="976985"/>
                  </a:lnTo>
                  <a:lnTo>
                    <a:pt x="445198" y="983615"/>
                  </a:lnTo>
                  <a:lnTo>
                    <a:pt x="492671" y="985875"/>
                  </a:lnTo>
                  <a:lnTo>
                    <a:pt x="540143" y="983615"/>
                  </a:lnTo>
                  <a:lnTo>
                    <a:pt x="586333" y="976985"/>
                  </a:lnTo>
                  <a:lnTo>
                    <a:pt x="631037" y="966203"/>
                  </a:lnTo>
                  <a:lnTo>
                    <a:pt x="674052" y="951445"/>
                  </a:lnTo>
                  <a:lnTo>
                    <a:pt x="715162" y="932929"/>
                  </a:lnTo>
                  <a:lnTo>
                    <a:pt x="754164" y="910882"/>
                  </a:lnTo>
                  <a:lnTo>
                    <a:pt x="758253" y="908037"/>
                  </a:lnTo>
                  <a:lnTo>
                    <a:pt x="790854" y="885482"/>
                  </a:lnTo>
                  <a:lnTo>
                    <a:pt x="825030" y="856945"/>
                  </a:lnTo>
                  <a:lnTo>
                    <a:pt x="856475" y="825474"/>
                  </a:lnTo>
                  <a:lnTo>
                    <a:pt x="884999" y="791273"/>
                  </a:lnTo>
                  <a:lnTo>
                    <a:pt x="910386" y="754570"/>
                  </a:lnTo>
                  <a:lnTo>
                    <a:pt x="932434" y="715543"/>
                  </a:lnTo>
                  <a:lnTo>
                    <a:pt x="950925" y="674408"/>
                  </a:lnTo>
                  <a:lnTo>
                    <a:pt x="965669" y="631380"/>
                  </a:lnTo>
                  <a:lnTo>
                    <a:pt x="976464" y="586651"/>
                  </a:lnTo>
                  <a:lnTo>
                    <a:pt x="983081" y="540435"/>
                  </a:lnTo>
                  <a:lnTo>
                    <a:pt x="985342" y="492937"/>
                  </a:lnTo>
                  <a:close/>
                </a:path>
              </a:pathLst>
            </a:custGeom>
            <a:solidFill>
              <a:srgbClr val="46C3D2"/>
            </a:solidFill>
          </p:spPr>
          <p:txBody>
            <a:bodyPr wrap="square" lIns="0" tIns="0" rIns="0" bIns="0" rtlCol="0"/>
            <a:lstStyle/>
            <a:p>
              <a:endParaRPr/>
            </a:p>
          </p:txBody>
        </p:sp>
      </p:grpSp>
      <p:cxnSp>
        <p:nvCxnSpPr>
          <p:cNvPr id="36" name="Straight Connector 35"/>
          <p:cNvCxnSpPr/>
          <p:nvPr/>
        </p:nvCxnSpPr>
        <p:spPr>
          <a:xfrm flipV="1">
            <a:off x="772731" y="2899476"/>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3064827" y="2851235"/>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flipV="1">
            <a:off x="5277674" y="2849208"/>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V="1">
            <a:off x="7548435" y="2835376"/>
            <a:ext cx="1474631" cy="19318"/>
          </a:xfrm>
          <a:prstGeom prst="line">
            <a:avLst/>
          </a:prstGeom>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V="1">
            <a:off x="9796335" y="2806518"/>
            <a:ext cx="1474631" cy="19318"/>
          </a:xfrm>
          <a:prstGeom prst="line">
            <a:avLst/>
          </a:prstGeom>
          <a:ln/>
        </p:spPr>
        <p:style>
          <a:lnRef idx="3">
            <a:schemeClr val="dk1"/>
          </a:lnRef>
          <a:fillRef idx="0">
            <a:schemeClr val="dk1"/>
          </a:fillRef>
          <a:effectRef idx="2">
            <a:schemeClr val="dk1"/>
          </a:effectRef>
          <a:fontRef idx="minor">
            <a:schemeClr val="tx1"/>
          </a:fontRef>
        </p:style>
      </p:cxnSp>
      <p:sp>
        <p:nvSpPr>
          <p:cNvPr id="43" name="object 58"/>
          <p:cNvSpPr txBox="1"/>
          <p:nvPr/>
        </p:nvSpPr>
        <p:spPr>
          <a:xfrm>
            <a:off x="549926" y="3120693"/>
            <a:ext cx="1920239" cy="581025"/>
          </a:xfrm>
          <a:prstGeom prst="rect">
            <a:avLst/>
          </a:prstGeom>
        </p:spPr>
        <p:txBody>
          <a:bodyPr vert="horz" wrap="square" lIns="0" tIns="13335" rIns="0" bIns="0" rtlCol="0">
            <a:spAutoFit/>
          </a:bodyPr>
          <a:lstStyle/>
          <a:p>
            <a:pPr marL="2540" algn="ctr">
              <a:lnSpc>
                <a:spcPct val="100000"/>
              </a:lnSpc>
              <a:spcBef>
                <a:spcPts val="105"/>
              </a:spcBef>
            </a:pPr>
            <a:r>
              <a:rPr sz="1400" dirty="0">
                <a:solidFill>
                  <a:schemeClr val="bg1"/>
                </a:solidFill>
                <a:latin typeface="Arial MT"/>
                <a:cs typeface="Arial MT"/>
              </a:rPr>
              <a:t>01</a:t>
            </a:r>
            <a:r>
              <a:rPr sz="1400" spc="-25" dirty="0">
                <a:solidFill>
                  <a:schemeClr val="bg1"/>
                </a:solidFill>
                <a:latin typeface="Arial MT"/>
                <a:cs typeface="Arial MT"/>
              </a:rPr>
              <a:t> </a:t>
            </a:r>
            <a:r>
              <a:rPr sz="1400" dirty="0">
                <a:solidFill>
                  <a:schemeClr val="bg1"/>
                </a:solidFill>
                <a:latin typeface="Arial MT"/>
                <a:cs typeface="Arial MT"/>
              </a:rPr>
              <a:t>Game</a:t>
            </a:r>
            <a:r>
              <a:rPr sz="1400" spc="-25" dirty="0">
                <a:solidFill>
                  <a:schemeClr val="bg1"/>
                </a:solidFill>
                <a:latin typeface="Arial MT"/>
                <a:cs typeface="Arial MT"/>
              </a:rPr>
              <a:t> Co</a:t>
            </a:r>
            <a:endParaRPr sz="1400" dirty="0">
              <a:solidFill>
                <a:schemeClr val="bg1"/>
              </a:solidFill>
              <a:latin typeface="Arial MT"/>
              <a:cs typeface="Arial MT"/>
            </a:endParaRPr>
          </a:p>
          <a:p>
            <a:pPr algn="ctr">
              <a:lnSpc>
                <a:spcPct val="100000"/>
              </a:lnSpc>
              <a:spcBef>
                <a:spcPts val="1005"/>
              </a:spcBef>
            </a:pPr>
            <a:r>
              <a:rPr sz="1400" dirty="0">
                <a:solidFill>
                  <a:schemeClr val="bg1"/>
                </a:solidFill>
                <a:latin typeface="Arial MT"/>
                <a:cs typeface="Arial MT"/>
              </a:rPr>
              <a:t>Regional</a:t>
            </a:r>
            <a:r>
              <a:rPr sz="1400" spc="-60" dirty="0">
                <a:solidFill>
                  <a:schemeClr val="bg1"/>
                </a:solidFill>
                <a:latin typeface="Arial MT"/>
                <a:cs typeface="Arial MT"/>
              </a:rPr>
              <a:t> </a:t>
            </a:r>
            <a:r>
              <a:rPr sz="1400" dirty="0">
                <a:solidFill>
                  <a:schemeClr val="bg1"/>
                </a:solidFill>
                <a:latin typeface="Arial MT"/>
                <a:cs typeface="Arial MT"/>
              </a:rPr>
              <a:t>Sales</a:t>
            </a:r>
            <a:r>
              <a:rPr sz="1400" spc="-100" dirty="0">
                <a:solidFill>
                  <a:schemeClr val="bg1"/>
                </a:solidFill>
                <a:latin typeface="Arial MT"/>
                <a:cs typeface="Arial MT"/>
              </a:rPr>
              <a:t> </a:t>
            </a:r>
            <a:r>
              <a:rPr sz="1400" spc="-10" dirty="0">
                <a:solidFill>
                  <a:schemeClr val="bg1"/>
                </a:solidFill>
                <a:latin typeface="Arial MT"/>
                <a:cs typeface="Arial MT"/>
              </a:rPr>
              <a:t>Analysis</a:t>
            </a:r>
            <a:endParaRPr sz="1400" dirty="0">
              <a:solidFill>
                <a:schemeClr val="bg1"/>
              </a:solidFill>
              <a:latin typeface="Arial MT"/>
              <a:cs typeface="Arial MT"/>
            </a:endParaRPr>
          </a:p>
        </p:txBody>
      </p:sp>
      <p:sp>
        <p:nvSpPr>
          <p:cNvPr id="44" name="object 59"/>
          <p:cNvSpPr txBox="1"/>
          <p:nvPr/>
        </p:nvSpPr>
        <p:spPr>
          <a:xfrm>
            <a:off x="2955370" y="3100376"/>
            <a:ext cx="1754505" cy="794385"/>
          </a:xfrm>
          <a:prstGeom prst="rect">
            <a:avLst/>
          </a:prstGeom>
        </p:spPr>
        <p:txBody>
          <a:bodyPr vert="horz" wrap="square" lIns="0" tIns="13335" rIns="0" bIns="0" rtlCol="0">
            <a:spAutoFit/>
          </a:bodyPr>
          <a:lstStyle/>
          <a:p>
            <a:pPr marL="635" algn="ctr">
              <a:lnSpc>
                <a:spcPct val="100000"/>
              </a:lnSpc>
              <a:spcBef>
                <a:spcPts val="105"/>
              </a:spcBef>
            </a:pPr>
            <a:r>
              <a:rPr sz="1400" dirty="0">
                <a:solidFill>
                  <a:schemeClr val="bg1"/>
                </a:solidFill>
                <a:latin typeface="Arial MT"/>
                <a:cs typeface="Arial MT"/>
              </a:rPr>
              <a:t>02</a:t>
            </a:r>
            <a:r>
              <a:rPr sz="1400" spc="-55" dirty="0">
                <a:solidFill>
                  <a:schemeClr val="bg1"/>
                </a:solidFill>
                <a:latin typeface="Arial MT"/>
                <a:cs typeface="Arial MT"/>
              </a:rPr>
              <a:t> </a:t>
            </a:r>
            <a:r>
              <a:rPr sz="1400" spc="-20" dirty="0">
                <a:solidFill>
                  <a:schemeClr val="bg1"/>
                </a:solidFill>
                <a:latin typeface="Arial MT"/>
                <a:cs typeface="Arial MT"/>
              </a:rPr>
              <a:t>Tackling</a:t>
            </a:r>
            <a:r>
              <a:rPr sz="1400" spc="-40" dirty="0">
                <a:solidFill>
                  <a:schemeClr val="bg1"/>
                </a:solidFill>
                <a:latin typeface="Arial MT"/>
                <a:cs typeface="Arial MT"/>
              </a:rPr>
              <a:t> </a:t>
            </a:r>
            <a:r>
              <a:rPr sz="1400" spc="-10" dirty="0">
                <a:solidFill>
                  <a:schemeClr val="bg1"/>
                </a:solidFill>
                <a:latin typeface="Arial MT"/>
                <a:cs typeface="Arial MT"/>
              </a:rPr>
              <a:t>Influenza</a:t>
            </a:r>
            <a:endParaRPr sz="1400" dirty="0">
              <a:solidFill>
                <a:schemeClr val="bg1"/>
              </a:solidFill>
              <a:latin typeface="Arial MT"/>
              <a:cs typeface="Arial MT"/>
            </a:endParaRPr>
          </a:p>
          <a:p>
            <a:pPr marL="12700" marR="5080" algn="ctr">
              <a:lnSpc>
                <a:spcPct val="100000"/>
              </a:lnSpc>
              <a:spcBef>
                <a:spcPts val="1005"/>
              </a:spcBef>
            </a:pPr>
            <a:r>
              <a:rPr sz="1400" dirty="0">
                <a:solidFill>
                  <a:schemeClr val="bg1"/>
                </a:solidFill>
                <a:latin typeface="Arial MT"/>
                <a:cs typeface="Arial MT"/>
              </a:rPr>
              <a:t>US</a:t>
            </a:r>
            <a:r>
              <a:rPr sz="1400" spc="30" dirty="0">
                <a:solidFill>
                  <a:schemeClr val="bg1"/>
                </a:solidFill>
                <a:latin typeface="Arial MT"/>
                <a:cs typeface="Arial MT"/>
              </a:rPr>
              <a:t> </a:t>
            </a:r>
            <a:r>
              <a:rPr sz="1400" spc="-10" dirty="0">
                <a:solidFill>
                  <a:schemeClr val="bg1"/>
                </a:solidFill>
                <a:latin typeface="Arial MT"/>
                <a:cs typeface="Arial MT"/>
              </a:rPr>
              <a:t>Epidemic</a:t>
            </a:r>
            <a:r>
              <a:rPr sz="1400" spc="-75" dirty="0">
                <a:solidFill>
                  <a:schemeClr val="bg1"/>
                </a:solidFill>
                <a:latin typeface="Arial MT"/>
                <a:cs typeface="Arial MT"/>
              </a:rPr>
              <a:t> </a:t>
            </a:r>
            <a:r>
              <a:rPr sz="1400" spc="-10" dirty="0">
                <a:solidFill>
                  <a:schemeClr val="bg1"/>
                </a:solidFill>
                <a:latin typeface="Arial MT"/>
                <a:cs typeface="Arial MT"/>
              </a:rPr>
              <a:t>Analysis </a:t>
            </a:r>
            <a:r>
              <a:rPr sz="1400" dirty="0">
                <a:solidFill>
                  <a:schemeClr val="bg1"/>
                </a:solidFill>
                <a:latin typeface="Arial MT"/>
                <a:cs typeface="Arial MT"/>
              </a:rPr>
              <a:t>and</a:t>
            </a:r>
            <a:r>
              <a:rPr sz="1400" spc="-30" dirty="0">
                <a:solidFill>
                  <a:schemeClr val="bg1"/>
                </a:solidFill>
                <a:latin typeface="Arial MT"/>
                <a:cs typeface="Arial MT"/>
              </a:rPr>
              <a:t> </a:t>
            </a:r>
            <a:r>
              <a:rPr sz="1400" spc="-10" dirty="0">
                <a:solidFill>
                  <a:schemeClr val="bg1"/>
                </a:solidFill>
                <a:latin typeface="Arial MT"/>
                <a:cs typeface="Arial MT"/>
              </a:rPr>
              <a:t>forecast</a:t>
            </a:r>
            <a:endParaRPr sz="1400" dirty="0">
              <a:solidFill>
                <a:schemeClr val="bg1"/>
              </a:solidFill>
              <a:latin typeface="Arial MT"/>
              <a:cs typeface="Arial MT"/>
            </a:endParaRPr>
          </a:p>
        </p:txBody>
      </p:sp>
      <p:sp>
        <p:nvSpPr>
          <p:cNvPr id="45" name="object 60"/>
          <p:cNvSpPr txBox="1"/>
          <p:nvPr/>
        </p:nvSpPr>
        <p:spPr>
          <a:xfrm>
            <a:off x="5162059" y="3083010"/>
            <a:ext cx="1772920" cy="581025"/>
          </a:xfrm>
          <a:prstGeom prst="rect">
            <a:avLst/>
          </a:prstGeom>
        </p:spPr>
        <p:txBody>
          <a:bodyPr vert="horz" wrap="square" lIns="0" tIns="13335" rIns="0" bIns="0" rtlCol="0">
            <a:spAutoFit/>
          </a:bodyPr>
          <a:lstStyle/>
          <a:p>
            <a:pPr algn="ctr">
              <a:lnSpc>
                <a:spcPct val="100000"/>
              </a:lnSpc>
              <a:spcBef>
                <a:spcPts val="105"/>
              </a:spcBef>
            </a:pPr>
            <a:r>
              <a:rPr sz="1400" dirty="0">
                <a:solidFill>
                  <a:schemeClr val="bg1"/>
                </a:solidFill>
                <a:latin typeface="Arial MT"/>
                <a:cs typeface="Arial MT"/>
              </a:rPr>
              <a:t>03</a:t>
            </a:r>
            <a:r>
              <a:rPr sz="1400" spc="-35" dirty="0">
                <a:solidFill>
                  <a:schemeClr val="bg1"/>
                </a:solidFill>
                <a:latin typeface="Arial MT"/>
                <a:cs typeface="Arial MT"/>
              </a:rPr>
              <a:t> </a:t>
            </a:r>
            <a:r>
              <a:rPr sz="1400" dirty="0">
                <a:solidFill>
                  <a:schemeClr val="bg1"/>
                </a:solidFill>
                <a:latin typeface="Arial MT"/>
                <a:cs typeface="Arial MT"/>
              </a:rPr>
              <a:t>Rockbuster</a:t>
            </a:r>
            <a:r>
              <a:rPr sz="1400" spc="-55" dirty="0">
                <a:solidFill>
                  <a:schemeClr val="bg1"/>
                </a:solidFill>
                <a:latin typeface="Arial MT"/>
                <a:cs typeface="Arial MT"/>
              </a:rPr>
              <a:t> </a:t>
            </a:r>
            <a:r>
              <a:rPr sz="1400" spc="-10" dirty="0">
                <a:solidFill>
                  <a:schemeClr val="bg1"/>
                </a:solidFill>
                <a:latin typeface="Arial MT"/>
                <a:cs typeface="Arial MT"/>
              </a:rPr>
              <a:t>Stealth</a:t>
            </a:r>
            <a:endParaRPr sz="1400" dirty="0">
              <a:solidFill>
                <a:schemeClr val="bg1"/>
              </a:solidFill>
              <a:latin typeface="Arial MT"/>
              <a:cs typeface="Arial MT"/>
            </a:endParaRPr>
          </a:p>
          <a:p>
            <a:pPr algn="ctr">
              <a:lnSpc>
                <a:spcPct val="100000"/>
              </a:lnSpc>
              <a:spcBef>
                <a:spcPts val="1005"/>
              </a:spcBef>
            </a:pPr>
            <a:r>
              <a:rPr sz="1400" spc="-10" dirty="0">
                <a:solidFill>
                  <a:schemeClr val="bg1"/>
                </a:solidFill>
                <a:latin typeface="Arial MT"/>
                <a:cs typeface="Arial MT"/>
              </a:rPr>
              <a:t>Inventory</a:t>
            </a:r>
            <a:r>
              <a:rPr sz="1400" spc="-40" dirty="0">
                <a:solidFill>
                  <a:schemeClr val="bg1"/>
                </a:solidFill>
                <a:latin typeface="Arial MT"/>
                <a:cs typeface="Arial MT"/>
              </a:rPr>
              <a:t> </a:t>
            </a:r>
            <a:r>
              <a:rPr sz="1400" spc="-10" dirty="0">
                <a:solidFill>
                  <a:schemeClr val="bg1"/>
                </a:solidFill>
                <a:latin typeface="Arial MT"/>
                <a:cs typeface="Arial MT"/>
              </a:rPr>
              <a:t>Analytics</a:t>
            </a:r>
            <a:endParaRPr sz="1400" dirty="0">
              <a:solidFill>
                <a:schemeClr val="bg1"/>
              </a:solidFill>
              <a:latin typeface="Arial MT"/>
              <a:cs typeface="Arial MT"/>
            </a:endParaRPr>
          </a:p>
        </p:txBody>
      </p:sp>
      <p:sp>
        <p:nvSpPr>
          <p:cNvPr id="46" name="object 61"/>
          <p:cNvSpPr txBox="1"/>
          <p:nvPr/>
        </p:nvSpPr>
        <p:spPr>
          <a:xfrm>
            <a:off x="7508510" y="3053017"/>
            <a:ext cx="1554480" cy="794385"/>
          </a:xfrm>
          <a:prstGeom prst="rect">
            <a:avLst/>
          </a:prstGeom>
        </p:spPr>
        <p:txBody>
          <a:bodyPr vert="horz" wrap="square" lIns="0" tIns="13335" rIns="0" bIns="0" rtlCol="0">
            <a:spAutoFit/>
          </a:bodyPr>
          <a:lstStyle/>
          <a:p>
            <a:pPr marL="635" algn="ctr">
              <a:lnSpc>
                <a:spcPct val="100000"/>
              </a:lnSpc>
              <a:spcBef>
                <a:spcPts val="105"/>
              </a:spcBef>
            </a:pPr>
            <a:r>
              <a:rPr sz="1400" dirty="0">
                <a:solidFill>
                  <a:schemeClr val="bg1"/>
                </a:solidFill>
                <a:latin typeface="Arial MT"/>
                <a:cs typeface="Arial MT"/>
              </a:rPr>
              <a:t>04</a:t>
            </a:r>
            <a:r>
              <a:rPr sz="1400" spc="-30" dirty="0">
                <a:solidFill>
                  <a:schemeClr val="bg1"/>
                </a:solidFill>
                <a:latin typeface="Arial MT"/>
                <a:cs typeface="Arial MT"/>
              </a:rPr>
              <a:t> </a:t>
            </a:r>
            <a:r>
              <a:rPr sz="1400" dirty="0">
                <a:solidFill>
                  <a:schemeClr val="bg1"/>
                </a:solidFill>
                <a:latin typeface="Arial MT"/>
                <a:cs typeface="Arial MT"/>
              </a:rPr>
              <a:t>Instacart</a:t>
            </a:r>
            <a:r>
              <a:rPr sz="1400" spc="-40" dirty="0">
                <a:solidFill>
                  <a:schemeClr val="bg1"/>
                </a:solidFill>
                <a:latin typeface="Arial MT"/>
                <a:cs typeface="Arial MT"/>
              </a:rPr>
              <a:t> </a:t>
            </a:r>
            <a:r>
              <a:rPr sz="1400" spc="-10" dirty="0">
                <a:solidFill>
                  <a:schemeClr val="bg1"/>
                </a:solidFill>
                <a:latin typeface="Arial MT"/>
                <a:cs typeface="Arial MT"/>
              </a:rPr>
              <a:t>Basket</a:t>
            </a:r>
            <a:endParaRPr sz="1400" dirty="0">
              <a:solidFill>
                <a:schemeClr val="bg1"/>
              </a:solidFill>
              <a:latin typeface="Arial MT"/>
              <a:cs typeface="Arial MT"/>
            </a:endParaRPr>
          </a:p>
          <a:p>
            <a:pPr marL="12700" marR="5080" indent="1270" algn="ctr">
              <a:lnSpc>
                <a:spcPct val="100000"/>
              </a:lnSpc>
              <a:spcBef>
                <a:spcPts val="1005"/>
              </a:spcBef>
            </a:pPr>
            <a:r>
              <a:rPr sz="1400" spc="-10" dirty="0">
                <a:solidFill>
                  <a:schemeClr val="bg1"/>
                </a:solidFill>
                <a:latin typeface="Arial MT"/>
                <a:cs typeface="Arial MT"/>
              </a:rPr>
              <a:t>Operational</a:t>
            </a:r>
            <a:r>
              <a:rPr sz="1400" spc="10" dirty="0">
                <a:solidFill>
                  <a:schemeClr val="bg1"/>
                </a:solidFill>
                <a:latin typeface="Arial MT"/>
                <a:cs typeface="Arial MT"/>
              </a:rPr>
              <a:t> </a:t>
            </a:r>
            <a:r>
              <a:rPr sz="1400" spc="-25" dirty="0">
                <a:solidFill>
                  <a:schemeClr val="bg1"/>
                </a:solidFill>
                <a:latin typeface="Arial MT"/>
                <a:cs typeface="Arial MT"/>
              </a:rPr>
              <a:t>and </a:t>
            </a:r>
            <a:r>
              <a:rPr sz="1400" spc="-10" dirty="0">
                <a:solidFill>
                  <a:schemeClr val="bg1"/>
                </a:solidFill>
                <a:latin typeface="Arial MT"/>
                <a:cs typeface="Arial MT"/>
              </a:rPr>
              <a:t>Marketing</a:t>
            </a:r>
            <a:r>
              <a:rPr sz="1400" spc="-60" dirty="0">
                <a:solidFill>
                  <a:schemeClr val="bg1"/>
                </a:solidFill>
                <a:latin typeface="Arial MT"/>
                <a:cs typeface="Arial MT"/>
              </a:rPr>
              <a:t> </a:t>
            </a:r>
            <a:r>
              <a:rPr sz="1400" spc="-10" dirty="0">
                <a:solidFill>
                  <a:schemeClr val="bg1"/>
                </a:solidFill>
                <a:latin typeface="Arial MT"/>
                <a:cs typeface="Arial MT"/>
              </a:rPr>
              <a:t>Analytics</a:t>
            </a:r>
            <a:endParaRPr sz="1400" dirty="0">
              <a:solidFill>
                <a:schemeClr val="bg1"/>
              </a:solidFill>
              <a:latin typeface="Arial MT"/>
              <a:cs typeface="Arial MT"/>
            </a:endParaRPr>
          </a:p>
        </p:txBody>
      </p:sp>
      <p:sp>
        <p:nvSpPr>
          <p:cNvPr id="47" name="object 62"/>
          <p:cNvSpPr txBox="1"/>
          <p:nvPr/>
        </p:nvSpPr>
        <p:spPr>
          <a:xfrm>
            <a:off x="9662112" y="3014012"/>
            <a:ext cx="1743075" cy="794385"/>
          </a:xfrm>
          <a:prstGeom prst="rect">
            <a:avLst/>
          </a:prstGeom>
        </p:spPr>
        <p:txBody>
          <a:bodyPr vert="horz" wrap="square" lIns="0" tIns="13335" rIns="0" bIns="0" rtlCol="0">
            <a:spAutoFit/>
          </a:bodyPr>
          <a:lstStyle/>
          <a:p>
            <a:pPr marL="1270" algn="ctr">
              <a:lnSpc>
                <a:spcPct val="100000"/>
              </a:lnSpc>
              <a:spcBef>
                <a:spcPts val="105"/>
              </a:spcBef>
            </a:pPr>
            <a:r>
              <a:rPr sz="1400" dirty="0">
                <a:solidFill>
                  <a:schemeClr val="bg1"/>
                </a:solidFill>
                <a:latin typeface="Arial MT"/>
                <a:cs typeface="Arial MT"/>
              </a:rPr>
              <a:t>05</a:t>
            </a:r>
            <a:r>
              <a:rPr sz="1400" spc="-25" dirty="0">
                <a:solidFill>
                  <a:schemeClr val="bg1"/>
                </a:solidFill>
                <a:latin typeface="Arial MT"/>
                <a:cs typeface="Arial MT"/>
              </a:rPr>
              <a:t> </a:t>
            </a:r>
            <a:r>
              <a:rPr sz="1400" dirty="0">
                <a:solidFill>
                  <a:schemeClr val="bg1"/>
                </a:solidFill>
                <a:latin typeface="Arial MT"/>
                <a:cs typeface="Arial MT"/>
              </a:rPr>
              <a:t>PE</a:t>
            </a:r>
            <a:r>
              <a:rPr sz="1400" spc="-5" dirty="0">
                <a:solidFill>
                  <a:schemeClr val="bg1"/>
                </a:solidFill>
                <a:latin typeface="Arial MT"/>
                <a:cs typeface="Arial MT"/>
              </a:rPr>
              <a:t> </a:t>
            </a:r>
            <a:r>
              <a:rPr sz="1400" spc="-20" dirty="0">
                <a:solidFill>
                  <a:schemeClr val="bg1"/>
                </a:solidFill>
                <a:latin typeface="Arial MT"/>
                <a:cs typeface="Arial MT"/>
              </a:rPr>
              <a:t>Bank</a:t>
            </a:r>
            <a:endParaRPr sz="1400" dirty="0">
              <a:solidFill>
                <a:schemeClr val="bg1"/>
              </a:solidFill>
              <a:latin typeface="Arial MT"/>
              <a:cs typeface="Arial MT"/>
            </a:endParaRPr>
          </a:p>
          <a:p>
            <a:pPr marL="12065" marR="5080" indent="-1270" algn="ctr">
              <a:lnSpc>
                <a:spcPct val="100000"/>
              </a:lnSpc>
              <a:spcBef>
                <a:spcPts val="1005"/>
              </a:spcBef>
            </a:pPr>
            <a:r>
              <a:rPr sz="1400" spc="-10" dirty="0">
                <a:solidFill>
                  <a:schemeClr val="bg1"/>
                </a:solidFill>
                <a:latin typeface="Arial MT"/>
                <a:cs typeface="Arial MT"/>
              </a:rPr>
              <a:t>Predictive</a:t>
            </a:r>
            <a:r>
              <a:rPr sz="1400" spc="-25" dirty="0">
                <a:solidFill>
                  <a:schemeClr val="bg1"/>
                </a:solidFill>
                <a:latin typeface="Arial MT"/>
                <a:cs typeface="Arial MT"/>
              </a:rPr>
              <a:t> </a:t>
            </a:r>
            <a:r>
              <a:rPr sz="1400" spc="-10" dirty="0">
                <a:solidFill>
                  <a:schemeClr val="bg1"/>
                </a:solidFill>
                <a:latin typeface="Arial MT"/>
                <a:cs typeface="Arial MT"/>
              </a:rPr>
              <a:t>Analytics </a:t>
            </a:r>
            <a:r>
              <a:rPr sz="1400" dirty="0">
                <a:solidFill>
                  <a:schemeClr val="bg1"/>
                </a:solidFill>
                <a:latin typeface="Arial MT"/>
                <a:cs typeface="Arial MT"/>
              </a:rPr>
              <a:t>on</a:t>
            </a:r>
            <a:r>
              <a:rPr sz="1400" spc="-30" dirty="0">
                <a:solidFill>
                  <a:schemeClr val="bg1"/>
                </a:solidFill>
                <a:latin typeface="Arial MT"/>
                <a:cs typeface="Arial MT"/>
              </a:rPr>
              <a:t> </a:t>
            </a:r>
            <a:r>
              <a:rPr sz="1400" dirty="0">
                <a:solidFill>
                  <a:schemeClr val="bg1"/>
                </a:solidFill>
                <a:latin typeface="Arial MT"/>
                <a:cs typeface="Arial MT"/>
              </a:rPr>
              <a:t>customer</a:t>
            </a:r>
            <a:r>
              <a:rPr sz="1400" spc="-50" dirty="0">
                <a:solidFill>
                  <a:schemeClr val="bg1"/>
                </a:solidFill>
                <a:latin typeface="Arial MT"/>
                <a:cs typeface="Arial MT"/>
              </a:rPr>
              <a:t> </a:t>
            </a:r>
            <a:r>
              <a:rPr sz="1400" spc="-10" dirty="0">
                <a:solidFill>
                  <a:schemeClr val="bg1"/>
                </a:solidFill>
                <a:latin typeface="Arial MT"/>
                <a:cs typeface="Arial MT"/>
              </a:rPr>
              <a:t>retention</a:t>
            </a:r>
            <a:endParaRPr sz="1400" dirty="0">
              <a:solidFill>
                <a:schemeClr val="bg1"/>
              </a:solidFill>
              <a:latin typeface="Arial MT"/>
              <a:cs typeface="Arial MT"/>
            </a:endParaRPr>
          </a:p>
        </p:txBody>
      </p:sp>
      <p:sp>
        <p:nvSpPr>
          <p:cNvPr id="53" name="object 28"/>
          <p:cNvSpPr txBox="1">
            <a:spLocks noGrp="1"/>
          </p:cNvSpPr>
          <p:nvPr>
            <p:ph type="title"/>
          </p:nvPr>
        </p:nvSpPr>
        <p:spPr>
          <a:xfrm>
            <a:off x="558831" y="372185"/>
            <a:ext cx="8610676" cy="916788"/>
          </a:xfrm>
          <a:prstGeom prst="rect">
            <a:avLst/>
          </a:prstGeom>
        </p:spPr>
        <p:txBody>
          <a:bodyPr vert="horz" wrap="square" lIns="0" tIns="176402" rIns="0" bIns="0" rtlCol="0">
            <a:spAutoFit/>
          </a:bodyPr>
          <a:lstStyle/>
          <a:p>
            <a:pPr marL="163830">
              <a:lnSpc>
                <a:spcPct val="100000"/>
              </a:lnSpc>
              <a:spcBef>
                <a:spcPts val="105"/>
              </a:spcBef>
            </a:pPr>
            <a:r>
              <a:rPr sz="4800" b="1" spc="-65" dirty="0">
                <a:effectLst>
                  <a:outerShdw blurRad="38100" dist="38100" dir="2700000" algn="tl">
                    <a:srgbClr val="000000">
                      <a:alpha val="43137"/>
                    </a:srgbClr>
                  </a:outerShdw>
                </a:effectLst>
              </a:rPr>
              <a:t>Contents</a:t>
            </a:r>
            <a:endParaRPr sz="4000" b="1" spc="-65"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5779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8"/>
          <p:cNvSpPr/>
          <p:nvPr/>
        </p:nvSpPr>
        <p:spPr>
          <a:xfrm>
            <a:off x="4308534" y="3450123"/>
            <a:ext cx="1079626" cy="726215"/>
          </a:xfrm>
          <a:custGeom>
            <a:avLst/>
            <a:gdLst/>
            <a:ahLst/>
            <a:cxnLst/>
            <a:rect l="l" t="t" r="r" b="b"/>
            <a:pathLst>
              <a:path w="757555" h="536575">
                <a:moveTo>
                  <a:pt x="668019" y="0"/>
                </a:moveTo>
                <a:lnTo>
                  <a:pt x="89407" y="0"/>
                </a:lnTo>
                <a:lnTo>
                  <a:pt x="54596" y="7022"/>
                </a:lnTo>
                <a:lnTo>
                  <a:pt x="26177" y="26177"/>
                </a:lnTo>
                <a:lnTo>
                  <a:pt x="7022" y="54596"/>
                </a:lnTo>
                <a:lnTo>
                  <a:pt x="0" y="89407"/>
                </a:lnTo>
                <a:lnTo>
                  <a:pt x="0" y="447039"/>
                </a:lnTo>
                <a:lnTo>
                  <a:pt x="7022" y="481851"/>
                </a:lnTo>
                <a:lnTo>
                  <a:pt x="26177" y="510270"/>
                </a:lnTo>
                <a:lnTo>
                  <a:pt x="54596" y="529425"/>
                </a:lnTo>
                <a:lnTo>
                  <a:pt x="89407" y="536447"/>
                </a:lnTo>
                <a:lnTo>
                  <a:pt x="668019" y="536447"/>
                </a:lnTo>
                <a:lnTo>
                  <a:pt x="702831" y="529425"/>
                </a:lnTo>
                <a:lnTo>
                  <a:pt x="731250" y="510270"/>
                </a:lnTo>
                <a:lnTo>
                  <a:pt x="750405" y="481851"/>
                </a:lnTo>
                <a:lnTo>
                  <a:pt x="757427" y="447039"/>
                </a:lnTo>
                <a:lnTo>
                  <a:pt x="757427" y="89407"/>
                </a:lnTo>
                <a:lnTo>
                  <a:pt x="750405" y="54596"/>
                </a:lnTo>
                <a:lnTo>
                  <a:pt x="731250" y="26177"/>
                </a:lnTo>
                <a:lnTo>
                  <a:pt x="702831" y="7022"/>
                </a:lnTo>
                <a:lnTo>
                  <a:pt x="668019" y="0"/>
                </a:lnTo>
                <a:close/>
              </a:path>
            </a:pathLst>
          </a:custGeom>
          <a:solidFill>
            <a:srgbClr val="C3EBF0"/>
          </a:solidFill>
        </p:spPr>
        <p:txBody>
          <a:bodyPr wrap="square" lIns="0" tIns="0" rIns="0" bIns="0" rtlCol="0"/>
          <a:lstStyle/>
          <a:p>
            <a:endParaRPr/>
          </a:p>
        </p:txBody>
      </p:sp>
      <p:sp>
        <p:nvSpPr>
          <p:cNvPr id="6" name="object 10"/>
          <p:cNvSpPr txBox="1"/>
          <p:nvPr/>
        </p:nvSpPr>
        <p:spPr>
          <a:xfrm>
            <a:off x="1138888" y="620744"/>
            <a:ext cx="10131092" cy="2590453"/>
          </a:xfrm>
          <a:prstGeom prst="rect">
            <a:avLst/>
          </a:prstGeom>
        </p:spPr>
        <p:txBody>
          <a:bodyPr vert="horz" wrap="square" lIns="0" tIns="12700" rIns="0" bIns="0" rtlCol="0">
            <a:spAutoFit/>
          </a:bodyPr>
          <a:lstStyle/>
          <a:p>
            <a:pPr marL="12700">
              <a:lnSpc>
                <a:spcPct val="100000"/>
              </a:lnSpc>
              <a:spcBef>
                <a:spcPts val="100"/>
              </a:spcBef>
            </a:pPr>
            <a:r>
              <a:rPr sz="2800" b="1" dirty="0">
                <a:latin typeface="Arial"/>
                <a:cs typeface="Arial"/>
              </a:rPr>
              <a:t>Business</a:t>
            </a:r>
            <a:r>
              <a:rPr sz="2800" b="1" spc="-40" dirty="0">
                <a:latin typeface="Arial"/>
                <a:cs typeface="Arial"/>
              </a:rPr>
              <a:t> </a:t>
            </a:r>
            <a:r>
              <a:rPr sz="2800" b="1" spc="-20" dirty="0">
                <a:latin typeface="Arial"/>
                <a:cs typeface="Arial"/>
              </a:rPr>
              <a:t>Case</a:t>
            </a:r>
            <a:endParaRPr sz="2800" dirty="0">
              <a:latin typeface="Arial"/>
              <a:cs typeface="Arial"/>
            </a:endParaRPr>
          </a:p>
          <a:p>
            <a:pPr>
              <a:lnSpc>
                <a:spcPct val="100000"/>
              </a:lnSpc>
              <a:spcBef>
                <a:spcPts val="50"/>
              </a:spcBef>
            </a:pPr>
            <a:endParaRPr sz="1800" dirty="0">
              <a:latin typeface="Arial"/>
              <a:cs typeface="Arial"/>
            </a:endParaRPr>
          </a:p>
          <a:p>
            <a:pPr marL="241300" marR="361950" indent="-228600">
              <a:lnSpc>
                <a:spcPct val="100000"/>
              </a:lnSpc>
              <a:buClr>
                <a:srgbClr val="46C3D2"/>
              </a:buClr>
              <a:buChar char="•"/>
              <a:tabLst>
                <a:tab pos="241300" algn="l"/>
              </a:tabLst>
            </a:pPr>
            <a:r>
              <a:rPr sz="1600" dirty="0">
                <a:latin typeface="Arial MT"/>
                <a:cs typeface="Arial MT"/>
              </a:rPr>
              <a:t>An</a:t>
            </a:r>
            <a:r>
              <a:rPr sz="1600" spc="-50" dirty="0">
                <a:latin typeface="Arial MT"/>
                <a:cs typeface="Arial MT"/>
              </a:rPr>
              <a:t> </a:t>
            </a:r>
            <a:r>
              <a:rPr sz="1600" dirty="0">
                <a:latin typeface="Arial MT"/>
                <a:cs typeface="Arial MT"/>
              </a:rPr>
              <a:t>international</a:t>
            </a:r>
            <a:r>
              <a:rPr sz="1600" spc="-50" dirty="0">
                <a:latin typeface="Arial MT"/>
                <a:cs typeface="Arial MT"/>
              </a:rPr>
              <a:t> </a:t>
            </a:r>
            <a:r>
              <a:rPr sz="1600" dirty="0">
                <a:latin typeface="Arial MT"/>
                <a:cs typeface="Arial MT"/>
              </a:rPr>
              <a:t>videogame</a:t>
            </a:r>
            <a:r>
              <a:rPr sz="1600" spc="-45" dirty="0">
                <a:latin typeface="Arial MT"/>
                <a:cs typeface="Arial MT"/>
              </a:rPr>
              <a:t> </a:t>
            </a:r>
            <a:r>
              <a:rPr sz="1600" dirty="0">
                <a:latin typeface="Arial MT"/>
                <a:cs typeface="Arial MT"/>
              </a:rPr>
              <a:t>company</a:t>
            </a:r>
            <a:r>
              <a:rPr sz="1600" spc="-45" dirty="0">
                <a:latin typeface="Arial MT"/>
                <a:cs typeface="Arial MT"/>
              </a:rPr>
              <a:t> </a:t>
            </a:r>
            <a:r>
              <a:rPr sz="1600" dirty="0">
                <a:latin typeface="Arial MT"/>
                <a:cs typeface="Arial MT"/>
              </a:rPr>
              <a:t>wants</a:t>
            </a:r>
            <a:r>
              <a:rPr sz="1600" spc="-20" dirty="0">
                <a:latin typeface="Arial MT"/>
                <a:cs typeface="Arial MT"/>
              </a:rPr>
              <a:t> </a:t>
            </a:r>
            <a:r>
              <a:rPr sz="1600" dirty="0">
                <a:latin typeface="Arial MT"/>
                <a:cs typeface="Arial MT"/>
              </a:rPr>
              <a:t>insights</a:t>
            </a:r>
            <a:r>
              <a:rPr sz="1600" spc="-60" dirty="0">
                <a:latin typeface="Arial MT"/>
                <a:cs typeface="Arial MT"/>
              </a:rPr>
              <a:t> </a:t>
            </a:r>
            <a:r>
              <a:rPr sz="1600" dirty="0">
                <a:latin typeface="Arial MT"/>
                <a:cs typeface="Arial MT"/>
              </a:rPr>
              <a:t>on</a:t>
            </a:r>
            <a:r>
              <a:rPr sz="1600" spc="-30" dirty="0">
                <a:latin typeface="Arial MT"/>
                <a:cs typeface="Arial MT"/>
              </a:rPr>
              <a:t> </a:t>
            </a:r>
            <a:r>
              <a:rPr sz="1600" dirty="0">
                <a:latin typeface="Arial MT"/>
                <a:cs typeface="Arial MT"/>
              </a:rPr>
              <a:t>its</a:t>
            </a:r>
            <a:r>
              <a:rPr sz="1600" spc="-55" dirty="0">
                <a:latin typeface="Arial MT"/>
                <a:cs typeface="Arial MT"/>
              </a:rPr>
              <a:t> </a:t>
            </a:r>
            <a:r>
              <a:rPr sz="1600" dirty="0">
                <a:latin typeface="Arial MT"/>
                <a:cs typeface="Arial MT"/>
              </a:rPr>
              <a:t>sales</a:t>
            </a:r>
            <a:r>
              <a:rPr sz="1600" spc="-50" dirty="0">
                <a:latin typeface="Arial MT"/>
                <a:cs typeface="Arial MT"/>
              </a:rPr>
              <a:t> </a:t>
            </a:r>
            <a:r>
              <a:rPr sz="1600" spc="-10" dirty="0">
                <a:latin typeface="Arial MT"/>
                <a:cs typeface="Arial MT"/>
              </a:rPr>
              <a:t>regional </a:t>
            </a:r>
            <a:r>
              <a:rPr sz="1600" dirty="0">
                <a:latin typeface="Arial MT"/>
                <a:cs typeface="Arial MT"/>
              </a:rPr>
              <a:t>development.</a:t>
            </a:r>
            <a:r>
              <a:rPr sz="1600" spc="-40" dirty="0">
                <a:latin typeface="Arial MT"/>
                <a:cs typeface="Arial MT"/>
              </a:rPr>
              <a:t> </a:t>
            </a:r>
            <a:r>
              <a:rPr sz="1600" spc="-10" dirty="0">
                <a:latin typeface="Arial MT"/>
                <a:cs typeface="Arial MT"/>
              </a:rPr>
              <a:t>Specifically,</a:t>
            </a:r>
            <a:r>
              <a:rPr sz="1600" spc="-40" dirty="0">
                <a:latin typeface="Arial MT"/>
                <a:cs typeface="Arial MT"/>
              </a:rPr>
              <a:t> </a:t>
            </a:r>
            <a:r>
              <a:rPr sz="1600" dirty="0">
                <a:latin typeface="Arial MT"/>
                <a:cs typeface="Arial MT"/>
              </a:rPr>
              <a:t>what</a:t>
            </a:r>
            <a:r>
              <a:rPr sz="1600" spc="-15" dirty="0">
                <a:latin typeface="Arial MT"/>
                <a:cs typeface="Arial MT"/>
              </a:rPr>
              <a:t> </a:t>
            </a:r>
            <a:r>
              <a:rPr sz="1600" dirty="0">
                <a:latin typeface="Arial MT"/>
                <a:cs typeface="Arial MT"/>
              </a:rPr>
              <a:t>types</a:t>
            </a:r>
            <a:r>
              <a:rPr sz="1600" spc="-10"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genres</a:t>
            </a:r>
            <a:r>
              <a:rPr sz="1600" spc="-25"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more</a:t>
            </a:r>
            <a:r>
              <a:rPr sz="1600" spc="-20" dirty="0">
                <a:latin typeface="Arial MT"/>
                <a:cs typeface="Arial MT"/>
              </a:rPr>
              <a:t> </a:t>
            </a:r>
            <a:r>
              <a:rPr sz="1600" dirty="0">
                <a:latin typeface="Arial MT"/>
                <a:cs typeface="Arial MT"/>
              </a:rPr>
              <a:t>popular</a:t>
            </a:r>
            <a:r>
              <a:rPr sz="1600" spc="-40" dirty="0">
                <a:latin typeface="Arial MT"/>
                <a:cs typeface="Arial MT"/>
              </a:rPr>
              <a:t> </a:t>
            </a:r>
            <a:r>
              <a:rPr sz="1600" dirty="0">
                <a:latin typeface="Arial MT"/>
                <a:cs typeface="Arial MT"/>
              </a:rPr>
              <a:t>in</a:t>
            </a:r>
            <a:r>
              <a:rPr sz="1600" spc="-40" dirty="0">
                <a:latin typeface="Arial MT"/>
                <a:cs typeface="Arial MT"/>
              </a:rPr>
              <a:t> </a:t>
            </a:r>
            <a:r>
              <a:rPr sz="1600" spc="-10" dirty="0">
                <a:latin typeface="Arial MT"/>
                <a:cs typeface="Arial MT"/>
              </a:rPr>
              <a:t>certain </a:t>
            </a:r>
            <a:r>
              <a:rPr sz="1600" dirty="0">
                <a:latin typeface="Arial MT"/>
                <a:cs typeface="Arial MT"/>
              </a:rPr>
              <a:t>regions</a:t>
            </a:r>
            <a:r>
              <a:rPr sz="1600" spc="-30" dirty="0">
                <a:latin typeface="Arial MT"/>
                <a:cs typeface="Arial MT"/>
              </a:rPr>
              <a:t> </a:t>
            </a:r>
            <a:r>
              <a:rPr sz="1600" dirty="0">
                <a:latin typeface="Arial MT"/>
                <a:cs typeface="Arial MT"/>
              </a:rPr>
              <a:t>and</a:t>
            </a:r>
            <a:r>
              <a:rPr sz="1600" spc="-40" dirty="0">
                <a:latin typeface="Arial MT"/>
                <a:cs typeface="Arial MT"/>
              </a:rPr>
              <a:t> </a:t>
            </a:r>
            <a:r>
              <a:rPr sz="1600" dirty="0">
                <a:latin typeface="Arial MT"/>
                <a:cs typeface="Arial MT"/>
              </a:rPr>
              <a:t>which</a:t>
            </a:r>
            <a:r>
              <a:rPr sz="1600" spc="-35" dirty="0">
                <a:latin typeface="Arial MT"/>
                <a:cs typeface="Arial MT"/>
              </a:rPr>
              <a:t> </a:t>
            </a:r>
            <a:r>
              <a:rPr sz="1600" dirty="0">
                <a:latin typeface="Arial MT"/>
                <a:cs typeface="Arial MT"/>
              </a:rPr>
              <a:t>market</a:t>
            </a:r>
            <a:r>
              <a:rPr sz="1600" spc="-15" dirty="0">
                <a:latin typeface="Arial MT"/>
                <a:cs typeface="Arial MT"/>
              </a:rPr>
              <a:t> </a:t>
            </a:r>
            <a:r>
              <a:rPr sz="1600" dirty="0">
                <a:latin typeface="Arial MT"/>
                <a:cs typeface="Arial MT"/>
              </a:rPr>
              <a:t>trends</a:t>
            </a:r>
            <a:r>
              <a:rPr sz="1600" spc="-10"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shaping</a:t>
            </a:r>
            <a:r>
              <a:rPr sz="1600" spc="-45" dirty="0">
                <a:latin typeface="Arial MT"/>
                <a:cs typeface="Arial MT"/>
              </a:rPr>
              <a:t> </a:t>
            </a:r>
            <a:r>
              <a:rPr sz="1600" dirty="0">
                <a:latin typeface="Arial MT"/>
                <a:cs typeface="Arial MT"/>
              </a:rPr>
              <a:t>the</a:t>
            </a:r>
            <a:r>
              <a:rPr sz="1600" spc="-25" dirty="0">
                <a:latin typeface="Arial MT"/>
                <a:cs typeface="Arial MT"/>
              </a:rPr>
              <a:t> </a:t>
            </a:r>
            <a:r>
              <a:rPr sz="1600" spc="-10" dirty="0">
                <a:latin typeface="Arial MT"/>
                <a:cs typeface="Arial MT"/>
              </a:rPr>
              <a:t>market</a:t>
            </a:r>
            <a:r>
              <a:rPr sz="1600" spc="-10" dirty="0" smtClean="0">
                <a:latin typeface="Arial MT"/>
                <a:cs typeface="Arial MT"/>
              </a:rPr>
              <a:t>.</a:t>
            </a:r>
            <a:endParaRPr lang="en-GB" sz="1600" spc="-10" dirty="0" smtClean="0">
              <a:latin typeface="Arial MT"/>
              <a:cs typeface="Arial MT"/>
            </a:endParaRPr>
          </a:p>
          <a:p>
            <a:pPr marL="241300" marR="361950" indent="-228600">
              <a:lnSpc>
                <a:spcPct val="100000"/>
              </a:lnSpc>
              <a:buClr>
                <a:srgbClr val="46C3D2"/>
              </a:buClr>
              <a:buChar char="•"/>
              <a:tabLst>
                <a:tab pos="241300" algn="l"/>
              </a:tabLst>
            </a:pPr>
            <a:endParaRPr sz="1600" dirty="0">
              <a:latin typeface="Arial MT"/>
              <a:cs typeface="Arial MT"/>
            </a:endParaRPr>
          </a:p>
          <a:p>
            <a:pPr marL="12700">
              <a:lnSpc>
                <a:spcPct val="100000"/>
              </a:lnSpc>
            </a:pPr>
            <a:r>
              <a:rPr sz="2400" b="1" spc="-20" dirty="0" smtClean="0">
                <a:latin typeface="Arial"/>
                <a:cs typeface="Arial"/>
              </a:rPr>
              <a:t>Data</a:t>
            </a:r>
            <a:endParaRPr sz="2400" dirty="0">
              <a:latin typeface="Arial"/>
              <a:cs typeface="Arial"/>
            </a:endParaRPr>
          </a:p>
          <a:p>
            <a:pPr marL="240665" indent="-227965">
              <a:lnSpc>
                <a:spcPct val="100000"/>
              </a:lnSpc>
              <a:spcBef>
                <a:spcPts val="994"/>
              </a:spcBef>
              <a:buClr>
                <a:srgbClr val="46C3D2"/>
              </a:buClr>
              <a:buChar char="•"/>
              <a:tabLst>
                <a:tab pos="240665" algn="l"/>
              </a:tabLst>
            </a:pPr>
            <a:r>
              <a:rPr sz="1600" dirty="0">
                <a:latin typeface="Arial MT"/>
                <a:cs typeface="Arial MT"/>
              </a:rPr>
              <a:t>Game</a:t>
            </a:r>
            <a:r>
              <a:rPr sz="1600" spc="-10" dirty="0">
                <a:latin typeface="Arial MT"/>
                <a:cs typeface="Arial MT"/>
              </a:rPr>
              <a:t> </a:t>
            </a:r>
            <a:r>
              <a:rPr sz="1600" dirty="0">
                <a:latin typeface="Arial MT"/>
                <a:cs typeface="Arial MT"/>
              </a:rPr>
              <a:t>Co</a:t>
            </a:r>
            <a:r>
              <a:rPr sz="1600" spc="-40" dirty="0">
                <a:latin typeface="Arial MT"/>
                <a:cs typeface="Arial MT"/>
              </a:rPr>
              <a:t> </a:t>
            </a:r>
            <a:r>
              <a:rPr sz="1600" dirty="0">
                <a:latin typeface="Arial MT"/>
                <a:cs typeface="Arial MT"/>
              </a:rPr>
              <a:t>sales</a:t>
            </a:r>
            <a:r>
              <a:rPr sz="1600" spc="-40" dirty="0">
                <a:latin typeface="Arial MT"/>
                <a:cs typeface="Arial MT"/>
              </a:rPr>
              <a:t> </a:t>
            </a:r>
            <a:r>
              <a:rPr sz="1600" dirty="0">
                <a:latin typeface="Arial MT"/>
                <a:cs typeface="Arial MT"/>
              </a:rPr>
              <a:t>dataset</a:t>
            </a:r>
            <a:r>
              <a:rPr sz="1600" spc="-25" dirty="0">
                <a:latin typeface="Arial MT"/>
                <a:cs typeface="Arial MT"/>
              </a:rPr>
              <a:t> </a:t>
            </a:r>
            <a:r>
              <a:rPr sz="1600" dirty="0">
                <a:latin typeface="Arial MT"/>
                <a:cs typeface="Arial MT"/>
              </a:rPr>
              <a:t>from </a:t>
            </a:r>
            <a:r>
              <a:rPr sz="1600" spc="-20" dirty="0">
                <a:latin typeface="Arial MT"/>
                <a:cs typeface="Arial MT"/>
              </a:rPr>
              <a:t>North-</a:t>
            </a:r>
            <a:r>
              <a:rPr sz="1600" dirty="0">
                <a:latin typeface="Arial MT"/>
                <a:cs typeface="Arial MT"/>
              </a:rPr>
              <a:t>America</a:t>
            </a:r>
            <a:r>
              <a:rPr sz="1600" spc="-10" dirty="0">
                <a:latin typeface="Arial MT"/>
                <a:cs typeface="Arial MT"/>
              </a:rPr>
              <a:t> </a:t>
            </a:r>
            <a:r>
              <a:rPr sz="1600" dirty="0">
                <a:latin typeface="Arial MT"/>
                <a:cs typeface="Arial MT"/>
              </a:rPr>
              <a:t>(NA),</a:t>
            </a:r>
            <a:r>
              <a:rPr sz="1600" spc="-20" dirty="0">
                <a:latin typeface="Arial MT"/>
                <a:cs typeface="Arial MT"/>
              </a:rPr>
              <a:t> </a:t>
            </a:r>
            <a:r>
              <a:rPr sz="1600" dirty="0">
                <a:latin typeface="Arial MT"/>
                <a:cs typeface="Arial MT"/>
              </a:rPr>
              <a:t>Europe</a:t>
            </a:r>
            <a:r>
              <a:rPr sz="1600" spc="-25" dirty="0">
                <a:latin typeface="Arial MT"/>
                <a:cs typeface="Arial MT"/>
              </a:rPr>
              <a:t> </a:t>
            </a:r>
            <a:r>
              <a:rPr sz="1600" dirty="0">
                <a:latin typeface="Arial MT"/>
                <a:cs typeface="Arial MT"/>
              </a:rPr>
              <a:t>(EU)</a:t>
            </a:r>
            <a:r>
              <a:rPr sz="1600" spc="-2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Japan</a:t>
            </a:r>
            <a:r>
              <a:rPr sz="1600" spc="-35" dirty="0">
                <a:latin typeface="Arial MT"/>
                <a:cs typeface="Arial MT"/>
              </a:rPr>
              <a:t> </a:t>
            </a:r>
            <a:r>
              <a:rPr sz="1600" spc="-20" dirty="0">
                <a:latin typeface="Arial MT"/>
                <a:cs typeface="Arial MT"/>
              </a:rPr>
              <a:t>(JP</a:t>
            </a:r>
            <a:r>
              <a:rPr sz="1600" spc="-20" dirty="0" smtClean="0">
                <a:latin typeface="Arial MT"/>
                <a:cs typeface="Arial MT"/>
              </a:rPr>
              <a:t>)</a:t>
            </a:r>
            <a:r>
              <a:rPr lang="en-GB" sz="1600" spc="-20" dirty="0" smtClean="0">
                <a:latin typeface="Arial MT"/>
                <a:cs typeface="Arial MT"/>
              </a:rPr>
              <a:t> and other regions.</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dirty="0">
                <a:latin typeface="Arial MT"/>
                <a:cs typeface="Arial MT"/>
              </a:rPr>
              <a:t>Timeframe:</a:t>
            </a:r>
            <a:r>
              <a:rPr sz="1600" spc="-25" dirty="0">
                <a:latin typeface="Arial MT"/>
                <a:cs typeface="Arial MT"/>
              </a:rPr>
              <a:t> </a:t>
            </a:r>
            <a:r>
              <a:rPr sz="1600" dirty="0">
                <a:latin typeface="Arial MT"/>
                <a:cs typeface="Arial MT"/>
              </a:rPr>
              <a:t>1980</a:t>
            </a:r>
            <a:r>
              <a:rPr sz="1600" spc="-55" dirty="0">
                <a:latin typeface="Arial MT"/>
                <a:cs typeface="Arial MT"/>
              </a:rPr>
              <a:t> </a:t>
            </a:r>
            <a:r>
              <a:rPr sz="1600" dirty="0">
                <a:latin typeface="Arial MT"/>
                <a:cs typeface="Arial MT"/>
              </a:rPr>
              <a:t>to</a:t>
            </a:r>
            <a:r>
              <a:rPr sz="1600" spc="-45" dirty="0">
                <a:latin typeface="Arial MT"/>
                <a:cs typeface="Arial MT"/>
              </a:rPr>
              <a:t> </a:t>
            </a:r>
            <a:r>
              <a:rPr sz="1600" spc="-20" dirty="0">
                <a:latin typeface="Arial MT"/>
                <a:cs typeface="Arial MT"/>
              </a:rPr>
              <a:t>2016</a:t>
            </a:r>
            <a:endParaRPr sz="1600" dirty="0">
              <a:latin typeface="Arial MT"/>
              <a:cs typeface="Arial MT"/>
            </a:endParaRPr>
          </a:p>
        </p:txBody>
      </p:sp>
      <p:sp>
        <p:nvSpPr>
          <p:cNvPr id="7" name="object 11"/>
          <p:cNvSpPr txBox="1"/>
          <p:nvPr/>
        </p:nvSpPr>
        <p:spPr>
          <a:xfrm>
            <a:off x="1138888" y="3662860"/>
            <a:ext cx="2234712" cy="381515"/>
          </a:xfrm>
          <a:prstGeom prst="rect">
            <a:avLst/>
          </a:prstGeom>
        </p:spPr>
        <p:txBody>
          <a:bodyPr vert="horz" wrap="square" lIns="0" tIns="12065" rIns="0" bIns="0" rtlCol="0">
            <a:spAutoFit/>
          </a:bodyPr>
          <a:lstStyle/>
          <a:p>
            <a:pPr marL="12700">
              <a:lnSpc>
                <a:spcPct val="100000"/>
              </a:lnSpc>
              <a:spcBef>
                <a:spcPts val="95"/>
              </a:spcBef>
            </a:pPr>
            <a:r>
              <a:rPr sz="2400" b="1" spc="-20" dirty="0">
                <a:latin typeface="Arial"/>
                <a:cs typeface="Arial"/>
              </a:rPr>
              <a:t>Tools</a:t>
            </a:r>
            <a:r>
              <a:rPr sz="2400" b="1" spc="-55" dirty="0">
                <a:latin typeface="Arial"/>
                <a:cs typeface="Arial"/>
              </a:rPr>
              <a:t> </a:t>
            </a:r>
            <a:r>
              <a:rPr sz="2400" b="1" spc="-20" dirty="0">
                <a:latin typeface="Arial"/>
                <a:cs typeface="Arial"/>
              </a:rPr>
              <a:t>used:</a:t>
            </a:r>
            <a:endParaRPr sz="2400" dirty="0">
              <a:latin typeface="Arial"/>
              <a:cs typeface="Arial"/>
            </a:endParaRPr>
          </a:p>
        </p:txBody>
      </p:sp>
      <p:sp>
        <p:nvSpPr>
          <p:cNvPr id="8" name="object 19"/>
          <p:cNvSpPr/>
          <p:nvPr/>
        </p:nvSpPr>
        <p:spPr>
          <a:xfrm>
            <a:off x="4308533" y="3450122"/>
            <a:ext cx="1079626" cy="726215"/>
          </a:xfrm>
          <a:custGeom>
            <a:avLst/>
            <a:gdLst/>
            <a:ahLst/>
            <a:cxnLst/>
            <a:rect l="l" t="t" r="r" b="b"/>
            <a:pathLst>
              <a:path w="757555" h="536575">
                <a:moveTo>
                  <a:pt x="0" y="89407"/>
                </a:moveTo>
                <a:lnTo>
                  <a:pt x="7022" y="54596"/>
                </a:lnTo>
                <a:lnTo>
                  <a:pt x="26177" y="26177"/>
                </a:lnTo>
                <a:lnTo>
                  <a:pt x="54596" y="7022"/>
                </a:lnTo>
                <a:lnTo>
                  <a:pt x="89407" y="0"/>
                </a:lnTo>
                <a:lnTo>
                  <a:pt x="668019" y="0"/>
                </a:lnTo>
                <a:lnTo>
                  <a:pt x="702831" y="7022"/>
                </a:lnTo>
                <a:lnTo>
                  <a:pt x="731250" y="26177"/>
                </a:lnTo>
                <a:lnTo>
                  <a:pt x="750405" y="54596"/>
                </a:lnTo>
                <a:lnTo>
                  <a:pt x="757427" y="89407"/>
                </a:lnTo>
                <a:lnTo>
                  <a:pt x="757427" y="447039"/>
                </a:lnTo>
                <a:lnTo>
                  <a:pt x="750405" y="481851"/>
                </a:lnTo>
                <a:lnTo>
                  <a:pt x="731250" y="510270"/>
                </a:lnTo>
                <a:lnTo>
                  <a:pt x="702831" y="529425"/>
                </a:lnTo>
                <a:lnTo>
                  <a:pt x="668019" y="536447"/>
                </a:lnTo>
                <a:lnTo>
                  <a:pt x="89407" y="536447"/>
                </a:lnTo>
                <a:lnTo>
                  <a:pt x="54596" y="529425"/>
                </a:lnTo>
                <a:lnTo>
                  <a:pt x="26177" y="510270"/>
                </a:lnTo>
                <a:lnTo>
                  <a:pt x="7022" y="481851"/>
                </a:lnTo>
                <a:lnTo>
                  <a:pt x="0" y="447039"/>
                </a:lnTo>
                <a:lnTo>
                  <a:pt x="0" y="89407"/>
                </a:lnTo>
                <a:close/>
              </a:path>
            </a:pathLst>
          </a:custGeom>
          <a:ln w="9525">
            <a:solidFill>
              <a:srgbClr val="29A2E3"/>
            </a:solidFill>
          </a:ln>
        </p:spPr>
        <p:txBody>
          <a:bodyPr wrap="square" lIns="0" tIns="0" rIns="0" bIns="0" rtlCol="0"/>
          <a:lstStyle/>
          <a:p>
            <a:endParaRPr/>
          </a:p>
        </p:txBody>
      </p:sp>
      <p:pic>
        <p:nvPicPr>
          <p:cNvPr id="9" name="object 20"/>
          <p:cNvPicPr/>
          <p:nvPr/>
        </p:nvPicPr>
        <p:blipFill>
          <a:blip r:embed="rId2" cstate="print"/>
          <a:stretch>
            <a:fillRect/>
          </a:stretch>
        </p:blipFill>
        <p:spPr>
          <a:xfrm>
            <a:off x="4422134" y="3480473"/>
            <a:ext cx="755828" cy="717791"/>
          </a:xfrm>
          <a:prstGeom prst="rect">
            <a:avLst/>
          </a:prstGeom>
        </p:spPr>
      </p:pic>
      <p:sp>
        <p:nvSpPr>
          <p:cNvPr id="11" name="object 12"/>
          <p:cNvSpPr txBox="1"/>
          <p:nvPr/>
        </p:nvSpPr>
        <p:spPr>
          <a:xfrm>
            <a:off x="1138888" y="4542909"/>
            <a:ext cx="5309870" cy="1633139"/>
          </a:xfrm>
          <a:prstGeom prst="rect">
            <a:avLst/>
          </a:prstGeom>
        </p:spPr>
        <p:txBody>
          <a:bodyPr vert="horz" wrap="square" lIns="0" tIns="139065" rIns="0" bIns="0" rtlCol="0">
            <a:spAutoFit/>
          </a:bodyPr>
          <a:lstStyle/>
          <a:p>
            <a:pPr marL="12700">
              <a:lnSpc>
                <a:spcPct val="100000"/>
              </a:lnSpc>
              <a:spcBef>
                <a:spcPts val="1095"/>
              </a:spcBef>
            </a:pPr>
            <a:r>
              <a:rPr sz="2400" b="1" dirty="0">
                <a:latin typeface="Arial"/>
                <a:cs typeface="Arial"/>
              </a:rPr>
              <a:t>General</a:t>
            </a:r>
            <a:r>
              <a:rPr sz="2400" b="1" spc="-25" dirty="0">
                <a:latin typeface="Arial"/>
                <a:cs typeface="Arial"/>
              </a:rPr>
              <a:t> </a:t>
            </a:r>
            <a:r>
              <a:rPr sz="2400" b="1" dirty="0">
                <a:latin typeface="Arial"/>
                <a:cs typeface="Arial"/>
              </a:rPr>
              <a:t>Procedure</a:t>
            </a:r>
            <a:r>
              <a:rPr sz="2400" b="1" spc="-35" dirty="0">
                <a:latin typeface="Arial"/>
                <a:cs typeface="Arial"/>
              </a:rPr>
              <a:t> </a:t>
            </a:r>
            <a:r>
              <a:rPr sz="2400" b="1" dirty="0">
                <a:latin typeface="Arial"/>
                <a:cs typeface="Arial"/>
              </a:rPr>
              <a:t>and</a:t>
            </a:r>
            <a:r>
              <a:rPr sz="2400" b="1" spc="-95" dirty="0">
                <a:latin typeface="Arial"/>
                <a:cs typeface="Arial"/>
              </a:rPr>
              <a:t> </a:t>
            </a:r>
            <a:r>
              <a:rPr sz="2400" b="1" spc="-10" dirty="0">
                <a:latin typeface="Arial"/>
                <a:cs typeface="Arial"/>
              </a:rPr>
              <a:t>Analysis</a:t>
            </a:r>
            <a:endParaRPr sz="2400" dirty="0">
              <a:latin typeface="Arial"/>
              <a:cs typeface="Arial"/>
            </a:endParaRPr>
          </a:p>
          <a:p>
            <a:pPr marL="240665" indent="-227965">
              <a:lnSpc>
                <a:spcPct val="100000"/>
              </a:lnSpc>
              <a:spcBef>
                <a:spcPts val="994"/>
              </a:spcBef>
              <a:buClr>
                <a:srgbClr val="46C3D2"/>
              </a:buClr>
              <a:buChar char="•"/>
              <a:tabLst>
                <a:tab pos="240665" algn="l"/>
              </a:tabLst>
            </a:pPr>
            <a:r>
              <a:rPr sz="1600" dirty="0">
                <a:latin typeface="Arial MT"/>
                <a:cs typeface="Arial MT"/>
              </a:rPr>
              <a:t>Comprehensive</a:t>
            </a:r>
            <a:r>
              <a:rPr sz="1600" spc="-75" dirty="0">
                <a:latin typeface="Arial MT"/>
                <a:cs typeface="Arial MT"/>
              </a:rPr>
              <a:t> </a:t>
            </a:r>
            <a:r>
              <a:rPr sz="1600" dirty="0">
                <a:latin typeface="Arial MT"/>
                <a:cs typeface="Arial MT"/>
              </a:rPr>
              <a:t>Data</a:t>
            </a:r>
            <a:r>
              <a:rPr sz="1600" spc="-60" dirty="0">
                <a:latin typeface="Arial MT"/>
                <a:cs typeface="Arial MT"/>
              </a:rPr>
              <a:t> </a:t>
            </a:r>
            <a:r>
              <a:rPr sz="1600" spc="-10" dirty="0">
                <a:latin typeface="Arial MT"/>
                <a:cs typeface="Arial MT"/>
              </a:rPr>
              <a:t>Cleaning</a:t>
            </a:r>
            <a:endParaRPr sz="1600" dirty="0">
              <a:latin typeface="Arial MT"/>
              <a:cs typeface="Arial MT"/>
            </a:endParaRPr>
          </a:p>
          <a:p>
            <a:pPr marL="240665" indent="-227965">
              <a:lnSpc>
                <a:spcPct val="100000"/>
              </a:lnSpc>
              <a:spcBef>
                <a:spcPts val="1010"/>
              </a:spcBef>
              <a:buClr>
                <a:srgbClr val="46C3D2"/>
              </a:buClr>
              <a:buChar char="•"/>
              <a:tabLst>
                <a:tab pos="240665" algn="l"/>
              </a:tabLst>
            </a:pPr>
            <a:r>
              <a:rPr sz="1600" spc="-10" dirty="0">
                <a:latin typeface="Arial MT"/>
                <a:cs typeface="Arial MT"/>
              </a:rPr>
              <a:t>Descriptive</a:t>
            </a:r>
            <a:r>
              <a:rPr sz="1600" spc="-110" dirty="0">
                <a:latin typeface="Arial MT"/>
                <a:cs typeface="Arial MT"/>
              </a:rPr>
              <a:t> </a:t>
            </a:r>
            <a:r>
              <a:rPr sz="1600" dirty="0">
                <a:latin typeface="Arial MT"/>
                <a:cs typeface="Arial MT"/>
              </a:rPr>
              <a:t>Analysis</a:t>
            </a:r>
            <a:r>
              <a:rPr sz="1600" spc="-40" dirty="0">
                <a:latin typeface="Arial MT"/>
                <a:cs typeface="Arial MT"/>
              </a:rPr>
              <a:t> </a:t>
            </a:r>
            <a:r>
              <a:rPr sz="1600" dirty="0">
                <a:latin typeface="Arial MT"/>
                <a:cs typeface="Arial MT"/>
              </a:rPr>
              <a:t>with</a:t>
            </a:r>
            <a:r>
              <a:rPr sz="1600" spc="-10" dirty="0">
                <a:latin typeface="Arial MT"/>
                <a:cs typeface="Arial MT"/>
              </a:rPr>
              <a:t> </a:t>
            </a:r>
            <a:r>
              <a:rPr sz="1600" dirty="0">
                <a:latin typeface="Arial MT"/>
                <a:cs typeface="Arial MT"/>
              </a:rPr>
              <a:t>Pivot</a:t>
            </a:r>
            <a:r>
              <a:rPr sz="1600" spc="-60" dirty="0">
                <a:latin typeface="Arial MT"/>
                <a:cs typeface="Arial MT"/>
              </a:rPr>
              <a:t> </a:t>
            </a:r>
            <a:r>
              <a:rPr sz="1600" spc="-25" dirty="0">
                <a:latin typeface="Arial MT"/>
                <a:cs typeface="Arial MT"/>
              </a:rPr>
              <a:t>Tables</a:t>
            </a:r>
            <a:r>
              <a:rPr sz="1600" spc="-30" dirty="0">
                <a:latin typeface="Arial MT"/>
                <a:cs typeface="Arial MT"/>
              </a:rPr>
              <a:t> </a:t>
            </a:r>
            <a:r>
              <a:rPr sz="1600" dirty="0">
                <a:latin typeface="Arial MT"/>
                <a:cs typeface="Arial MT"/>
              </a:rPr>
              <a:t>and</a:t>
            </a:r>
            <a:r>
              <a:rPr sz="1600" spc="-15" dirty="0">
                <a:latin typeface="Arial MT"/>
                <a:cs typeface="Arial MT"/>
              </a:rPr>
              <a:t> </a:t>
            </a:r>
            <a:r>
              <a:rPr sz="1600" spc="-10" dirty="0">
                <a:latin typeface="Arial MT"/>
                <a:cs typeface="Arial MT"/>
              </a:rPr>
              <a:t>Visualizations</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dirty="0">
                <a:latin typeface="Arial MT"/>
                <a:cs typeface="Arial MT"/>
              </a:rPr>
              <a:t>EDA</a:t>
            </a:r>
            <a:r>
              <a:rPr sz="1600" spc="-95" dirty="0">
                <a:latin typeface="Arial MT"/>
                <a:cs typeface="Arial MT"/>
              </a:rPr>
              <a:t> </a:t>
            </a:r>
            <a:r>
              <a:rPr sz="1600" dirty="0">
                <a:latin typeface="Arial MT"/>
                <a:cs typeface="Arial MT"/>
              </a:rPr>
              <a:t>and</a:t>
            </a:r>
            <a:r>
              <a:rPr sz="1600" spc="-10" dirty="0">
                <a:latin typeface="Arial MT"/>
                <a:cs typeface="Arial MT"/>
              </a:rPr>
              <a:t> Forecasting</a:t>
            </a:r>
            <a:endParaRPr sz="1600" dirty="0">
              <a:latin typeface="Arial MT"/>
              <a:cs typeface="Arial MT"/>
            </a:endParaRPr>
          </a:p>
        </p:txBody>
      </p:sp>
      <p:pic>
        <p:nvPicPr>
          <p:cNvPr id="12" name="object 14"/>
          <p:cNvPicPr/>
          <p:nvPr/>
        </p:nvPicPr>
        <p:blipFill>
          <a:blip r:embed="rId3" cstate="print"/>
          <a:stretch>
            <a:fillRect/>
          </a:stretch>
        </p:blipFill>
        <p:spPr>
          <a:xfrm>
            <a:off x="9897456" y="4850453"/>
            <a:ext cx="1260348" cy="1260348"/>
          </a:xfrm>
          <a:prstGeom prst="rect">
            <a:avLst/>
          </a:prstGeom>
        </p:spPr>
      </p:pic>
      <p:sp>
        <p:nvSpPr>
          <p:cNvPr id="13" name="object 15"/>
          <p:cNvSpPr/>
          <p:nvPr/>
        </p:nvSpPr>
        <p:spPr>
          <a:xfrm>
            <a:off x="9944271" y="5130526"/>
            <a:ext cx="1094740" cy="727710"/>
          </a:xfrm>
          <a:custGeom>
            <a:avLst/>
            <a:gdLst/>
            <a:ahLst/>
            <a:cxnLst/>
            <a:rect l="l" t="t" r="r" b="b"/>
            <a:pathLst>
              <a:path w="1094740" h="727710">
                <a:moveTo>
                  <a:pt x="248283" y="0"/>
                </a:moveTo>
                <a:lnTo>
                  <a:pt x="202878" y="16938"/>
                </a:lnTo>
                <a:lnTo>
                  <a:pt x="157391" y="63384"/>
                </a:lnTo>
                <a:lnTo>
                  <a:pt x="135276" y="95622"/>
                </a:lnTo>
                <a:lnTo>
                  <a:pt x="113932" y="132779"/>
                </a:lnTo>
                <a:lnTo>
                  <a:pt x="93621" y="174033"/>
                </a:lnTo>
                <a:lnTo>
                  <a:pt x="74608" y="218566"/>
                </a:lnTo>
                <a:lnTo>
                  <a:pt x="57157" y="265558"/>
                </a:lnTo>
                <a:lnTo>
                  <a:pt x="41530" y="314189"/>
                </a:lnTo>
                <a:lnTo>
                  <a:pt x="27992" y="363640"/>
                </a:lnTo>
                <a:lnTo>
                  <a:pt x="16807" y="413090"/>
                </a:lnTo>
                <a:lnTo>
                  <a:pt x="8237" y="461722"/>
                </a:lnTo>
                <a:lnTo>
                  <a:pt x="2547" y="508713"/>
                </a:lnTo>
                <a:lnTo>
                  <a:pt x="0" y="553246"/>
                </a:lnTo>
                <a:lnTo>
                  <a:pt x="859" y="594501"/>
                </a:lnTo>
                <a:lnTo>
                  <a:pt x="13854" y="663896"/>
                </a:lnTo>
                <a:lnTo>
                  <a:pt x="43640" y="710341"/>
                </a:lnTo>
                <a:lnTo>
                  <a:pt x="92326" y="727280"/>
                </a:lnTo>
                <a:lnTo>
                  <a:pt x="130987" y="724630"/>
                </a:lnTo>
                <a:lnTo>
                  <a:pt x="189080" y="705811"/>
                </a:lnTo>
                <a:lnTo>
                  <a:pt x="231464" y="674271"/>
                </a:lnTo>
                <a:lnTo>
                  <a:pt x="270052" y="636370"/>
                </a:lnTo>
                <a:lnTo>
                  <a:pt x="291645" y="617022"/>
                </a:lnTo>
                <a:lnTo>
                  <a:pt x="346874" y="581506"/>
                </a:lnTo>
                <a:lnTo>
                  <a:pt x="383488" y="566928"/>
                </a:lnTo>
                <a:lnTo>
                  <a:pt x="428088" y="555532"/>
                </a:lnTo>
                <a:lnTo>
                  <a:pt x="482162" y="548110"/>
                </a:lnTo>
                <a:lnTo>
                  <a:pt x="547200" y="545460"/>
                </a:lnTo>
                <a:lnTo>
                  <a:pt x="1093984" y="545460"/>
                </a:lnTo>
                <a:lnTo>
                  <a:pt x="1091882" y="508713"/>
                </a:lnTo>
                <a:lnTo>
                  <a:pt x="1086191" y="461722"/>
                </a:lnTo>
                <a:lnTo>
                  <a:pt x="1080350" y="428576"/>
                </a:lnTo>
                <a:lnTo>
                  <a:pt x="794131" y="428576"/>
                </a:lnTo>
                <a:lnTo>
                  <a:pt x="778718" y="425593"/>
                </a:lnTo>
                <a:lnTo>
                  <a:pt x="766352" y="417374"/>
                </a:lnTo>
                <a:lnTo>
                  <a:pt x="765163" y="415588"/>
                </a:lnTo>
                <a:lnTo>
                  <a:pt x="300268" y="415588"/>
                </a:lnTo>
                <a:lnTo>
                  <a:pt x="274276" y="337665"/>
                </a:lnTo>
                <a:lnTo>
                  <a:pt x="222290" y="337665"/>
                </a:lnTo>
                <a:lnTo>
                  <a:pt x="212197" y="335616"/>
                </a:lnTo>
                <a:lnTo>
                  <a:pt x="203933" y="330035"/>
                </a:lnTo>
                <a:lnTo>
                  <a:pt x="198348" y="321776"/>
                </a:lnTo>
                <a:lnTo>
                  <a:pt x="196297" y="311691"/>
                </a:lnTo>
                <a:lnTo>
                  <a:pt x="198348" y="301606"/>
                </a:lnTo>
                <a:lnTo>
                  <a:pt x="203933" y="293347"/>
                </a:lnTo>
                <a:lnTo>
                  <a:pt x="212197" y="287766"/>
                </a:lnTo>
                <a:lnTo>
                  <a:pt x="222290" y="285717"/>
                </a:lnTo>
                <a:lnTo>
                  <a:pt x="274275" y="285717"/>
                </a:lnTo>
                <a:lnTo>
                  <a:pt x="274275" y="233768"/>
                </a:lnTo>
                <a:lnTo>
                  <a:pt x="276326" y="223683"/>
                </a:lnTo>
                <a:lnTo>
                  <a:pt x="281911" y="215424"/>
                </a:lnTo>
                <a:lnTo>
                  <a:pt x="290176" y="209843"/>
                </a:lnTo>
                <a:lnTo>
                  <a:pt x="300268" y="207794"/>
                </a:lnTo>
                <a:lnTo>
                  <a:pt x="765163" y="207794"/>
                </a:lnTo>
                <a:lnTo>
                  <a:pt x="766351" y="206008"/>
                </a:lnTo>
                <a:lnTo>
                  <a:pt x="778718" y="197790"/>
                </a:lnTo>
                <a:lnTo>
                  <a:pt x="794131" y="194807"/>
                </a:lnTo>
                <a:lnTo>
                  <a:pt x="1009669" y="194807"/>
                </a:lnTo>
                <a:lnTo>
                  <a:pt x="1000799" y="174033"/>
                </a:lnTo>
                <a:lnTo>
                  <a:pt x="980487" y="132779"/>
                </a:lnTo>
                <a:lnTo>
                  <a:pt x="959140" y="95622"/>
                </a:lnTo>
                <a:lnTo>
                  <a:pt x="946997" y="77922"/>
                </a:lnTo>
                <a:lnTo>
                  <a:pt x="547200" y="77922"/>
                </a:lnTo>
                <a:lnTo>
                  <a:pt x="488651" y="75741"/>
                </a:lnTo>
                <a:lnTo>
                  <a:pt x="444996" y="69818"/>
                </a:lnTo>
                <a:lnTo>
                  <a:pt x="389579" y="50494"/>
                </a:lnTo>
                <a:lnTo>
                  <a:pt x="355373" y="27428"/>
                </a:lnTo>
                <a:lnTo>
                  <a:pt x="338231" y="16831"/>
                </a:lnTo>
                <a:lnTo>
                  <a:pt x="316800" y="8103"/>
                </a:lnTo>
                <a:lnTo>
                  <a:pt x="287883" y="2181"/>
                </a:lnTo>
                <a:lnTo>
                  <a:pt x="248283" y="0"/>
                </a:lnTo>
                <a:close/>
              </a:path>
              <a:path w="1094740" h="727710">
                <a:moveTo>
                  <a:pt x="1093984" y="545460"/>
                </a:moveTo>
                <a:lnTo>
                  <a:pt x="547200" y="545460"/>
                </a:lnTo>
                <a:lnTo>
                  <a:pt x="612238" y="548110"/>
                </a:lnTo>
                <a:lnTo>
                  <a:pt x="666312" y="555532"/>
                </a:lnTo>
                <a:lnTo>
                  <a:pt x="710912" y="566928"/>
                </a:lnTo>
                <a:lnTo>
                  <a:pt x="747527" y="581506"/>
                </a:lnTo>
                <a:lnTo>
                  <a:pt x="802758" y="617022"/>
                </a:lnTo>
                <a:lnTo>
                  <a:pt x="843918" y="655718"/>
                </a:lnTo>
                <a:lnTo>
                  <a:pt x="862944" y="674271"/>
                </a:lnTo>
                <a:lnTo>
                  <a:pt x="905336" y="705811"/>
                </a:lnTo>
                <a:lnTo>
                  <a:pt x="963439" y="724630"/>
                </a:lnTo>
                <a:lnTo>
                  <a:pt x="1002106" y="727280"/>
                </a:lnTo>
                <a:lnTo>
                  <a:pt x="1028943" y="722909"/>
                </a:lnTo>
                <a:lnTo>
                  <a:pt x="1067915" y="690397"/>
                </a:lnTo>
                <a:lnTo>
                  <a:pt x="1089041" y="631657"/>
                </a:lnTo>
                <a:lnTo>
                  <a:pt x="1094430" y="553246"/>
                </a:lnTo>
                <a:lnTo>
                  <a:pt x="1093984" y="545460"/>
                </a:lnTo>
                <a:close/>
              </a:path>
              <a:path w="1094740" h="727710">
                <a:moveTo>
                  <a:pt x="1009669" y="194807"/>
                </a:moveTo>
                <a:lnTo>
                  <a:pt x="794131" y="194807"/>
                </a:lnTo>
                <a:lnTo>
                  <a:pt x="809544" y="197790"/>
                </a:lnTo>
                <a:lnTo>
                  <a:pt x="821911" y="206008"/>
                </a:lnTo>
                <a:lnTo>
                  <a:pt x="830135" y="218366"/>
                </a:lnTo>
                <a:lnTo>
                  <a:pt x="833120" y="233768"/>
                </a:lnTo>
                <a:lnTo>
                  <a:pt x="830135" y="249170"/>
                </a:lnTo>
                <a:lnTo>
                  <a:pt x="821911" y="261528"/>
                </a:lnTo>
                <a:lnTo>
                  <a:pt x="809544" y="269747"/>
                </a:lnTo>
                <a:lnTo>
                  <a:pt x="794131" y="272730"/>
                </a:lnTo>
                <a:lnTo>
                  <a:pt x="872110" y="272730"/>
                </a:lnTo>
                <a:lnTo>
                  <a:pt x="887523" y="275713"/>
                </a:lnTo>
                <a:lnTo>
                  <a:pt x="899889" y="283931"/>
                </a:lnTo>
                <a:lnTo>
                  <a:pt x="908114" y="296289"/>
                </a:lnTo>
                <a:lnTo>
                  <a:pt x="911099" y="311691"/>
                </a:lnTo>
                <a:lnTo>
                  <a:pt x="908114" y="327093"/>
                </a:lnTo>
                <a:lnTo>
                  <a:pt x="899889" y="339451"/>
                </a:lnTo>
                <a:lnTo>
                  <a:pt x="887523" y="347670"/>
                </a:lnTo>
                <a:lnTo>
                  <a:pt x="872110" y="350653"/>
                </a:lnTo>
                <a:lnTo>
                  <a:pt x="794131" y="350653"/>
                </a:lnTo>
                <a:lnTo>
                  <a:pt x="809544" y="353636"/>
                </a:lnTo>
                <a:lnTo>
                  <a:pt x="821911" y="361854"/>
                </a:lnTo>
                <a:lnTo>
                  <a:pt x="830135" y="374212"/>
                </a:lnTo>
                <a:lnTo>
                  <a:pt x="833120" y="389614"/>
                </a:lnTo>
                <a:lnTo>
                  <a:pt x="830135" y="405016"/>
                </a:lnTo>
                <a:lnTo>
                  <a:pt x="821911" y="417374"/>
                </a:lnTo>
                <a:lnTo>
                  <a:pt x="809544" y="425593"/>
                </a:lnTo>
                <a:lnTo>
                  <a:pt x="794131" y="428576"/>
                </a:lnTo>
                <a:lnTo>
                  <a:pt x="1080350" y="428576"/>
                </a:lnTo>
                <a:lnTo>
                  <a:pt x="1066434" y="363640"/>
                </a:lnTo>
                <a:lnTo>
                  <a:pt x="1052895" y="314189"/>
                </a:lnTo>
                <a:lnTo>
                  <a:pt x="1037267" y="265558"/>
                </a:lnTo>
                <a:lnTo>
                  <a:pt x="1019729" y="218366"/>
                </a:lnTo>
                <a:lnTo>
                  <a:pt x="1009669" y="194807"/>
                </a:lnTo>
                <a:close/>
              </a:path>
              <a:path w="1094740" h="727710">
                <a:moveTo>
                  <a:pt x="765163" y="207794"/>
                </a:moveTo>
                <a:lnTo>
                  <a:pt x="300268" y="207794"/>
                </a:lnTo>
                <a:lnTo>
                  <a:pt x="310361" y="209843"/>
                </a:lnTo>
                <a:lnTo>
                  <a:pt x="318626" y="215424"/>
                </a:lnTo>
                <a:lnTo>
                  <a:pt x="324210" y="223683"/>
                </a:lnTo>
                <a:lnTo>
                  <a:pt x="326261" y="233768"/>
                </a:lnTo>
                <a:lnTo>
                  <a:pt x="326261" y="285717"/>
                </a:lnTo>
                <a:lnTo>
                  <a:pt x="378247" y="285717"/>
                </a:lnTo>
                <a:lnTo>
                  <a:pt x="388339" y="287766"/>
                </a:lnTo>
                <a:lnTo>
                  <a:pt x="396604" y="293347"/>
                </a:lnTo>
                <a:lnTo>
                  <a:pt x="402188" y="301606"/>
                </a:lnTo>
                <a:lnTo>
                  <a:pt x="404239" y="311691"/>
                </a:lnTo>
                <a:lnTo>
                  <a:pt x="402188" y="321776"/>
                </a:lnTo>
                <a:lnTo>
                  <a:pt x="396604" y="330035"/>
                </a:lnTo>
                <a:lnTo>
                  <a:pt x="388339" y="335616"/>
                </a:lnTo>
                <a:lnTo>
                  <a:pt x="378247" y="337665"/>
                </a:lnTo>
                <a:lnTo>
                  <a:pt x="326261" y="337665"/>
                </a:lnTo>
                <a:lnTo>
                  <a:pt x="326261" y="389614"/>
                </a:lnTo>
                <a:lnTo>
                  <a:pt x="324210" y="399699"/>
                </a:lnTo>
                <a:lnTo>
                  <a:pt x="318626" y="407958"/>
                </a:lnTo>
                <a:lnTo>
                  <a:pt x="310361" y="413539"/>
                </a:lnTo>
                <a:lnTo>
                  <a:pt x="300268" y="415588"/>
                </a:lnTo>
                <a:lnTo>
                  <a:pt x="765163" y="415588"/>
                </a:lnTo>
                <a:lnTo>
                  <a:pt x="758127" y="405016"/>
                </a:lnTo>
                <a:lnTo>
                  <a:pt x="755142" y="389614"/>
                </a:lnTo>
                <a:lnTo>
                  <a:pt x="758127" y="374212"/>
                </a:lnTo>
                <a:lnTo>
                  <a:pt x="766352" y="361854"/>
                </a:lnTo>
                <a:lnTo>
                  <a:pt x="778718" y="353636"/>
                </a:lnTo>
                <a:lnTo>
                  <a:pt x="794131" y="350653"/>
                </a:lnTo>
                <a:lnTo>
                  <a:pt x="716153" y="350653"/>
                </a:lnTo>
                <a:lnTo>
                  <a:pt x="700740" y="347670"/>
                </a:lnTo>
                <a:lnTo>
                  <a:pt x="688373" y="339451"/>
                </a:lnTo>
                <a:lnTo>
                  <a:pt x="680149" y="327093"/>
                </a:lnTo>
                <a:lnTo>
                  <a:pt x="677164" y="311691"/>
                </a:lnTo>
                <a:lnTo>
                  <a:pt x="680149" y="296289"/>
                </a:lnTo>
                <a:lnTo>
                  <a:pt x="688373" y="283931"/>
                </a:lnTo>
                <a:lnTo>
                  <a:pt x="700740" y="275713"/>
                </a:lnTo>
                <a:lnTo>
                  <a:pt x="716153" y="272730"/>
                </a:lnTo>
                <a:lnTo>
                  <a:pt x="794131" y="272730"/>
                </a:lnTo>
                <a:lnTo>
                  <a:pt x="778718" y="269747"/>
                </a:lnTo>
                <a:lnTo>
                  <a:pt x="766351" y="261528"/>
                </a:lnTo>
                <a:lnTo>
                  <a:pt x="758127" y="249170"/>
                </a:lnTo>
                <a:lnTo>
                  <a:pt x="755142" y="233768"/>
                </a:lnTo>
                <a:lnTo>
                  <a:pt x="758127" y="218366"/>
                </a:lnTo>
                <a:lnTo>
                  <a:pt x="765163" y="207794"/>
                </a:lnTo>
                <a:close/>
              </a:path>
              <a:path w="1094740" h="727710">
                <a:moveTo>
                  <a:pt x="872110" y="272730"/>
                </a:moveTo>
                <a:lnTo>
                  <a:pt x="716153" y="272730"/>
                </a:lnTo>
                <a:lnTo>
                  <a:pt x="731566" y="275713"/>
                </a:lnTo>
                <a:lnTo>
                  <a:pt x="743933" y="283931"/>
                </a:lnTo>
                <a:lnTo>
                  <a:pt x="752157" y="296289"/>
                </a:lnTo>
                <a:lnTo>
                  <a:pt x="755142" y="311691"/>
                </a:lnTo>
                <a:lnTo>
                  <a:pt x="752157" y="327093"/>
                </a:lnTo>
                <a:lnTo>
                  <a:pt x="743933" y="339451"/>
                </a:lnTo>
                <a:lnTo>
                  <a:pt x="731566" y="347670"/>
                </a:lnTo>
                <a:lnTo>
                  <a:pt x="716153" y="350653"/>
                </a:lnTo>
                <a:lnTo>
                  <a:pt x="872110" y="350653"/>
                </a:lnTo>
                <a:lnTo>
                  <a:pt x="856697" y="347670"/>
                </a:lnTo>
                <a:lnTo>
                  <a:pt x="844330" y="339451"/>
                </a:lnTo>
                <a:lnTo>
                  <a:pt x="836106" y="327093"/>
                </a:lnTo>
                <a:lnTo>
                  <a:pt x="833120" y="311691"/>
                </a:lnTo>
                <a:lnTo>
                  <a:pt x="836106" y="296289"/>
                </a:lnTo>
                <a:lnTo>
                  <a:pt x="844330" y="283931"/>
                </a:lnTo>
                <a:lnTo>
                  <a:pt x="856697" y="275713"/>
                </a:lnTo>
                <a:lnTo>
                  <a:pt x="872110" y="272730"/>
                </a:lnTo>
                <a:close/>
              </a:path>
              <a:path w="1094740" h="727710">
                <a:moveTo>
                  <a:pt x="846117" y="0"/>
                </a:moveTo>
                <a:lnTo>
                  <a:pt x="806517" y="2181"/>
                </a:lnTo>
                <a:lnTo>
                  <a:pt x="756169" y="16831"/>
                </a:lnTo>
                <a:lnTo>
                  <a:pt x="722976" y="38961"/>
                </a:lnTo>
                <a:lnTo>
                  <a:pt x="704820" y="50494"/>
                </a:lnTo>
                <a:lnTo>
                  <a:pt x="681361" y="61091"/>
                </a:lnTo>
                <a:lnTo>
                  <a:pt x="649403" y="69818"/>
                </a:lnTo>
                <a:lnTo>
                  <a:pt x="605748" y="75741"/>
                </a:lnTo>
                <a:lnTo>
                  <a:pt x="547200" y="77922"/>
                </a:lnTo>
                <a:lnTo>
                  <a:pt x="946997" y="77922"/>
                </a:lnTo>
                <a:lnTo>
                  <a:pt x="937022" y="63384"/>
                </a:lnTo>
                <a:lnTo>
                  <a:pt x="914397" y="36883"/>
                </a:lnTo>
                <a:lnTo>
                  <a:pt x="891529" y="16938"/>
                </a:lnTo>
                <a:lnTo>
                  <a:pt x="868681" y="4371"/>
                </a:lnTo>
                <a:lnTo>
                  <a:pt x="846117" y="0"/>
                </a:lnTo>
                <a:close/>
              </a:path>
            </a:pathLst>
          </a:custGeom>
          <a:solidFill>
            <a:srgbClr val="46C3D2"/>
          </a:solidFill>
        </p:spPr>
        <p:txBody>
          <a:bodyPr wrap="square" lIns="0" tIns="0" rIns="0" bIns="0" rtlCol="0"/>
          <a:lstStyle/>
          <a:p>
            <a:endParaRPr/>
          </a:p>
        </p:txBody>
      </p:sp>
      <p:sp>
        <p:nvSpPr>
          <p:cNvPr id="14" name="object 16"/>
          <p:cNvSpPr/>
          <p:nvPr/>
        </p:nvSpPr>
        <p:spPr>
          <a:xfrm>
            <a:off x="9859229" y="4842100"/>
            <a:ext cx="1298575" cy="1299210"/>
          </a:xfrm>
          <a:custGeom>
            <a:avLst/>
            <a:gdLst/>
            <a:ahLst/>
            <a:cxnLst/>
            <a:rect l="l" t="t" r="r" b="b"/>
            <a:pathLst>
              <a:path w="1298575" h="1299210">
                <a:moveTo>
                  <a:pt x="649224" y="0"/>
                </a:moveTo>
                <a:lnTo>
                  <a:pt x="715518" y="3301"/>
                </a:lnTo>
                <a:lnTo>
                  <a:pt x="780033" y="13081"/>
                </a:lnTo>
                <a:lnTo>
                  <a:pt x="842263" y="29082"/>
                </a:lnTo>
                <a:lnTo>
                  <a:pt x="901953" y="51053"/>
                </a:lnTo>
                <a:lnTo>
                  <a:pt x="958850" y="78486"/>
                </a:lnTo>
                <a:lnTo>
                  <a:pt x="1012444" y="110743"/>
                </a:lnTo>
                <a:lnTo>
                  <a:pt x="1062227" y="148462"/>
                </a:lnTo>
                <a:lnTo>
                  <a:pt x="1108455" y="190119"/>
                </a:lnTo>
                <a:lnTo>
                  <a:pt x="1150111" y="236346"/>
                </a:lnTo>
                <a:lnTo>
                  <a:pt x="1187830" y="286131"/>
                </a:lnTo>
                <a:lnTo>
                  <a:pt x="1220088" y="339725"/>
                </a:lnTo>
                <a:lnTo>
                  <a:pt x="1247521" y="396620"/>
                </a:lnTo>
                <a:lnTo>
                  <a:pt x="1269492" y="456310"/>
                </a:lnTo>
                <a:lnTo>
                  <a:pt x="1285494" y="518541"/>
                </a:lnTo>
                <a:lnTo>
                  <a:pt x="1295273" y="583057"/>
                </a:lnTo>
                <a:lnTo>
                  <a:pt x="1298575" y="649223"/>
                </a:lnTo>
                <a:lnTo>
                  <a:pt x="1295273" y="715517"/>
                </a:lnTo>
                <a:lnTo>
                  <a:pt x="1285494" y="780034"/>
                </a:lnTo>
                <a:lnTo>
                  <a:pt x="1269492" y="842302"/>
                </a:lnTo>
                <a:lnTo>
                  <a:pt x="1247521" y="902017"/>
                </a:lnTo>
                <a:lnTo>
                  <a:pt x="1220088" y="958799"/>
                </a:lnTo>
                <a:lnTo>
                  <a:pt x="1187830" y="1012393"/>
                </a:lnTo>
                <a:lnTo>
                  <a:pt x="1150111" y="1062266"/>
                </a:lnTo>
                <a:lnTo>
                  <a:pt x="1108455" y="1108468"/>
                </a:lnTo>
                <a:lnTo>
                  <a:pt x="1062227" y="1150162"/>
                </a:lnTo>
                <a:lnTo>
                  <a:pt x="1012444" y="1187780"/>
                </a:lnTo>
                <a:lnTo>
                  <a:pt x="958850" y="1220101"/>
                </a:lnTo>
                <a:lnTo>
                  <a:pt x="901953" y="1247470"/>
                </a:lnTo>
                <a:lnTo>
                  <a:pt x="842263" y="1269555"/>
                </a:lnTo>
                <a:lnTo>
                  <a:pt x="780033" y="1285519"/>
                </a:lnTo>
                <a:lnTo>
                  <a:pt x="715518" y="1295323"/>
                </a:lnTo>
                <a:lnTo>
                  <a:pt x="649224" y="1298600"/>
                </a:lnTo>
                <a:lnTo>
                  <a:pt x="583056" y="1295323"/>
                </a:lnTo>
                <a:lnTo>
                  <a:pt x="518541" y="1285519"/>
                </a:lnTo>
                <a:lnTo>
                  <a:pt x="456310" y="1269555"/>
                </a:lnTo>
                <a:lnTo>
                  <a:pt x="396621" y="1247470"/>
                </a:lnTo>
                <a:lnTo>
                  <a:pt x="339725" y="1220101"/>
                </a:lnTo>
                <a:lnTo>
                  <a:pt x="286130" y="1187780"/>
                </a:lnTo>
                <a:lnTo>
                  <a:pt x="236347" y="1150162"/>
                </a:lnTo>
                <a:lnTo>
                  <a:pt x="190119" y="1108468"/>
                </a:lnTo>
                <a:lnTo>
                  <a:pt x="148462" y="1062266"/>
                </a:lnTo>
                <a:lnTo>
                  <a:pt x="110744" y="1012393"/>
                </a:lnTo>
                <a:lnTo>
                  <a:pt x="78485" y="958799"/>
                </a:lnTo>
                <a:lnTo>
                  <a:pt x="51053" y="902017"/>
                </a:lnTo>
                <a:lnTo>
                  <a:pt x="28955" y="842302"/>
                </a:lnTo>
                <a:lnTo>
                  <a:pt x="13080" y="780034"/>
                </a:lnTo>
                <a:lnTo>
                  <a:pt x="3301" y="715517"/>
                </a:lnTo>
                <a:lnTo>
                  <a:pt x="0" y="649223"/>
                </a:lnTo>
                <a:lnTo>
                  <a:pt x="3301" y="583057"/>
                </a:lnTo>
                <a:lnTo>
                  <a:pt x="13080" y="518541"/>
                </a:lnTo>
                <a:lnTo>
                  <a:pt x="28955" y="456310"/>
                </a:lnTo>
                <a:lnTo>
                  <a:pt x="51053" y="396620"/>
                </a:lnTo>
                <a:lnTo>
                  <a:pt x="78485" y="339725"/>
                </a:lnTo>
                <a:lnTo>
                  <a:pt x="110744" y="286131"/>
                </a:lnTo>
                <a:lnTo>
                  <a:pt x="148462" y="236346"/>
                </a:lnTo>
                <a:lnTo>
                  <a:pt x="190119" y="190119"/>
                </a:lnTo>
                <a:lnTo>
                  <a:pt x="236347" y="148462"/>
                </a:lnTo>
                <a:lnTo>
                  <a:pt x="286130" y="110743"/>
                </a:lnTo>
                <a:lnTo>
                  <a:pt x="339725" y="78486"/>
                </a:lnTo>
                <a:lnTo>
                  <a:pt x="396621" y="51053"/>
                </a:lnTo>
                <a:lnTo>
                  <a:pt x="456310" y="29082"/>
                </a:lnTo>
                <a:lnTo>
                  <a:pt x="518541" y="13081"/>
                </a:lnTo>
                <a:lnTo>
                  <a:pt x="583056" y="3301"/>
                </a:lnTo>
                <a:lnTo>
                  <a:pt x="649224" y="0"/>
                </a:lnTo>
                <a:close/>
              </a:path>
            </a:pathLst>
          </a:custGeom>
          <a:ln w="38099">
            <a:solidFill>
              <a:srgbClr val="46C3D2"/>
            </a:solidFill>
          </a:ln>
        </p:spPr>
        <p:txBody>
          <a:bodyPr wrap="square" lIns="0" tIns="0" rIns="0" bIns="0" rtlCol="0"/>
          <a:lstStyle/>
          <a:p>
            <a:endParaRPr/>
          </a:p>
        </p:txBody>
      </p:sp>
      <p:sp>
        <p:nvSpPr>
          <p:cNvPr id="15" name="object 8"/>
          <p:cNvSpPr txBox="1"/>
          <p:nvPr/>
        </p:nvSpPr>
        <p:spPr>
          <a:xfrm>
            <a:off x="9199752" y="3853618"/>
            <a:ext cx="2617528" cy="689291"/>
          </a:xfrm>
          <a:prstGeom prst="rect">
            <a:avLst/>
          </a:prstGeom>
        </p:spPr>
        <p:txBody>
          <a:bodyPr vert="horz" wrap="square" lIns="0" tIns="12065" rIns="0" bIns="0" rtlCol="0">
            <a:spAutoFit/>
          </a:bodyPr>
          <a:lstStyle/>
          <a:p>
            <a:pPr marL="12700">
              <a:lnSpc>
                <a:spcPct val="100000"/>
              </a:lnSpc>
              <a:spcBef>
                <a:spcPts val="95"/>
              </a:spcBef>
            </a:pPr>
            <a:r>
              <a:rPr sz="4400" b="1" spc="-50" dirty="0">
                <a:solidFill>
                  <a:schemeClr val="bg1"/>
                </a:solidFill>
                <a:latin typeface="Trebuchet MS"/>
                <a:cs typeface="Trebuchet MS"/>
              </a:rPr>
              <a:t>Game</a:t>
            </a:r>
            <a:r>
              <a:rPr sz="4400" b="1" spc="-235" dirty="0">
                <a:solidFill>
                  <a:schemeClr val="bg1"/>
                </a:solidFill>
                <a:latin typeface="Trebuchet MS"/>
                <a:cs typeface="Trebuchet MS"/>
              </a:rPr>
              <a:t> </a:t>
            </a:r>
            <a:r>
              <a:rPr sz="4400" b="1" spc="-25" dirty="0">
                <a:solidFill>
                  <a:schemeClr val="bg1"/>
                </a:solidFill>
                <a:latin typeface="Trebuchet MS"/>
                <a:cs typeface="Trebuchet MS"/>
              </a:rPr>
              <a:t>Co</a:t>
            </a:r>
            <a:endParaRPr sz="4400" dirty="0">
              <a:solidFill>
                <a:schemeClr val="bg1"/>
              </a:solidFill>
              <a:latin typeface="Trebuchet MS"/>
              <a:cs typeface="Trebuchet MS"/>
            </a:endParaRPr>
          </a:p>
        </p:txBody>
      </p:sp>
    </p:spTree>
    <p:extLst>
      <p:ext uri="{BB962C8B-B14F-4D97-AF65-F5344CB8AC3E}">
        <p14:creationId xmlns:p14="http://schemas.microsoft.com/office/powerpoint/2010/main" val="230247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047462332"/>
              </p:ext>
            </p:extLst>
          </p:nvPr>
        </p:nvGraphicFramePr>
        <p:xfrm>
          <a:off x="6463786" y="1346120"/>
          <a:ext cx="5352885" cy="360470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878529" y="4990639"/>
            <a:ext cx="5113587" cy="1954381"/>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1100" dirty="0" smtClean="0"/>
              <a:t>North America sales are in peak of  93% at 1983 have more fluctuations </a:t>
            </a:r>
            <a:r>
              <a:rPr lang="en-GB" sz="1100" dirty="0" err="1" smtClean="0"/>
              <a:t>upto</a:t>
            </a:r>
            <a:r>
              <a:rPr lang="en-GB" sz="1100" dirty="0" smtClean="0"/>
              <a:t> 2010 and then gradually decreasing by years and clustered towards Lower values.</a:t>
            </a:r>
          </a:p>
          <a:p>
            <a:pPr marL="171450" indent="-171450">
              <a:buClr>
                <a:schemeClr val="accent4"/>
              </a:buClr>
              <a:buFont typeface="Arial" panose="020B0604020202020204" pitchFamily="34" charset="0"/>
              <a:buChar char="•"/>
            </a:pPr>
            <a:endParaRPr lang="en-GB" sz="1100" dirty="0" smtClean="0"/>
          </a:p>
          <a:p>
            <a:pPr marL="171450" indent="-171450">
              <a:buClr>
                <a:schemeClr val="accent4"/>
              </a:buClr>
              <a:buFont typeface="Arial" panose="020B0604020202020204" pitchFamily="34" charset="0"/>
              <a:buChar char="•"/>
            </a:pPr>
            <a:r>
              <a:rPr lang="en-GB" sz="1100" dirty="0" smtClean="0"/>
              <a:t>Europe Region sales gradually increasing from 6% at 1980 to 38 % by 2016 and trends are growth by years.</a:t>
            </a:r>
          </a:p>
          <a:p>
            <a:pPr marL="171450" indent="-171450">
              <a:buClr>
                <a:schemeClr val="accent4"/>
              </a:buClr>
              <a:buFont typeface="Arial" panose="020B0604020202020204" pitchFamily="34" charset="0"/>
              <a:buChar char="•"/>
            </a:pPr>
            <a:endParaRPr lang="en-GB" sz="1100" dirty="0"/>
          </a:p>
          <a:p>
            <a:pPr marL="171450" indent="-171450">
              <a:buClr>
                <a:schemeClr val="accent4"/>
              </a:buClr>
              <a:buFont typeface="Arial" panose="020B0604020202020204" pitchFamily="34" charset="0"/>
              <a:buChar char="•"/>
            </a:pPr>
            <a:r>
              <a:rPr lang="en-GB" sz="1100" dirty="0" smtClean="0"/>
              <a:t>Japan Region sales have more fluctuations and reached peak of 55% at 1993 and then gradually decreasing and increasing after 2013.</a:t>
            </a:r>
          </a:p>
          <a:p>
            <a:pPr marL="171450" indent="-171450">
              <a:buClr>
                <a:schemeClr val="accent4"/>
              </a:buClr>
              <a:buFont typeface="Arial" panose="020B0604020202020204" pitchFamily="34" charset="0"/>
              <a:buChar char="•"/>
            </a:pPr>
            <a:endParaRPr lang="en-GB" sz="1100" dirty="0" smtClean="0"/>
          </a:p>
          <a:p>
            <a:pPr marL="171450" indent="-171450">
              <a:buClr>
                <a:schemeClr val="accent4"/>
              </a:buClr>
              <a:buFont typeface="Arial" panose="020B0604020202020204" pitchFamily="34" charset="0"/>
              <a:buChar char="•"/>
            </a:pPr>
            <a:endParaRPr lang="en-GB" sz="1100" dirty="0" smtClean="0"/>
          </a:p>
        </p:txBody>
      </p:sp>
      <p:grpSp>
        <p:nvGrpSpPr>
          <p:cNvPr id="47" name="object 5"/>
          <p:cNvGrpSpPr/>
          <p:nvPr/>
        </p:nvGrpSpPr>
        <p:grpSpPr>
          <a:xfrm>
            <a:off x="1021429" y="1832551"/>
            <a:ext cx="4793615" cy="2771140"/>
            <a:chOff x="545337" y="1746313"/>
            <a:chExt cx="4793615" cy="2771140"/>
          </a:xfrm>
        </p:grpSpPr>
        <p:sp>
          <p:nvSpPr>
            <p:cNvPr id="48" name="object 6"/>
            <p:cNvSpPr/>
            <p:nvPr/>
          </p:nvSpPr>
          <p:spPr>
            <a:xfrm>
              <a:off x="569975" y="1751076"/>
              <a:ext cx="4742815" cy="1903730"/>
            </a:xfrm>
            <a:custGeom>
              <a:avLst/>
              <a:gdLst/>
              <a:ahLst/>
              <a:cxnLst/>
              <a:rect l="l" t="t" r="r" b="b"/>
              <a:pathLst>
                <a:path w="4742815" h="1903729">
                  <a:moveTo>
                    <a:pt x="0" y="1903476"/>
                  </a:moveTo>
                  <a:lnTo>
                    <a:pt x="4742688" y="1903476"/>
                  </a:lnTo>
                </a:path>
                <a:path w="4742815" h="1903729">
                  <a:moveTo>
                    <a:pt x="0" y="1522476"/>
                  </a:moveTo>
                  <a:lnTo>
                    <a:pt x="4742688" y="1522476"/>
                  </a:lnTo>
                </a:path>
                <a:path w="4742815" h="1903729">
                  <a:moveTo>
                    <a:pt x="0" y="1141476"/>
                  </a:moveTo>
                  <a:lnTo>
                    <a:pt x="4742688" y="1141476"/>
                  </a:lnTo>
                </a:path>
                <a:path w="4742815" h="1903729">
                  <a:moveTo>
                    <a:pt x="0" y="760476"/>
                  </a:moveTo>
                  <a:lnTo>
                    <a:pt x="4742688" y="760476"/>
                  </a:lnTo>
                </a:path>
                <a:path w="4742815" h="1903729">
                  <a:moveTo>
                    <a:pt x="0" y="381000"/>
                  </a:moveTo>
                  <a:lnTo>
                    <a:pt x="4742688" y="381000"/>
                  </a:lnTo>
                </a:path>
                <a:path w="4742815" h="1903729">
                  <a:moveTo>
                    <a:pt x="0" y="0"/>
                  </a:moveTo>
                  <a:lnTo>
                    <a:pt x="4742688" y="0"/>
                  </a:lnTo>
                </a:path>
              </a:pathLst>
            </a:custGeom>
            <a:ln w="6350">
              <a:solidFill>
                <a:srgbClr val="FFFFFF"/>
              </a:solidFill>
            </a:ln>
          </p:spPr>
          <p:txBody>
            <a:bodyPr wrap="square" lIns="0" tIns="0" rIns="0" bIns="0" rtlCol="0"/>
            <a:lstStyle/>
            <a:p>
              <a:endParaRPr/>
            </a:p>
          </p:txBody>
        </p:sp>
        <p:sp>
          <p:nvSpPr>
            <p:cNvPr id="49" name="object 7"/>
            <p:cNvSpPr/>
            <p:nvPr/>
          </p:nvSpPr>
          <p:spPr>
            <a:xfrm>
              <a:off x="1248155" y="1751076"/>
              <a:ext cx="4064635" cy="2283460"/>
            </a:xfrm>
            <a:custGeom>
              <a:avLst/>
              <a:gdLst/>
              <a:ahLst/>
              <a:cxnLst/>
              <a:rect l="l" t="t" r="r" b="b"/>
              <a:pathLst>
                <a:path w="4064635" h="2283460">
                  <a:moveTo>
                    <a:pt x="0" y="0"/>
                  </a:moveTo>
                  <a:lnTo>
                    <a:pt x="0" y="2282952"/>
                  </a:lnTo>
                </a:path>
                <a:path w="4064635" h="2283460">
                  <a:moveTo>
                    <a:pt x="676656" y="0"/>
                  </a:moveTo>
                  <a:lnTo>
                    <a:pt x="676656" y="2282952"/>
                  </a:lnTo>
                </a:path>
                <a:path w="4064635" h="2283460">
                  <a:moveTo>
                    <a:pt x="1354836" y="0"/>
                  </a:moveTo>
                  <a:lnTo>
                    <a:pt x="1354836" y="2282952"/>
                  </a:lnTo>
                </a:path>
                <a:path w="4064635" h="2283460">
                  <a:moveTo>
                    <a:pt x="2031492" y="0"/>
                  </a:moveTo>
                  <a:lnTo>
                    <a:pt x="2031492" y="2282952"/>
                  </a:lnTo>
                </a:path>
                <a:path w="4064635" h="2283460">
                  <a:moveTo>
                    <a:pt x="2709672" y="0"/>
                  </a:moveTo>
                  <a:lnTo>
                    <a:pt x="2709672" y="2282952"/>
                  </a:lnTo>
                </a:path>
                <a:path w="4064635" h="2283460">
                  <a:moveTo>
                    <a:pt x="3387852" y="0"/>
                  </a:moveTo>
                  <a:lnTo>
                    <a:pt x="3387852" y="2282952"/>
                  </a:lnTo>
                </a:path>
                <a:path w="4064635" h="2283460">
                  <a:moveTo>
                    <a:pt x="4064507" y="0"/>
                  </a:moveTo>
                  <a:lnTo>
                    <a:pt x="4064507" y="2282952"/>
                  </a:lnTo>
                </a:path>
              </a:pathLst>
            </a:custGeom>
            <a:ln w="9525">
              <a:solidFill>
                <a:srgbClr val="FFFFFF"/>
              </a:solidFill>
            </a:ln>
          </p:spPr>
          <p:txBody>
            <a:bodyPr wrap="square" lIns="0" tIns="0" rIns="0" bIns="0" rtlCol="0"/>
            <a:lstStyle/>
            <a:p>
              <a:endParaRPr/>
            </a:p>
          </p:txBody>
        </p:sp>
        <p:sp>
          <p:nvSpPr>
            <p:cNvPr id="50" name="object 8"/>
            <p:cNvSpPr/>
            <p:nvPr/>
          </p:nvSpPr>
          <p:spPr>
            <a:xfrm>
              <a:off x="569975" y="1751076"/>
              <a:ext cx="4742815" cy="2283460"/>
            </a:xfrm>
            <a:custGeom>
              <a:avLst/>
              <a:gdLst/>
              <a:ahLst/>
              <a:cxnLst/>
              <a:rect l="l" t="t" r="r" b="b"/>
              <a:pathLst>
                <a:path w="4742815" h="2283460">
                  <a:moveTo>
                    <a:pt x="0" y="2282952"/>
                  </a:moveTo>
                  <a:lnTo>
                    <a:pt x="0" y="0"/>
                  </a:lnTo>
                </a:path>
                <a:path w="4742815" h="2283460">
                  <a:moveTo>
                    <a:pt x="0" y="2282952"/>
                  </a:moveTo>
                  <a:lnTo>
                    <a:pt x="4742688" y="2282952"/>
                  </a:lnTo>
                </a:path>
              </a:pathLst>
            </a:custGeom>
            <a:ln w="9525">
              <a:solidFill>
                <a:srgbClr val="BEBEBE"/>
              </a:solidFill>
            </a:ln>
          </p:spPr>
          <p:txBody>
            <a:bodyPr wrap="square" lIns="0" tIns="0" rIns="0" bIns="0" rtlCol="0"/>
            <a:lstStyle/>
            <a:p>
              <a:endParaRPr/>
            </a:p>
          </p:txBody>
        </p:sp>
        <p:sp>
          <p:nvSpPr>
            <p:cNvPr id="51" name="object 9"/>
            <p:cNvSpPr/>
            <p:nvPr/>
          </p:nvSpPr>
          <p:spPr>
            <a:xfrm>
              <a:off x="3958590" y="2567178"/>
              <a:ext cx="1355090" cy="238125"/>
            </a:xfrm>
            <a:custGeom>
              <a:avLst/>
              <a:gdLst/>
              <a:ahLst/>
              <a:cxnLst/>
              <a:rect l="l" t="t" r="r" b="b"/>
              <a:pathLst>
                <a:path w="1355089" h="238125">
                  <a:moveTo>
                    <a:pt x="0" y="0"/>
                  </a:moveTo>
                  <a:lnTo>
                    <a:pt x="38546" y="4958"/>
                  </a:lnTo>
                  <a:lnTo>
                    <a:pt x="78847" y="10497"/>
                  </a:lnTo>
                  <a:lnTo>
                    <a:pt x="120801" y="16582"/>
                  </a:lnTo>
                  <a:lnTo>
                    <a:pt x="164303" y="23179"/>
                  </a:lnTo>
                  <a:lnTo>
                    <a:pt x="209251" y="30254"/>
                  </a:lnTo>
                  <a:lnTo>
                    <a:pt x="255541" y="37773"/>
                  </a:lnTo>
                  <a:lnTo>
                    <a:pt x="303070" y="45702"/>
                  </a:lnTo>
                  <a:lnTo>
                    <a:pt x="351735" y="54007"/>
                  </a:lnTo>
                  <a:lnTo>
                    <a:pt x="401432" y="62653"/>
                  </a:lnTo>
                  <a:lnTo>
                    <a:pt x="452059" y="71606"/>
                  </a:lnTo>
                  <a:lnTo>
                    <a:pt x="503511" y="80833"/>
                  </a:lnTo>
                  <a:lnTo>
                    <a:pt x="555687" y="90298"/>
                  </a:lnTo>
                  <a:lnTo>
                    <a:pt x="608481" y="99968"/>
                  </a:lnTo>
                  <a:lnTo>
                    <a:pt x="661792" y="109809"/>
                  </a:lnTo>
                  <a:lnTo>
                    <a:pt x="715516" y="119787"/>
                  </a:lnTo>
                  <a:lnTo>
                    <a:pt x="769550" y="129867"/>
                  </a:lnTo>
                  <a:lnTo>
                    <a:pt x="823790" y="140016"/>
                  </a:lnTo>
                  <a:lnTo>
                    <a:pt x="878134" y="150198"/>
                  </a:lnTo>
                  <a:lnTo>
                    <a:pt x="932477" y="160381"/>
                  </a:lnTo>
                  <a:lnTo>
                    <a:pt x="986718" y="170529"/>
                  </a:lnTo>
                  <a:lnTo>
                    <a:pt x="1040751" y="180609"/>
                  </a:lnTo>
                  <a:lnTo>
                    <a:pt x="1094475" y="190587"/>
                  </a:lnTo>
                  <a:lnTo>
                    <a:pt x="1147786" y="200428"/>
                  </a:lnTo>
                  <a:lnTo>
                    <a:pt x="1200581" y="210098"/>
                  </a:lnTo>
                  <a:lnTo>
                    <a:pt x="1252756" y="219564"/>
                  </a:lnTo>
                  <a:lnTo>
                    <a:pt x="1304209" y="228790"/>
                  </a:lnTo>
                  <a:lnTo>
                    <a:pt x="1354836" y="237744"/>
                  </a:lnTo>
                </a:path>
              </a:pathLst>
            </a:custGeom>
            <a:ln w="50800">
              <a:solidFill>
                <a:srgbClr val="A32D82"/>
              </a:solidFill>
              <a:prstDash val="dash"/>
            </a:ln>
          </p:spPr>
          <p:txBody>
            <a:bodyPr wrap="square" lIns="0" tIns="0" rIns="0" bIns="0" rtlCol="0"/>
            <a:lstStyle/>
            <a:p>
              <a:endParaRPr/>
            </a:p>
          </p:txBody>
        </p:sp>
        <p:sp>
          <p:nvSpPr>
            <p:cNvPr id="52" name="object 10"/>
            <p:cNvSpPr/>
            <p:nvPr/>
          </p:nvSpPr>
          <p:spPr>
            <a:xfrm>
              <a:off x="570737" y="2108454"/>
              <a:ext cx="3387725" cy="459740"/>
            </a:xfrm>
            <a:custGeom>
              <a:avLst/>
              <a:gdLst/>
              <a:ahLst/>
              <a:cxnLst/>
              <a:rect l="l" t="t" r="r" b="b"/>
              <a:pathLst>
                <a:path w="3387725" h="459739">
                  <a:moveTo>
                    <a:pt x="0" y="0"/>
                  </a:moveTo>
                  <a:lnTo>
                    <a:pt x="48395" y="11012"/>
                  </a:lnTo>
                  <a:lnTo>
                    <a:pt x="96790" y="22010"/>
                  </a:lnTo>
                  <a:lnTo>
                    <a:pt x="145185" y="32997"/>
                  </a:lnTo>
                  <a:lnTo>
                    <a:pt x="193580" y="43979"/>
                  </a:lnTo>
                  <a:lnTo>
                    <a:pt x="241975" y="54958"/>
                  </a:lnTo>
                  <a:lnTo>
                    <a:pt x="290370" y="65940"/>
                  </a:lnTo>
                  <a:lnTo>
                    <a:pt x="338766" y="76930"/>
                  </a:lnTo>
                  <a:lnTo>
                    <a:pt x="387161" y="87931"/>
                  </a:lnTo>
                  <a:lnTo>
                    <a:pt x="435556" y="98948"/>
                  </a:lnTo>
                  <a:lnTo>
                    <a:pt x="483951" y="109986"/>
                  </a:lnTo>
                  <a:lnTo>
                    <a:pt x="532346" y="121049"/>
                  </a:lnTo>
                  <a:lnTo>
                    <a:pt x="580741" y="132141"/>
                  </a:lnTo>
                  <a:lnTo>
                    <a:pt x="629137" y="143267"/>
                  </a:lnTo>
                  <a:lnTo>
                    <a:pt x="677532" y="154432"/>
                  </a:lnTo>
                  <a:lnTo>
                    <a:pt x="725921" y="165986"/>
                  </a:lnTo>
                  <a:lnTo>
                    <a:pt x="774311" y="178121"/>
                  </a:lnTo>
                  <a:lnTo>
                    <a:pt x="822701" y="190685"/>
                  </a:lnTo>
                  <a:lnTo>
                    <a:pt x="871091" y="203524"/>
                  </a:lnTo>
                  <a:lnTo>
                    <a:pt x="919482" y="216484"/>
                  </a:lnTo>
                  <a:lnTo>
                    <a:pt x="967874" y="229413"/>
                  </a:lnTo>
                  <a:lnTo>
                    <a:pt x="1016268" y="242157"/>
                  </a:lnTo>
                  <a:lnTo>
                    <a:pt x="1064663" y="254562"/>
                  </a:lnTo>
                  <a:lnTo>
                    <a:pt x="1113061" y="266476"/>
                  </a:lnTo>
                  <a:lnTo>
                    <a:pt x="1161460" y="277746"/>
                  </a:lnTo>
                  <a:lnTo>
                    <a:pt x="1209863" y="288217"/>
                  </a:lnTo>
                  <a:lnTo>
                    <a:pt x="1258268" y="297736"/>
                  </a:lnTo>
                  <a:lnTo>
                    <a:pt x="1306677" y="306151"/>
                  </a:lnTo>
                  <a:lnTo>
                    <a:pt x="1355089" y="313309"/>
                  </a:lnTo>
                  <a:lnTo>
                    <a:pt x="1407199" y="319266"/>
                  </a:lnTo>
                  <a:lnTo>
                    <a:pt x="1459308" y="323393"/>
                  </a:lnTo>
                  <a:lnTo>
                    <a:pt x="1511418" y="325996"/>
                  </a:lnTo>
                  <a:lnTo>
                    <a:pt x="1563530" y="327382"/>
                  </a:lnTo>
                  <a:lnTo>
                    <a:pt x="1615642" y="327857"/>
                  </a:lnTo>
                  <a:lnTo>
                    <a:pt x="1667756" y="327728"/>
                  </a:lnTo>
                  <a:lnTo>
                    <a:pt x="1719873" y="327301"/>
                  </a:lnTo>
                  <a:lnTo>
                    <a:pt x="1771992" y="326883"/>
                  </a:lnTo>
                  <a:lnTo>
                    <a:pt x="1824113" y="326781"/>
                  </a:lnTo>
                  <a:lnTo>
                    <a:pt x="1876238" y="327301"/>
                  </a:lnTo>
                  <a:lnTo>
                    <a:pt x="1928366" y="328750"/>
                  </a:lnTo>
                  <a:lnTo>
                    <a:pt x="1980498" y="331434"/>
                  </a:lnTo>
                  <a:lnTo>
                    <a:pt x="2032635" y="335661"/>
                  </a:lnTo>
                  <a:lnTo>
                    <a:pt x="2081022" y="341058"/>
                  </a:lnTo>
                  <a:lnTo>
                    <a:pt x="2129409" y="347645"/>
                  </a:lnTo>
                  <a:lnTo>
                    <a:pt x="2177796" y="355220"/>
                  </a:lnTo>
                  <a:lnTo>
                    <a:pt x="2226183" y="363580"/>
                  </a:lnTo>
                  <a:lnTo>
                    <a:pt x="2274570" y="372523"/>
                  </a:lnTo>
                  <a:lnTo>
                    <a:pt x="2322957" y="381847"/>
                  </a:lnTo>
                  <a:lnTo>
                    <a:pt x="2371344" y="391350"/>
                  </a:lnTo>
                  <a:lnTo>
                    <a:pt x="2419731" y="400830"/>
                  </a:lnTo>
                  <a:lnTo>
                    <a:pt x="2468118" y="410084"/>
                  </a:lnTo>
                  <a:lnTo>
                    <a:pt x="2516505" y="418910"/>
                  </a:lnTo>
                  <a:lnTo>
                    <a:pt x="2564892" y="427107"/>
                  </a:lnTo>
                  <a:lnTo>
                    <a:pt x="2613279" y="434472"/>
                  </a:lnTo>
                  <a:lnTo>
                    <a:pt x="2661666" y="440802"/>
                  </a:lnTo>
                  <a:lnTo>
                    <a:pt x="2710053" y="445897"/>
                  </a:lnTo>
                  <a:lnTo>
                    <a:pt x="2756589" y="449280"/>
                  </a:lnTo>
                  <a:lnTo>
                    <a:pt x="2800555" y="450901"/>
                  </a:lnTo>
                  <a:lnTo>
                    <a:pt x="2842665" y="451105"/>
                  </a:lnTo>
                  <a:lnTo>
                    <a:pt x="2883632" y="450240"/>
                  </a:lnTo>
                  <a:lnTo>
                    <a:pt x="2924170" y="448653"/>
                  </a:lnTo>
                  <a:lnTo>
                    <a:pt x="2964995" y="446693"/>
                  </a:lnTo>
                  <a:lnTo>
                    <a:pt x="3006820" y="444706"/>
                  </a:lnTo>
                  <a:lnTo>
                    <a:pt x="3050359" y="443040"/>
                  </a:lnTo>
                  <a:lnTo>
                    <a:pt x="3096327" y="442041"/>
                  </a:lnTo>
                  <a:lnTo>
                    <a:pt x="3145438" y="442059"/>
                  </a:lnTo>
                  <a:lnTo>
                    <a:pt x="3198407" y="443439"/>
                  </a:lnTo>
                  <a:lnTo>
                    <a:pt x="3255947" y="446530"/>
                  </a:lnTo>
                  <a:lnTo>
                    <a:pt x="3318772" y="451678"/>
                  </a:lnTo>
                  <a:lnTo>
                    <a:pt x="3387598" y="459232"/>
                  </a:lnTo>
                </a:path>
              </a:pathLst>
            </a:custGeom>
            <a:ln w="50800">
              <a:solidFill>
                <a:srgbClr val="A32D82"/>
              </a:solidFill>
            </a:ln>
          </p:spPr>
          <p:txBody>
            <a:bodyPr wrap="square" lIns="0" tIns="0" rIns="0" bIns="0" rtlCol="0"/>
            <a:lstStyle/>
            <a:p>
              <a:endParaRPr/>
            </a:p>
          </p:txBody>
        </p:sp>
        <p:sp>
          <p:nvSpPr>
            <p:cNvPr id="53" name="object 11"/>
            <p:cNvSpPr/>
            <p:nvPr/>
          </p:nvSpPr>
          <p:spPr>
            <a:xfrm>
              <a:off x="3958590" y="2501646"/>
              <a:ext cx="1355090" cy="139065"/>
            </a:xfrm>
            <a:custGeom>
              <a:avLst/>
              <a:gdLst/>
              <a:ahLst/>
              <a:cxnLst/>
              <a:rect l="l" t="t" r="r" b="b"/>
              <a:pathLst>
                <a:path w="1355089" h="139064">
                  <a:moveTo>
                    <a:pt x="0" y="138683"/>
                  </a:moveTo>
                  <a:lnTo>
                    <a:pt x="38546" y="136190"/>
                  </a:lnTo>
                  <a:lnTo>
                    <a:pt x="78847" y="133298"/>
                  </a:lnTo>
                  <a:lnTo>
                    <a:pt x="120801" y="130031"/>
                  </a:lnTo>
                  <a:lnTo>
                    <a:pt x="164303" y="126411"/>
                  </a:lnTo>
                  <a:lnTo>
                    <a:pt x="209251" y="122464"/>
                  </a:lnTo>
                  <a:lnTo>
                    <a:pt x="255541" y="118211"/>
                  </a:lnTo>
                  <a:lnTo>
                    <a:pt x="303070" y="113677"/>
                  </a:lnTo>
                  <a:lnTo>
                    <a:pt x="351735" y="108884"/>
                  </a:lnTo>
                  <a:lnTo>
                    <a:pt x="401432" y="103857"/>
                  </a:lnTo>
                  <a:lnTo>
                    <a:pt x="452059" y="98619"/>
                  </a:lnTo>
                  <a:lnTo>
                    <a:pt x="503511" y="93193"/>
                  </a:lnTo>
                  <a:lnTo>
                    <a:pt x="555687" y="87603"/>
                  </a:lnTo>
                  <a:lnTo>
                    <a:pt x="608481" y="81873"/>
                  </a:lnTo>
                  <a:lnTo>
                    <a:pt x="661792" y="76025"/>
                  </a:lnTo>
                  <a:lnTo>
                    <a:pt x="715516" y="70083"/>
                  </a:lnTo>
                  <a:lnTo>
                    <a:pt x="769550" y="64070"/>
                  </a:lnTo>
                  <a:lnTo>
                    <a:pt x="823790" y="58011"/>
                  </a:lnTo>
                  <a:lnTo>
                    <a:pt x="878134" y="51928"/>
                  </a:lnTo>
                  <a:lnTo>
                    <a:pt x="932477" y="45846"/>
                  </a:lnTo>
                  <a:lnTo>
                    <a:pt x="986718" y="39786"/>
                  </a:lnTo>
                  <a:lnTo>
                    <a:pt x="1040751" y="33774"/>
                  </a:lnTo>
                  <a:lnTo>
                    <a:pt x="1094475" y="27832"/>
                  </a:lnTo>
                  <a:lnTo>
                    <a:pt x="1147786" y="21984"/>
                  </a:lnTo>
                  <a:lnTo>
                    <a:pt x="1200581" y="16253"/>
                  </a:lnTo>
                  <a:lnTo>
                    <a:pt x="1252756" y="10663"/>
                  </a:lnTo>
                  <a:lnTo>
                    <a:pt x="1304209" y="5238"/>
                  </a:lnTo>
                  <a:lnTo>
                    <a:pt x="1354836" y="0"/>
                  </a:lnTo>
                </a:path>
              </a:pathLst>
            </a:custGeom>
            <a:ln w="50799">
              <a:solidFill>
                <a:srgbClr val="00AF50"/>
              </a:solidFill>
              <a:prstDash val="dash"/>
            </a:ln>
          </p:spPr>
          <p:txBody>
            <a:bodyPr wrap="square" lIns="0" tIns="0" rIns="0" bIns="0" rtlCol="0"/>
            <a:lstStyle/>
            <a:p>
              <a:endParaRPr/>
            </a:p>
          </p:txBody>
        </p:sp>
        <p:sp>
          <p:nvSpPr>
            <p:cNvPr id="54" name="object 12"/>
            <p:cNvSpPr/>
            <p:nvPr/>
          </p:nvSpPr>
          <p:spPr>
            <a:xfrm>
              <a:off x="570737" y="2622097"/>
              <a:ext cx="3387725" cy="294640"/>
            </a:xfrm>
            <a:custGeom>
              <a:avLst/>
              <a:gdLst/>
              <a:ahLst/>
              <a:cxnLst/>
              <a:rect l="l" t="t" r="r" b="b"/>
              <a:pathLst>
                <a:path w="3387725" h="294639">
                  <a:moveTo>
                    <a:pt x="0" y="294076"/>
                  </a:moveTo>
                  <a:lnTo>
                    <a:pt x="48395" y="285852"/>
                  </a:lnTo>
                  <a:lnTo>
                    <a:pt x="96790" y="277202"/>
                  </a:lnTo>
                  <a:lnTo>
                    <a:pt x="145185" y="268244"/>
                  </a:lnTo>
                  <a:lnTo>
                    <a:pt x="193580" y="259093"/>
                  </a:lnTo>
                  <a:lnTo>
                    <a:pt x="241975" y="249865"/>
                  </a:lnTo>
                  <a:lnTo>
                    <a:pt x="290370" y="240675"/>
                  </a:lnTo>
                  <a:lnTo>
                    <a:pt x="338766" y="231640"/>
                  </a:lnTo>
                  <a:lnTo>
                    <a:pt x="387161" y="222875"/>
                  </a:lnTo>
                  <a:lnTo>
                    <a:pt x="435556" y="214496"/>
                  </a:lnTo>
                  <a:lnTo>
                    <a:pt x="483951" y="206619"/>
                  </a:lnTo>
                  <a:lnTo>
                    <a:pt x="532346" y="199359"/>
                  </a:lnTo>
                  <a:lnTo>
                    <a:pt x="580741" y="192833"/>
                  </a:lnTo>
                  <a:lnTo>
                    <a:pt x="629137" y="187155"/>
                  </a:lnTo>
                  <a:lnTo>
                    <a:pt x="677532" y="182443"/>
                  </a:lnTo>
                  <a:lnTo>
                    <a:pt x="729644" y="178672"/>
                  </a:lnTo>
                  <a:lnTo>
                    <a:pt x="781755" y="176242"/>
                  </a:lnTo>
                  <a:lnTo>
                    <a:pt x="833868" y="174939"/>
                  </a:lnTo>
                  <a:lnTo>
                    <a:pt x="885980" y="174548"/>
                  </a:lnTo>
                  <a:lnTo>
                    <a:pt x="938094" y="174855"/>
                  </a:lnTo>
                  <a:lnTo>
                    <a:pt x="990209" y="175647"/>
                  </a:lnTo>
                  <a:lnTo>
                    <a:pt x="1042327" y="176708"/>
                  </a:lnTo>
                  <a:lnTo>
                    <a:pt x="1094446" y="177823"/>
                  </a:lnTo>
                  <a:lnTo>
                    <a:pt x="1146568" y="178780"/>
                  </a:lnTo>
                  <a:lnTo>
                    <a:pt x="1198693" y="179363"/>
                  </a:lnTo>
                  <a:lnTo>
                    <a:pt x="1250821" y="179359"/>
                  </a:lnTo>
                  <a:lnTo>
                    <a:pt x="1302953" y="178552"/>
                  </a:lnTo>
                  <a:lnTo>
                    <a:pt x="1355089" y="176728"/>
                  </a:lnTo>
                  <a:lnTo>
                    <a:pt x="1407199" y="174233"/>
                  </a:lnTo>
                  <a:lnTo>
                    <a:pt x="1459308" y="171484"/>
                  </a:lnTo>
                  <a:lnTo>
                    <a:pt x="1511418" y="168467"/>
                  </a:lnTo>
                  <a:lnTo>
                    <a:pt x="1563530" y="165169"/>
                  </a:lnTo>
                  <a:lnTo>
                    <a:pt x="1615642" y="161575"/>
                  </a:lnTo>
                  <a:lnTo>
                    <a:pt x="1667756" y="157671"/>
                  </a:lnTo>
                  <a:lnTo>
                    <a:pt x="1719873" y="153443"/>
                  </a:lnTo>
                  <a:lnTo>
                    <a:pt x="1771992" y="148876"/>
                  </a:lnTo>
                  <a:lnTo>
                    <a:pt x="1824113" y="143957"/>
                  </a:lnTo>
                  <a:lnTo>
                    <a:pt x="1876238" y="138671"/>
                  </a:lnTo>
                  <a:lnTo>
                    <a:pt x="1928366" y="133003"/>
                  </a:lnTo>
                  <a:lnTo>
                    <a:pt x="1980498" y="126940"/>
                  </a:lnTo>
                  <a:lnTo>
                    <a:pt x="2032635" y="120467"/>
                  </a:lnTo>
                  <a:lnTo>
                    <a:pt x="2081022" y="113674"/>
                  </a:lnTo>
                  <a:lnTo>
                    <a:pt x="2129409" y="105790"/>
                  </a:lnTo>
                  <a:lnTo>
                    <a:pt x="2177796" y="97028"/>
                  </a:lnTo>
                  <a:lnTo>
                    <a:pt x="2226183" y="87601"/>
                  </a:lnTo>
                  <a:lnTo>
                    <a:pt x="2274570" y="77719"/>
                  </a:lnTo>
                  <a:lnTo>
                    <a:pt x="2322957" y="67596"/>
                  </a:lnTo>
                  <a:lnTo>
                    <a:pt x="2371344" y="57444"/>
                  </a:lnTo>
                  <a:lnTo>
                    <a:pt x="2419731" y="47474"/>
                  </a:lnTo>
                  <a:lnTo>
                    <a:pt x="2468118" y="37899"/>
                  </a:lnTo>
                  <a:lnTo>
                    <a:pt x="2516505" y="28931"/>
                  </a:lnTo>
                  <a:lnTo>
                    <a:pt x="2564892" y="20782"/>
                  </a:lnTo>
                  <a:lnTo>
                    <a:pt x="2613279" y="13665"/>
                  </a:lnTo>
                  <a:lnTo>
                    <a:pt x="2661666" y="7791"/>
                  </a:lnTo>
                  <a:lnTo>
                    <a:pt x="2710053" y="3373"/>
                  </a:lnTo>
                  <a:lnTo>
                    <a:pt x="2756797" y="773"/>
                  </a:lnTo>
                  <a:lnTo>
                    <a:pt x="2800855" y="0"/>
                  </a:lnTo>
                  <a:lnTo>
                    <a:pt x="2842962" y="740"/>
                  </a:lnTo>
                  <a:lnTo>
                    <a:pt x="2883854" y="2679"/>
                  </a:lnTo>
                  <a:lnTo>
                    <a:pt x="2924264" y="5504"/>
                  </a:lnTo>
                  <a:lnTo>
                    <a:pt x="2964928" y="8898"/>
                  </a:lnTo>
                  <a:lnTo>
                    <a:pt x="3006582" y="12549"/>
                  </a:lnTo>
                  <a:lnTo>
                    <a:pt x="3049959" y="16141"/>
                  </a:lnTo>
                  <a:lnTo>
                    <a:pt x="3095796" y="19361"/>
                  </a:lnTo>
                  <a:lnTo>
                    <a:pt x="3144828" y="21894"/>
                  </a:lnTo>
                  <a:lnTo>
                    <a:pt x="3197788" y="23425"/>
                  </a:lnTo>
                  <a:lnTo>
                    <a:pt x="3255413" y="23641"/>
                  </a:lnTo>
                  <a:lnTo>
                    <a:pt x="3318438" y="22226"/>
                  </a:lnTo>
                  <a:lnTo>
                    <a:pt x="3387598" y="18867"/>
                  </a:lnTo>
                </a:path>
              </a:pathLst>
            </a:custGeom>
            <a:ln w="50800">
              <a:solidFill>
                <a:srgbClr val="00AF50"/>
              </a:solidFill>
            </a:ln>
          </p:spPr>
          <p:txBody>
            <a:bodyPr wrap="square" lIns="0" tIns="0" rIns="0" bIns="0" rtlCol="0"/>
            <a:lstStyle/>
            <a:p>
              <a:endParaRPr/>
            </a:p>
          </p:txBody>
        </p:sp>
        <p:sp>
          <p:nvSpPr>
            <p:cNvPr id="55" name="object 13"/>
            <p:cNvSpPr/>
            <p:nvPr/>
          </p:nvSpPr>
          <p:spPr>
            <a:xfrm>
              <a:off x="3958590" y="3501390"/>
              <a:ext cx="1355090" cy="53340"/>
            </a:xfrm>
            <a:custGeom>
              <a:avLst/>
              <a:gdLst/>
              <a:ahLst/>
              <a:cxnLst/>
              <a:rect l="l" t="t" r="r" b="b"/>
              <a:pathLst>
                <a:path w="1355089" h="53339">
                  <a:moveTo>
                    <a:pt x="0" y="53339"/>
                  </a:moveTo>
                  <a:lnTo>
                    <a:pt x="38546" y="51613"/>
                  </a:lnTo>
                  <a:lnTo>
                    <a:pt x="78847" y="49848"/>
                  </a:lnTo>
                  <a:lnTo>
                    <a:pt x="120801" y="48048"/>
                  </a:lnTo>
                  <a:lnTo>
                    <a:pt x="164303" y="46215"/>
                  </a:lnTo>
                  <a:lnTo>
                    <a:pt x="209251" y="44352"/>
                  </a:lnTo>
                  <a:lnTo>
                    <a:pt x="255541" y="42459"/>
                  </a:lnTo>
                  <a:lnTo>
                    <a:pt x="303070" y="40540"/>
                  </a:lnTo>
                  <a:lnTo>
                    <a:pt x="351735" y="38597"/>
                  </a:lnTo>
                  <a:lnTo>
                    <a:pt x="401432" y="36632"/>
                  </a:lnTo>
                  <a:lnTo>
                    <a:pt x="452059" y="34647"/>
                  </a:lnTo>
                  <a:lnTo>
                    <a:pt x="503511" y="32644"/>
                  </a:lnTo>
                  <a:lnTo>
                    <a:pt x="555687" y="30626"/>
                  </a:lnTo>
                  <a:lnTo>
                    <a:pt x="608481" y="28594"/>
                  </a:lnTo>
                  <a:lnTo>
                    <a:pt x="661792" y="26552"/>
                  </a:lnTo>
                  <a:lnTo>
                    <a:pt x="715516" y="24501"/>
                  </a:lnTo>
                  <a:lnTo>
                    <a:pt x="769550" y="22443"/>
                  </a:lnTo>
                  <a:lnTo>
                    <a:pt x="823790" y="20380"/>
                  </a:lnTo>
                  <a:lnTo>
                    <a:pt x="878134" y="18316"/>
                  </a:lnTo>
                  <a:lnTo>
                    <a:pt x="932477" y="16251"/>
                  </a:lnTo>
                  <a:lnTo>
                    <a:pt x="986718" y="14189"/>
                  </a:lnTo>
                  <a:lnTo>
                    <a:pt x="1040751" y="12131"/>
                  </a:lnTo>
                  <a:lnTo>
                    <a:pt x="1094475" y="10080"/>
                  </a:lnTo>
                  <a:lnTo>
                    <a:pt x="1147786" y="8037"/>
                  </a:lnTo>
                  <a:lnTo>
                    <a:pt x="1200581" y="6006"/>
                  </a:lnTo>
                  <a:lnTo>
                    <a:pt x="1252756" y="3987"/>
                  </a:lnTo>
                  <a:lnTo>
                    <a:pt x="1304209" y="1985"/>
                  </a:lnTo>
                  <a:lnTo>
                    <a:pt x="1354836" y="0"/>
                  </a:lnTo>
                </a:path>
              </a:pathLst>
            </a:custGeom>
            <a:ln w="50800">
              <a:solidFill>
                <a:srgbClr val="F84B07"/>
              </a:solidFill>
              <a:prstDash val="dash"/>
            </a:ln>
          </p:spPr>
          <p:txBody>
            <a:bodyPr wrap="square" lIns="0" tIns="0" rIns="0" bIns="0" rtlCol="0"/>
            <a:lstStyle/>
            <a:p>
              <a:endParaRPr/>
            </a:p>
          </p:txBody>
        </p:sp>
        <p:sp>
          <p:nvSpPr>
            <p:cNvPr id="56" name="object 14"/>
            <p:cNvSpPr/>
            <p:nvPr/>
          </p:nvSpPr>
          <p:spPr>
            <a:xfrm>
              <a:off x="570737" y="3491860"/>
              <a:ext cx="3387725" cy="168275"/>
            </a:xfrm>
            <a:custGeom>
              <a:avLst/>
              <a:gdLst/>
              <a:ahLst/>
              <a:cxnLst/>
              <a:rect l="l" t="t" r="r" b="b"/>
              <a:pathLst>
                <a:path w="3387725" h="168275">
                  <a:moveTo>
                    <a:pt x="0" y="165867"/>
                  </a:moveTo>
                  <a:lnTo>
                    <a:pt x="52117" y="165272"/>
                  </a:lnTo>
                  <a:lnTo>
                    <a:pt x="104235" y="165297"/>
                  </a:lnTo>
                  <a:lnTo>
                    <a:pt x="156353" y="165756"/>
                  </a:lnTo>
                  <a:lnTo>
                    <a:pt x="208471" y="166461"/>
                  </a:lnTo>
                  <a:lnTo>
                    <a:pt x="260589" y="167225"/>
                  </a:lnTo>
                  <a:lnTo>
                    <a:pt x="312707" y="167861"/>
                  </a:lnTo>
                  <a:lnTo>
                    <a:pt x="364825" y="168183"/>
                  </a:lnTo>
                  <a:lnTo>
                    <a:pt x="416942" y="168004"/>
                  </a:lnTo>
                  <a:lnTo>
                    <a:pt x="469060" y="167135"/>
                  </a:lnTo>
                  <a:lnTo>
                    <a:pt x="521178" y="165392"/>
                  </a:lnTo>
                  <a:lnTo>
                    <a:pt x="573296" y="162586"/>
                  </a:lnTo>
                  <a:lnTo>
                    <a:pt x="625414" y="158531"/>
                  </a:lnTo>
                  <a:lnTo>
                    <a:pt x="677532" y="153040"/>
                  </a:lnTo>
                  <a:lnTo>
                    <a:pt x="725921" y="146092"/>
                  </a:lnTo>
                  <a:lnTo>
                    <a:pt x="774311" y="137087"/>
                  </a:lnTo>
                  <a:lnTo>
                    <a:pt x="822701" y="126396"/>
                  </a:lnTo>
                  <a:lnTo>
                    <a:pt x="871091" y="114388"/>
                  </a:lnTo>
                  <a:lnTo>
                    <a:pt x="919482" y="101432"/>
                  </a:lnTo>
                  <a:lnTo>
                    <a:pt x="967874" y="87899"/>
                  </a:lnTo>
                  <a:lnTo>
                    <a:pt x="1016268" y="74157"/>
                  </a:lnTo>
                  <a:lnTo>
                    <a:pt x="1064663" y="60576"/>
                  </a:lnTo>
                  <a:lnTo>
                    <a:pt x="1113061" y="47527"/>
                  </a:lnTo>
                  <a:lnTo>
                    <a:pt x="1161460" y="35378"/>
                  </a:lnTo>
                  <a:lnTo>
                    <a:pt x="1209863" y="24499"/>
                  </a:lnTo>
                  <a:lnTo>
                    <a:pt x="1258268" y="15260"/>
                  </a:lnTo>
                  <a:lnTo>
                    <a:pt x="1306677" y="8030"/>
                  </a:lnTo>
                  <a:lnTo>
                    <a:pt x="1355089" y="3180"/>
                  </a:lnTo>
                  <a:lnTo>
                    <a:pt x="1407199" y="526"/>
                  </a:lnTo>
                  <a:lnTo>
                    <a:pt x="1459308" y="0"/>
                  </a:lnTo>
                  <a:lnTo>
                    <a:pt x="1511418" y="1317"/>
                  </a:lnTo>
                  <a:lnTo>
                    <a:pt x="1563530" y="4197"/>
                  </a:lnTo>
                  <a:lnTo>
                    <a:pt x="1615642" y="8359"/>
                  </a:lnTo>
                  <a:lnTo>
                    <a:pt x="1667756" y="13520"/>
                  </a:lnTo>
                  <a:lnTo>
                    <a:pt x="1719873" y="19399"/>
                  </a:lnTo>
                  <a:lnTo>
                    <a:pt x="1771992" y="25715"/>
                  </a:lnTo>
                  <a:lnTo>
                    <a:pt x="1824113" y="32185"/>
                  </a:lnTo>
                  <a:lnTo>
                    <a:pt x="1876238" y="38528"/>
                  </a:lnTo>
                  <a:lnTo>
                    <a:pt x="1928366" y="44463"/>
                  </a:lnTo>
                  <a:lnTo>
                    <a:pt x="1980498" y="49707"/>
                  </a:lnTo>
                  <a:lnTo>
                    <a:pt x="2032635" y="53980"/>
                  </a:lnTo>
                  <a:lnTo>
                    <a:pt x="2084744" y="57902"/>
                  </a:lnTo>
                  <a:lnTo>
                    <a:pt x="2136853" y="62155"/>
                  </a:lnTo>
                  <a:lnTo>
                    <a:pt x="2188962" y="66630"/>
                  </a:lnTo>
                  <a:lnTo>
                    <a:pt x="2241071" y="71220"/>
                  </a:lnTo>
                  <a:lnTo>
                    <a:pt x="2293180" y="75817"/>
                  </a:lnTo>
                  <a:lnTo>
                    <a:pt x="2345289" y="80314"/>
                  </a:lnTo>
                  <a:lnTo>
                    <a:pt x="2397398" y="84603"/>
                  </a:lnTo>
                  <a:lnTo>
                    <a:pt x="2449507" y="88577"/>
                  </a:lnTo>
                  <a:lnTo>
                    <a:pt x="2501616" y="92128"/>
                  </a:lnTo>
                  <a:lnTo>
                    <a:pt x="2553725" y="95148"/>
                  </a:lnTo>
                  <a:lnTo>
                    <a:pt x="2605834" y="97531"/>
                  </a:lnTo>
                  <a:lnTo>
                    <a:pt x="2657943" y="99169"/>
                  </a:lnTo>
                  <a:lnTo>
                    <a:pt x="2710053" y="99954"/>
                  </a:lnTo>
                  <a:lnTo>
                    <a:pt x="2760339" y="99811"/>
                  </a:lnTo>
                  <a:lnTo>
                    <a:pt x="2807537" y="98862"/>
                  </a:lnTo>
                  <a:lnTo>
                    <a:pt x="2852574" y="97199"/>
                  </a:lnTo>
                  <a:lnTo>
                    <a:pt x="2896373" y="94918"/>
                  </a:lnTo>
                  <a:lnTo>
                    <a:pt x="2939862" y="92112"/>
                  </a:lnTo>
                  <a:lnTo>
                    <a:pt x="2983964" y="88876"/>
                  </a:lnTo>
                  <a:lnTo>
                    <a:pt x="3029605" y="85305"/>
                  </a:lnTo>
                  <a:lnTo>
                    <a:pt x="3077711" y="81492"/>
                  </a:lnTo>
                  <a:lnTo>
                    <a:pt x="3129207" y="77532"/>
                  </a:lnTo>
                  <a:lnTo>
                    <a:pt x="3185018" y="73519"/>
                  </a:lnTo>
                  <a:lnTo>
                    <a:pt x="3246070" y="69548"/>
                  </a:lnTo>
                  <a:lnTo>
                    <a:pt x="3313288" y="65712"/>
                  </a:lnTo>
                  <a:lnTo>
                    <a:pt x="3387598" y="62108"/>
                  </a:lnTo>
                </a:path>
              </a:pathLst>
            </a:custGeom>
            <a:ln w="50800">
              <a:solidFill>
                <a:srgbClr val="F84B07"/>
              </a:solidFill>
            </a:ln>
          </p:spPr>
          <p:txBody>
            <a:bodyPr wrap="square" lIns="0" tIns="0" rIns="0" bIns="0" rtlCol="0"/>
            <a:lstStyle/>
            <a:p>
              <a:endParaRPr/>
            </a:p>
          </p:txBody>
        </p:sp>
        <p:sp>
          <p:nvSpPr>
            <p:cNvPr id="57" name="object 15"/>
            <p:cNvSpPr/>
            <p:nvPr/>
          </p:nvSpPr>
          <p:spPr>
            <a:xfrm>
              <a:off x="3958590" y="3527298"/>
              <a:ext cx="1355090" cy="43180"/>
            </a:xfrm>
            <a:custGeom>
              <a:avLst/>
              <a:gdLst/>
              <a:ahLst/>
              <a:cxnLst/>
              <a:rect l="l" t="t" r="r" b="b"/>
              <a:pathLst>
                <a:path w="1355089" h="43179">
                  <a:moveTo>
                    <a:pt x="0" y="42672"/>
                  </a:moveTo>
                  <a:lnTo>
                    <a:pt x="38546" y="41981"/>
                  </a:lnTo>
                  <a:lnTo>
                    <a:pt x="78847" y="41156"/>
                  </a:lnTo>
                  <a:lnTo>
                    <a:pt x="120801" y="40205"/>
                  </a:lnTo>
                  <a:lnTo>
                    <a:pt x="164303" y="39135"/>
                  </a:lnTo>
                  <a:lnTo>
                    <a:pt x="209251" y="37955"/>
                  </a:lnTo>
                  <a:lnTo>
                    <a:pt x="255541" y="36672"/>
                  </a:lnTo>
                  <a:lnTo>
                    <a:pt x="303070" y="35294"/>
                  </a:lnTo>
                  <a:lnTo>
                    <a:pt x="351735" y="33829"/>
                  </a:lnTo>
                  <a:lnTo>
                    <a:pt x="401432" y="32286"/>
                  </a:lnTo>
                  <a:lnTo>
                    <a:pt x="452059" y="30671"/>
                  </a:lnTo>
                  <a:lnTo>
                    <a:pt x="503511" y="28993"/>
                  </a:lnTo>
                  <a:lnTo>
                    <a:pt x="555687" y="27260"/>
                  </a:lnTo>
                  <a:lnTo>
                    <a:pt x="608481" y="25480"/>
                  </a:lnTo>
                  <a:lnTo>
                    <a:pt x="661792" y="23660"/>
                  </a:lnTo>
                  <a:lnTo>
                    <a:pt x="715516" y="21808"/>
                  </a:lnTo>
                  <a:lnTo>
                    <a:pt x="769550" y="19933"/>
                  </a:lnTo>
                  <a:lnTo>
                    <a:pt x="823790" y="18042"/>
                  </a:lnTo>
                  <a:lnTo>
                    <a:pt x="878134" y="16143"/>
                  </a:lnTo>
                  <a:lnTo>
                    <a:pt x="932477" y="14244"/>
                  </a:lnTo>
                  <a:lnTo>
                    <a:pt x="986718" y="12353"/>
                  </a:lnTo>
                  <a:lnTo>
                    <a:pt x="1040751" y="10477"/>
                  </a:lnTo>
                  <a:lnTo>
                    <a:pt x="1094475" y="8626"/>
                  </a:lnTo>
                  <a:lnTo>
                    <a:pt x="1147786" y="6806"/>
                  </a:lnTo>
                  <a:lnTo>
                    <a:pt x="1200581" y="5025"/>
                  </a:lnTo>
                  <a:lnTo>
                    <a:pt x="1252756" y="3292"/>
                  </a:lnTo>
                  <a:lnTo>
                    <a:pt x="1304209" y="1614"/>
                  </a:lnTo>
                  <a:lnTo>
                    <a:pt x="1354836" y="0"/>
                  </a:lnTo>
                </a:path>
              </a:pathLst>
            </a:custGeom>
            <a:ln w="38100">
              <a:solidFill>
                <a:srgbClr val="6AEBF9"/>
              </a:solidFill>
              <a:prstDash val="dash"/>
            </a:ln>
          </p:spPr>
          <p:txBody>
            <a:bodyPr wrap="square" lIns="0" tIns="0" rIns="0" bIns="0" rtlCol="0"/>
            <a:lstStyle/>
            <a:p>
              <a:endParaRPr/>
            </a:p>
          </p:txBody>
        </p:sp>
        <p:sp>
          <p:nvSpPr>
            <p:cNvPr id="58" name="object 16"/>
            <p:cNvSpPr/>
            <p:nvPr/>
          </p:nvSpPr>
          <p:spPr>
            <a:xfrm>
              <a:off x="570737" y="3559970"/>
              <a:ext cx="3387725" cy="89535"/>
            </a:xfrm>
            <a:custGeom>
              <a:avLst/>
              <a:gdLst/>
              <a:ahLst/>
              <a:cxnLst/>
              <a:rect l="l" t="t" r="r" b="b"/>
              <a:pathLst>
                <a:path w="3387725" h="89535">
                  <a:moveTo>
                    <a:pt x="0" y="89247"/>
                  </a:moveTo>
                  <a:lnTo>
                    <a:pt x="52117" y="86886"/>
                  </a:lnTo>
                  <a:lnTo>
                    <a:pt x="104235" y="84400"/>
                  </a:lnTo>
                  <a:lnTo>
                    <a:pt x="156353" y="81827"/>
                  </a:lnTo>
                  <a:lnTo>
                    <a:pt x="208471" y="79204"/>
                  </a:lnTo>
                  <a:lnTo>
                    <a:pt x="260589" y="76568"/>
                  </a:lnTo>
                  <a:lnTo>
                    <a:pt x="312707" y="73958"/>
                  </a:lnTo>
                  <a:lnTo>
                    <a:pt x="364825" y="71409"/>
                  </a:lnTo>
                  <a:lnTo>
                    <a:pt x="416942" y="68961"/>
                  </a:lnTo>
                  <a:lnTo>
                    <a:pt x="469060" y="66650"/>
                  </a:lnTo>
                  <a:lnTo>
                    <a:pt x="521178" y="64514"/>
                  </a:lnTo>
                  <a:lnTo>
                    <a:pt x="573296" y="62590"/>
                  </a:lnTo>
                  <a:lnTo>
                    <a:pt x="625414" y="60916"/>
                  </a:lnTo>
                  <a:lnTo>
                    <a:pt x="677532" y="59529"/>
                  </a:lnTo>
                  <a:lnTo>
                    <a:pt x="729644" y="58464"/>
                  </a:lnTo>
                  <a:lnTo>
                    <a:pt x="781755" y="57753"/>
                  </a:lnTo>
                  <a:lnTo>
                    <a:pt x="833868" y="57337"/>
                  </a:lnTo>
                  <a:lnTo>
                    <a:pt x="885980" y="57160"/>
                  </a:lnTo>
                  <a:lnTo>
                    <a:pt x="938094" y="57164"/>
                  </a:lnTo>
                  <a:lnTo>
                    <a:pt x="990209" y="57293"/>
                  </a:lnTo>
                  <a:lnTo>
                    <a:pt x="1042327" y="57488"/>
                  </a:lnTo>
                  <a:lnTo>
                    <a:pt x="1094446" y="57693"/>
                  </a:lnTo>
                  <a:lnTo>
                    <a:pt x="1146568" y="57851"/>
                  </a:lnTo>
                  <a:lnTo>
                    <a:pt x="1198693" y="57904"/>
                  </a:lnTo>
                  <a:lnTo>
                    <a:pt x="1250821" y="57795"/>
                  </a:lnTo>
                  <a:lnTo>
                    <a:pt x="1302953" y="57467"/>
                  </a:lnTo>
                  <a:lnTo>
                    <a:pt x="1355089" y="56862"/>
                  </a:lnTo>
                  <a:lnTo>
                    <a:pt x="1407199" y="56080"/>
                  </a:lnTo>
                  <a:lnTo>
                    <a:pt x="1459308" y="55251"/>
                  </a:lnTo>
                  <a:lnTo>
                    <a:pt x="1511418" y="54364"/>
                  </a:lnTo>
                  <a:lnTo>
                    <a:pt x="1563530" y="53407"/>
                  </a:lnTo>
                  <a:lnTo>
                    <a:pt x="1615642" y="52370"/>
                  </a:lnTo>
                  <a:lnTo>
                    <a:pt x="1667756" y="51241"/>
                  </a:lnTo>
                  <a:lnTo>
                    <a:pt x="1719873" y="50010"/>
                  </a:lnTo>
                  <a:lnTo>
                    <a:pt x="1771992" y="48664"/>
                  </a:lnTo>
                  <a:lnTo>
                    <a:pt x="1824113" y="47194"/>
                  </a:lnTo>
                  <a:lnTo>
                    <a:pt x="1876238" y="45589"/>
                  </a:lnTo>
                  <a:lnTo>
                    <a:pt x="1928366" y="43835"/>
                  </a:lnTo>
                  <a:lnTo>
                    <a:pt x="1980498" y="41924"/>
                  </a:lnTo>
                  <a:lnTo>
                    <a:pt x="2032635" y="39844"/>
                  </a:lnTo>
                  <a:lnTo>
                    <a:pt x="2084744" y="37420"/>
                  </a:lnTo>
                  <a:lnTo>
                    <a:pt x="2136853" y="34551"/>
                  </a:lnTo>
                  <a:lnTo>
                    <a:pt x="2188962" y="31330"/>
                  </a:lnTo>
                  <a:lnTo>
                    <a:pt x="2241071" y="27854"/>
                  </a:lnTo>
                  <a:lnTo>
                    <a:pt x="2293180" y="24217"/>
                  </a:lnTo>
                  <a:lnTo>
                    <a:pt x="2345289" y="20513"/>
                  </a:lnTo>
                  <a:lnTo>
                    <a:pt x="2397398" y="16839"/>
                  </a:lnTo>
                  <a:lnTo>
                    <a:pt x="2449507" y="13289"/>
                  </a:lnTo>
                  <a:lnTo>
                    <a:pt x="2501616" y="9958"/>
                  </a:lnTo>
                  <a:lnTo>
                    <a:pt x="2553725" y="6942"/>
                  </a:lnTo>
                  <a:lnTo>
                    <a:pt x="2605834" y="4334"/>
                  </a:lnTo>
                  <a:lnTo>
                    <a:pt x="2657943" y="2232"/>
                  </a:lnTo>
                  <a:lnTo>
                    <a:pt x="2710053" y="728"/>
                  </a:lnTo>
                  <a:lnTo>
                    <a:pt x="2760339" y="0"/>
                  </a:lnTo>
                  <a:lnTo>
                    <a:pt x="2807537" y="10"/>
                  </a:lnTo>
                  <a:lnTo>
                    <a:pt x="2852574" y="622"/>
                  </a:lnTo>
                  <a:lnTo>
                    <a:pt x="2896373" y="1700"/>
                  </a:lnTo>
                  <a:lnTo>
                    <a:pt x="2939862" y="3107"/>
                  </a:lnTo>
                  <a:lnTo>
                    <a:pt x="2983964" y="4708"/>
                  </a:lnTo>
                  <a:lnTo>
                    <a:pt x="3029605" y="6365"/>
                  </a:lnTo>
                  <a:lnTo>
                    <a:pt x="3077711" y="7943"/>
                  </a:lnTo>
                  <a:lnTo>
                    <a:pt x="3129207" y="9306"/>
                  </a:lnTo>
                  <a:lnTo>
                    <a:pt x="3185018" y="10316"/>
                  </a:lnTo>
                  <a:lnTo>
                    <a:pt x="3246070" y="10838"/>
                  </a:lnTo>
                  <a:lnTo>
                    <a:pt x="3313288" y="10735"/>
                  </a:lnTo>
                  <a:lnTo>
                    <a:pt x="3387598" y="9872"/>
                  </a:lnTo>
                </a:path>
              </a:pathLst>
            </a:custGeom>
            <a:ln w="38100">
              <a:solidFill>
                <a:srgbClr val="6AEBF9"/>
              </a:solidFill>
            </a:ln>
          </p:spPr>
          <p:txBody>
            <a:bodyPr wrap="square" lIns="0" tIns="0" rIns="0" bIns="0" rtlCol="0"/>
            <a:lstStyle/>
            <a:p>
              <a:endParaRPr/>
            </a:p>
          </p:txBody>
        </p:sp>
        <p:sp>
          <p:nvSpPr>
            <p:cNvPr id="59" name="object 17"/>
            <p:cNvSpPr/>
            <p:nvPr/>
          </p:nvSpPr>
          <p:spPr>
            <a:xfrm>
              <a:off x="1489709" y="4491990"/>
              <a:ext cx="243840" cy="0"/>
            </a:xfrm>
            <a:custGeom>
              <a:avLst/>
              <a:gdLst/>
              <a:ahLst/>
              <a:cxnLst/>
              <a:rect l="l" t="t" r="r" b="b"/>
              <a:pathLst>
                <a:path w="243839">
                  <a:moveTo>
                    <a:pt x="0" y="0"/>
                  </a:moveTo>
                  <a:lnTo>
                    <a:pt x="243840" y="0"/>
                  </a:lnTo>
                </a:path>
              </a:pathLst>
            </a:custGeom>
            <a:ln w="50800">
              <a:solidFill>
                <a:srgbClr val="A32D82"/>
              </a:solidFill>
            </a:ln>
          </p:spPr>
          <p:txBody>
            <a:bodyPr wrap="square" lIns="0" tIns="0" rIns="0" bIns="0" rtlCol="0"/>
            <a:lstStyle/>
            <a:p>
              <a:endParaRPr/>
            </a:p>
          </p:txBody>
        </p:sp>
      </p:grpSp>
      <p:sp>
        <p:nvSpPr>
          <p:cNvPr id="61" name="object 25"/>
          <p:cNvSpPr txBox="1"/>
          <p:nvPr/>
        </p:nvSpPr>
        <p:spPr>
          <a:xfrm>
            <a:off x="878529"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2010</a:t>
            </a:r>
            <a:endParaRPr sz="1100">
              <a:latin typeface="Arial MT"/>
              <a:cs typeface="Arial MT"/>
            </a:endParaRPr>
          </a:p>
        </p:txBody>
      </p:sp>
      <p:sp>
        <p:nvSpPr>
          <p:cNvPr id="62" name="object 26"/>
          <p:cNvSpPr txBox="1"/>
          <p:nvPr/>
        </p:nvSpPr>
        <p:spPr>
          <a:xfrm>
            <a:off x="1556100"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2011</a:t>
            </a:r>
            <a:endParaRPr sz="1100">
              <a:latin typeface="Arial MT"/>
              <a:cs typeface="Arial MT"/>
            </a:endParaRPr>
          </a:p>
        </p:txBody>
      </p:sp>
      <p:sp>
        <p:nvSpPr>
          <p:cNvPr id="63" name="object 27"/>
          <p:cNvSpPr txBox="1"/>
          <p:nvPr/>
        </p:nvSpPr>
        <p:spPr>
          <a:xfrm>
            <a:off x="4943951" y="4179447"/>
            <a:ext cx="33655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2016</a:t>
            </a:r>
            <a:endParaRPr sz="1100">
              <a:latin typeface="Arial MT"/>
              <a:cs typeface="Arial MT"/>
            </a:endParaRPr>
          </a:p>
        </p:txBody>
      </p:sp>
      <p:sp>
        <p:nvSpPr>
          <p:cNvPr id="64" name="object 28"/>
          <p:cNvSpPr txBox="1"/>
          <p:nvPr/>
        </p:nvSpPr>
        <p:spPr>
          <a:xfrm>
            <a:off x="5621243" y="4179447"/>
            <a:ext cx="337820" cy="193675"/>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FFFFFF"/>
                </a:solidFill>
                <a:latin typeface="Arial MT"/>
                <a:cs typeface="Arial MT"/>
              </a:rPr>
              <a:t>2017</a:t>
            </a:r>
            <a:endParaRPr sz="1100">
              <a:latin typeface="Arial MT"/>
              <a:cs typeface="Arial MT"/>
            </a:endParaRPr>
          </a:p>
        </p:txBody>
      </p:sp>
      <p:sp>
        <p:nvSpPr>
          <p:cNvPr id="65" name="object 29"/>
          <p:cNvSpPr txBox="1"/>
          <p:nvPr/>
        </p:nvSpPr>
        <p:spPr>
          <a:xfrm>
            <a:off x="1290924" y="1399164"/>
            <a:ext cx="4164329"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Regional</a:t>
            </a:r>
            <a:r>
              <a:rPr sz="2000" b="1" spc="-40" dirty="0">
                <a:solidFill>
                  <a:srgbClr val="FFFFFF"/>
                </a:solidFill>
                <a:latin typeface="Arial"/>
                <a:cs typeface="Arial"/>
              </a:rPr>
              <a:t> </a:t>
            </a:r>
            <a:r>
              <a:rPr sz="2000" b="1" dirty="0">
                <a:solidFill>
                  <a:srgbClr val="FFFFFF"/>
                </a:solidFill>
                <a:latin typeface="Arial"/>
                <a:cs typeface="Arial"/>
              </a:rPr>
              <a:t>Market</a:t>
            </a:r>
            <a:r>
              <a:rPr sz="2000" b="1" spc="-25" dirty="0">
                <a:solidFill>
                  <a:srgbClr val="FFFFFF"/>
                </a:solidFill>
                <a:latin typeface="Arial"/>
                <a:cs typeface="Arial"/>
              </a:rPr>
              <a:t> </a:t>
            </a:r>
            <a:r>
              <a:rPr sz="2000" b="1" dirty="0">
                <a:solidFill>
                  <a:srgbClr val="FFFFFF"/>
                </a:solidFill>
                <a:latin typeface="Arial"/>
                <a:cs typeface="Arial"/>
              </a:rPr>
              <a:t>shares</a:t>
            </a:r>
            <a:r>
              <a:rPr sz="2000" b="1" spc="-35" dirty="0">
                <a:solidFill>
                  <a:srgbClr val="FFFFFF"/>
                </a:solidFill>
                <a:latin typeface="Arial"/>
                <a:cs typeface="Arial"/>
              </a:rPr>
              <a:t> </a:t>
            </a:r>
            <a:r>
              <a:rPr sz="2000" b="1" dirty="0">
                <a:solidFill>
                  <a:srgbClr val="FFFFFF"/>
                </a:solidFill>
                <a:latin typeface="Arial"/>
                <a:cs typeface="Arial"/>
              </a:rPr>
              <a:t>-</a:t>
            </a:r>
            <a:r>
              <a:rPr sz="2000" b="1" spc="-20" dirty="0">
                <a:solidFill>
                  <a:srgbClr val="FFFFFF"/>
                </a:solidFill>
                <a:latin typeface="Arial"/>
                <a:cs typeface="Arial"/>
              </a:rPr>
              <a:t> </a:t>
            </a:r>
            <a:r>
              <a:rPr sz="2000" b="1" spc="-10" dirty="0">
                <a:solidFill>
                  <a:srgbClr val="FFFFFF"/>
                </a:solidFill>
                <a:latin typeface="Arial"/>
                <a:cs typeface="Arial"/>
              </a:rPr>
              <a:t>Forecast</a:t>
            </a:r>
            <a:endParaRPr sz="2000" dirty="0">
              <a:latin typeface="Arial"/>
              <a:cs typeface="Arial"/>
            </a:endParaRPr>
          </a:p>
        </p:txBody>
      </p:sp>
      <p:sp>
        <p:nvSpPr>
          <p:cNvPr id="66" name="object 30"/>
          <p:cNvSpPr txBox="1"/>
          <p:nvPr/>
        </p:nvSpPr>
        <p:spPr>
          <a:xfrm>
            <a:off x="2223612" y="4102732"/>
            <a:ext cx="346710" cy="582295"/>
          </a:xfrm>
          <a:prstGeom prst="rect">
            <a:avLst/>
          </a:prstGeom>
        </p:spPr>
        <p:txBody>
          <a:bodyPr vert="horz" wrap="square" lIns="0" tIns="89535" rIns="0" bIns="0" rtlCol="0">
            <a:spAutoFit/>
          </a:bodyPr>
          <a:lstStyle/>
          <a:p>
            <a:pPr marL="22225">
              <a:lnSpc>
                <a:spcPct val="100000"/>
              </a:lnSpc>
              <a:spcBef>
                <a:spcPts val="705"/>
              </a:spcBef>
            </a:pPr>
            <a:r>
              <a:rPr sz="1100" spc="-20" dirty="0">
                <a:solidFill>
                  <a:srgbClr val="FFFFFF"/>
                </a:solidFill>
                <a:latin typeface="Arial MT"/>
                <a:cs typeface="Arial MT"/>
              </a:rPr>
              <a:t>2012</a:t>
            </a:r>
            <a:endParaRPr sz="1100">
              <a:latin typeface="Arial MT"/>
              <a:cs typeface="Arial MT"/>
            </a:endParaRPr>
          </a:p>
          <a:p>
            <a:pPr marL="12700">
              <a:lnSpc>
                <a:spcPct val="100000"/>
              </a:lnSpc>
              <a:spcBef>
                <a:spcPts val="775"/>
              </a:spcBef>
            </a:pPr>
            <a:r>
              <a:rPr sz="1400" spc="-25" dirty="0">
                <a:solidFill>
                  <a:srgbClr val="FFFFFF"/>
                </a:solidFill>
                <a:latin typeface="Arial MT"/>
                <a:cs typeface="Arial MT"/>
              </a:rPr>
              <a:t>NA</a:t>
            </a:r>
            <a:endParaRPr sz="1400">
              <a:latin typeface="Arial MT"/>
              <a:cs typeface="Arial MT"/>
            </a:endParaRPr>
          </a:p>
        </p:txBody>
      </p:sp>
      <p:sp>
        <p:nvSpPr>
          <p:cNvPr id="67" name="object 31"/>
          <p:cNvSpPr/>
          <p:nvPr/>
        </p:nvSpPr>
        <p:spPr>
          <a:xfrm>
            <a:off x="2711037" y="4578228"/>
            <a:ext cx="243840" cy="0"/>
          </a:xfrm>
          <a:custGeom>
            <a:avLst/>
            <a:gdLst/>
            <a:ahLst/>
            <a:cxnLst/>
            <a:rect l="l" t="t" r="r" b="b"/>
            <a:pathLst>
              <a:path w="243839">
                <a:moveTo>
                  <a:pt x="0" y="0"/>
                </a:moveTo>
                <a:lnTo>
                  <a:pt x="243840" y="0"/>
                </a:lnTo>
              </a:path>
            </a:pathLst>
          </a:custGeom>
          <a:ln w="50800">
            <a:solidFill>
              <a:srgbClr val="00AF50"/>
            </a:solidFill>
          </a:ln>
        </p:spPr>
        <p:txBody>
          <a:bodyPr wrap="square" lIns="0" tIns="0" rIns="0" bIns="0" rtlCol="0"/>
          <a:lstStyle/>
          <a:p>
            <a:endParaRPr/>
          </a:p>
        </p:txBody>
      </p:sp>
      <p:sp>
        <p:nvSpPr>
          <p:cNvPr id="68" name="object 32"/>
          <p:cNvSpPr txBox="1"/>
          <p:nvPr/>
        </p:nvSpPr>
        <p:spPr>
          <a:xfrm>
            <a:off x="2911190" y="4102732"/>
            <a:ext cx="336550"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2013</a:t>
            </a:r>
            <a:endParaRPr sz="1100">
              <a:latin typeface="Arial MT"/>
              <a:cs typeface="Arial MT"/>
            </a:endParaRPr>
          </a:p>
          <a:p>
            <a:pPr marL="68580">
              <a:lnSpc>
                <a:spcPct val="100000"/>
              </a:lnSpc>
              <a:spcBef>
                <a:spcPts val="775"/>
              </a:spcBef>
            </a:pPr>
            <a:r>
              <a:rPr sz="1400" spc="-25" dirty="0">
                <a:solidFill>
                  <a:srgbClr val="FFFFFF"/>
                </a:solidFill>
                <a:latin typeface="Arial MT"/>
                <a:cs typeface="Arial MT"/>
              </a:rPr>
              <a:t>EU</a:t>
            </a:r>
            <a:endParaRPr sz="1400">
              <a:latin typeface="Arial MT"/>
              <a:cs typeface="Arial MT"/>
            </a:endParaRPr>
          </a:p>
        </p:txBody>
      </p:sp>
      <p:sp>
        <p:nvSpPr>
          <p:cNvPr id="69" name="object 33"/>
          <p:cNvSpPr/>
          <p:nvPr/>
        </p:nvSpPr>
        <p:spPr>
          <a:xfrm>
            <a:off x="3454749" y="4578228"/>
            <a:ext cx="243840" cy="0"/>
          </a:xfrm>
          <a:custGeom>
            <a:avLst/>
            <a:gdLst/>
            <a:ahLst/>
            <a:cxnLst/>
            <a:rect l="l" t="t" r="r" b="b"/>
            <a:pathLst>
              <a:path w="243839">
                <a:moveTo>
                  <a:pt x="0" y="0"/>
                </a:moveTo>
                <a:lnTo>
                  <a:pt x="243840" y="0"/>
                </a:lnTo>
              </a:path>
            </a:pathLst>
          </a:custGeom>
          <a:ln w="50800">
            <a:solidFill>
              <a:srgbClr val="F84B07"/>
            </a:solidFill>
          </a:ln>
        </p:spPr>
        <p:txBody>
          <a:bodyPr wrap="square" lIns="0" tIns="0" rIns="0" bIns="0" rtlCol="0"/>
          <a:lstStyle/>
          <a:p>
            <a:endParaRPr/>
          </a:p>
        </p:txBody>
      </p:sp>
      <p:sp>
        <p:nvSpPr>
          <p:cNvPr id="70" name="object 34"/>
          <p:cNvSpPr txBox="1"/>
          <p:nvPr/>
        </p:nvSpPr>
        <p:spPr>
          <a:xfrm>
            <a:off x="3588862" y="4102732"/>
            <a:ext cx="354965"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2014</a:t>
            </a:r>
            <a:endParaRPr sz="1100">
              <a:latin typeface="Arial MT"/>
              <a:cs typeface="Arial MT"/>
            </a:endParaRPr>
          </a:p>
          <a:p>
            <a:pPr marL="134620">
              <a:lnSpc>
                <a:spcPct val="100000"/>
              </a:lnSpc>
              <a:spcBef>
                <a:spcPts val="775"/>
              </a:spcBef>
            </a:pPr>
            <a:r>
              <a:rPr sz="1400" spc="-25" dirty="0">
                <a:solidFill>
                  <a:srgbClr val="FFFFFF"/>
                </a:solidFill>
                <a:latin typeface="Arial MT"/>
                <a:cs typeface="Arial MT"/>
              </a:rPr>
              <a:t>JP</a:t>
            </a:r>
            <a:endParaRPr sz="1400">
              <a:latin typeface="Arial MT"/>
              <a:cs typeface="Arial MT"/>
            </a:endParaRPr>
          </a:p>
        </p:txBody>
      </p:sp>
      <p:sp>
        <p:nvSpPr>
          <p:cNvPr id="71" name="object 35"/>
          <p:cNvSpPr/>
          <p:nvPr/>
        </p:nvSpPr>
        <p:spPr>
          <a:xfrm>
            <a:off x="4158838" y="4578228"/>
            <a:ext cx="243840" cy="0"/>
          </a:xfrm>
          <a:custGeom>
            <a:avLst/>
            <a:gdLst/>
            <a:ahLst/>
            <a:cxnLst/>
            <a:rect l="l" t="t" r="r" b="b"/>
            <a:pathLst>
              <a:path w="243839">
                <a:moveTo>
                  <a:pt x="0" y="0"/>
                </a:moveTo>
                <a:lnTo>
                  <a:pt x="243839" y="0"/>
                </a:lnTo>
              </a:path>
            </a:pathLst>
          </a:custGeom>
          <a:ln w="38100">
            <a:solidFill>
              <a:srgbClr val="6AEBF9"/>
            </a:solidFill>
          </a:ln>
        </p:spPr>
        <p:txBody>
          <a:bodyPr wrap="square" lIns="0" tIns="0" rIns="0" bIns="0" rtlCol="0"/>
          <a:lstStyle/>
          <a:p>
            <a:endParaRPr/>
          </a:p>
        </p:txBody>
      </p:sp>
      <p:sp>
        <p:nvSpPr>
          <p:cNvPr id="72" name="object 36"/>
          <p:cNvSpPr txBox="1"/>
          <p:nvPr/>
        </p:nvSpPr>
        <p:spPr>
          <a:xfrm>
            <a:off x="4266407" y="4102732"/>
            <a:ext cx="620395" cy="582295"/>
          </a:xfrm>
          <a:prstGeom prst="rect">
            <a:avLst/>
          </a:prstGeom>
        </p:spPr>
        <p:txBody>
          <a:bodyPr vert="horz" wrap="square" lIns="0" tIns="89535" rIns="0" bIns="0" rtlCol="0">
            <a:spAutoFit/>
          </a:bodyPr>
          <a:lstStyle/>
          <a:p>
            <a:pPr marL="12700">
              <a:lnSpc>
                <a:spcPct val="100000"/>
              </a:lnSpc>
              <a:spcBef>
                <a:spcPts val="705"/>
              </a:spcBef>
            </a:pPr>
            <a:r>
              <a:rPr sz="1100" spc="-20" dirty="0">
                <a:solidFill>
                  <a:srgbClr val="FFFFFF"/>
                </a:solidFill>
                <a:latin typeface="Arial MT"/>
                <a:cs typeface="Arial MT"/>
              </a:rPr>
              <a:t>2015</a:t>
            </a:r>
            <a:endParaRPr sz="1100">
              <a:latin typeface="Arial MT"/>
              <a:cs typeface="Arial MT"/>
            </a:endParaRPr>
          </a:p>
          <a:p>
            <a:pPr marL="161925">
              <a:lnSpc>
                <a:spcPct val="100000"/>
              </a:lnSpc>
              <a:spcBef>
                <a:spcPts val="775"/>
              </a:spcBef>
            </a:pPr>
            <a:r>
              <a:rPr sz="1400" spc="-10" dirty="0">
                <a:solidFill>
                  <a:srgbClr val="FFFFFF"/>
                </a:solidFill>
                <a:latin typeface="Arial MT"/>
                <a:cs typeface="Arial MT"/>
              </a:rPr>
              <a:t>Other</a:t>
            </a:r>
            <a:endParaRPr sz="1400">
              <a:latin typeface="Arial MT"/>
              <a:cs typeface="Arial MT"/>
            </a:endParaRPr>
          </a:p>
        </p:txBody>
      </p:sp>
      <p:grpSp>
        <p:nvGrpSpPr>
          <p:cNvPr id="73" name="object 50"/>
          <p:cNvGrpSpPr/>
          <p:nvPr/>
        </p:nvGrpSpPr>
        <p:grpSpPr>
          <a:xfrm>
            <a:off x="7132938" y="5646044"/>
            <a:ext cx="2741930" cy="1041400"/>
            <a:chOff x="4259579" y="5312664"/>
            <a:chExt cx="2741930" cy="1041400"/>
          </a:xfrm>
        </p:grpSpPr>
        <p:sp>
          <p:nvSpPr>
            <p:cNvPr id="74" name="object 51"/>
            <p:cNvSpPr/>
            <p:nvPr/>
          </p:nvSpPr>
          <p:spPr>
            <a:xfrm>
              <a:off x="4259579" y="5312664"/>
              <a:ext cx="2741930" cy="1041400"/>
            </a:xfrm>
            <a:custGeom>
              <a:avLst/>
              <a:gdLst/>
              <a:ahLst/>
              <a:cxnLst/>
              <a:rect l="l" t="t" r="r" b="b"/>
              <a:pathLst>
                <a:path w="2741929" h="1041400">
                  <a:moveTo>
                    <a:pt x="2741676" y="0"/>
                  </a:moveTo>
                  <a:lnTo>
                    <a:pt x="0" y="0"/>
                  </a:lnTo>
                  <a:lnTo>
                    <a:pt x="0" y="1040892"/>
                  </a:lnTo>
                  <a:lnTo>
                    <a:pt x="2741676" y="1040892"/>
                  </a:lnTo>
                  <a:lnTo>
                    <a:pt x="2741676" y="0"/>
                  </a:lnTo>
                  <a:close/>
                </a:path>
              </a:pathLst>
            </a:custGeom>
            <a:solidFill>
              <a:srgbClr val="FFFFFF"/>
            </a:solidFill>
          </p:spPr>
          <p:txBody>
            <a:bodyPr wrap="square" lIns="0" tIns="0" rIns="0" bIns="0" rtlCol="0"/>
            <a:lstStyle/>
            <a:p>
              <a:endParaRPr/>
            </a:p>
          </p:txBody>
        </p:sp>
        <p:pic>
          <p:nvPicPr>
            <p:cNvPr id="75" name="object 52"/>
            <p:cNvPicPr/>
            <p:nvPr/>
          </p:nvPicPr>
          <p:blipFill>
            <a:blip r:embed="rId3" cstate="print"/>
            <a:stretch>
              <a:fillRect/>
            </a:stretch>
          </p:blipFill>
          <p:spPr>
            <a:xfrm>
              <a:off x="5095263" y="5725752"/>
              <a:ext cx="120434" cy="135425"/>
            </a:xfrm>
            <a:prstGeom prst="rect">
              <a:avLst/>
            </a:prstGeom>
          </p:spPr>
        </p:pic>
        <p:pic>
          <p:nvPicPr>
            <p:cNvPr id="76" name="object 53"/>
            <p:cNvPicPr/>
            <p:nvPr/>
          </p:nvPicPr>
          <p:blipFill>
            <a:blip r:embed="rId4" cstate="print"/>
            <a:stretch>
              <a:fillRect/>
            </a:stretch>
          </p:blipFill>
          <p:spPr>
            <a:xfrm>
              <a:off x="5095263" y="5888039"/>
              <a:ext cx="120434" cy="135145"/>
            </a:xfrm>
            <a:prstGeom prst="rect">
              <a:avLst/>
            </a:prstGeom>
          </p:spPr>
        </p:pic>
        <p:pic>
          <p:nvPicPr>
            <p:cNvPr id="77" name="object 54"/>
            <p:cNvPicPr/>
            <p:nvPr/>
          </p:nvPicPr>
          <p:blipFill>
            <a:blip r:embed="rId4" cstate="print"/>
            <a:stretch>
              <a:fillRect/>
            </a:stretch>
          </p:blipFill>
          <p:spPr>
            <a:xfrm>
              <a:off x="5095263" y="6050325"/>
              <a:ext cx="120434" cy="135145"/>
            </a:xfrm>
            <a:prstGeom prst="rect">
              <a:avLst/>
            </a:prstGeom>
          </p:spPr>
        </p:pic>
        <p:pic>
          <p:nvPicPr>
            <p:cNvPr id="78" name="object 55"/>
            <p:cNvPicPr/>
            <p:nvPr/>
          </p:nvPicPr>
          <p:blipFill>
            <a:blip r:embed="rId5" cstate="print"/>
            <a:stretch>
              <a:fillRect/>
            </a:stretch>
          </p:blipFill>
          <p:spPr>
            <a:xfrm>
              <a:off x="5095263" y="6212611"/>
              <a:ext cx="120434" cy="135145"/>
            </a:xfrm>
            <a:prstGeom prst="rect">
              <a:avLst/>
            </a:prstGeom>
          </p:spPr>
        </p:pic>
      </p:grpSp>
      <p:graphicFrame>
        <p:nvGraphicFramePr>
          <p:cNvPr id="79" name="object 56"/>
          <p:cNvGraphicFramePr>
            <a:graphicFrameLocks noGrp="1"/>
          </p:cNvGraphicFramePr>
          <p:nvPr>
            <p:extLst>
              <p:ext uri="{D42A27DB-BD31-4B8C-83A1-F6EECF244321}">
                <p14:modId xmlns:p14="http://schemas.microsoft.com/office/powerpoint/2010/main" val="3642887508"/>
              </p:ext>
            </p:extLst>
          </p:nvPr>
        </p:nvGraphicFramePr>
        <p:xfrm>
          <a:off x="7130329" y="5643060"/>
          <a:ext cx="2737485" cy="1035685"/>
        </p:xfrm>
        <a:graphic>
          <a:graphicData uri="http://schemas.openxmlformats.org/drawingml/2006/table">
            <a:tbl>
              <a:tblPr firstRow="1" bandRow="1">
                <a:tableStyleId>{2D5ABB26-0587-4C30-8999-92F81FD0307C}</a:tableStyleId>
              </a:tblPr>
              <a:tblGrid>
                <a:gridCol w="815340"/>
                <a:gridCol w="1035685"/>
                <a:gridCol w="886460"/>
              </a:tblGrid>
              <a:tr h="168910">
                <a:tc gridSpan="3">
                  <a:txBody>
                    <a:bodyPr/>
                    <a:lstStyle/>
                    <a:p>
                      <a:pPr marL="517525">
                        <a:lnSpc>
                          <a:spcPct val="100000"/>
                        </a:lnSpc>
                        <a:spcBef>
                          <a:spcPts val="90"/>
                        </a:spcBef>
                      </a:pPr>
                      <a:r>
                        <a:rPr sz="950" b="1" spc="-50" dirty="0">
                          <a:solidFill>
                            <a:schemeClr val="bg2"/>
                          </a:solidFill>
                          <a:latin typeface="Calibri"/>
                          <a:cs typeface="Calibri"/>
                        </a:rPr>
                        <a:t>Regional</a:t>
                      </a:r>
                      <a:r>
                        <a:rPr sz="950" b="1" spc="-5" dirty="0">
                          <a:solidFill>
                            <a:schemeClr val="bg2"/>
                          </a:solidFill>
                          <a:latin typeface="Calibri"/>
                          <a:cs typeface="Calibri"/>
                        </a:rPr>
                        <a:t> </a:t>
                      </a:r>
                      <a:r>
                        <a:rPr sz="950" b="1" spc="-60" dirty="0">
                          <a:solidFill>
                            <a:schemeClr val="bg2"/>
                          </a:solidFill>
                          <a:latin typeface="Calibri"/>
                          <a:cs typeface="Calibri"/>
                        </a:rPr>
                        <a:t>market</a:t>
                      </a:r>
                      <a:r>
                        <a:rPr sz="950" b="1" spc="5" dirty="0">
                          <a:solidFill>
                            <a:schemeClr val="bg2"/>
                          </a:solidFill>
                          <a:latin typeface="Calibri"/>
                          <a:cs typeface="Calibri"/>
                        </a:rPr>
                        <a:t> </a:t>
                      </a:r>
                      <a:r>
                        <a:rPr sz="950" b="1" spc="-50" dirty="0">
                          <a:solidFill>
                            <a:schemeClr val="bg2"/>
                          </a:solidFill>
                          <a:latin typeface="Calibri"/>
                          <a:cs typeface="Calibri"/>
                        </a:rPr>
                        <a:t>share</a:t>
                      </a:r>
                      <a:r>
                        <a:rPr sz="950" b="1" spc="10" dirty="0">
                          <a:solidFill>
                            <a:schemeClr val="bg2"/>
                          </a:solidFill>
                          <a:latin typeface="Calibri"/>
                          <a:cs typeface="Calibri"/>
                        </a:rPr>
                        <a:t> </a:t>
                      </a:r>
                      <a:r>
                        <a:rPr sz="950" b="1" spc="-60" dirty="0" smtClean="0">
                          <a:solidFill>
                            <a:schemeClr val="bg2"/>
                          </a:solidFill>
                          <a:latin typeface="Calibri"/>
                          <a:cs typeface="Calibri"/>
                        </a:rPr>
                        <a:t>(</a:t>
                      </a:r>
                      <a:r>
                        <a:rPr lang="en-GB" sz="950" b="1" spc="-60" dirty="0" smtClean="0">
                          <a:solidFill>
                            <a:schemeClr val="bg2"/>
                          </a:solidFill>
                          <a:latin typeface="Calibri"/>
                          <a:cs typeface="Calibri"/>
                        </a:rPr>
                        <a:t>1980 - 2016</a:t>
                      </a:r>
                      <a:r>
                        <a:rPr sz="950" b="1" spc="-10" dirty="0" smtClean="0">
                          <a:solidFill>
                            <a:schemeClr val="bg2"/>
                          </a:solidFill>
                          <a:latin typeface="Calibri"/>
                          <a:cs typeface="Calibri"/>
                        </a:rPr>
                        <a:t>)</a:t>
                      </a:r>
                      <a:endParaRPr sz="950" b="1" dirty="0">
                        <a:solidFill>
                          <a:schemeClr val="bg2"/>
                        </a:solidFill>
                        <a:latin typeface="Calibri"/>
                        <a:cs typeface="Calibri"/>
                      </a:endParaRPr>
                    </a:p>
                  </a:txBody>
                  <a:tcPr marL="0" marR="0" marT="11430" marB="0">
                    <a:lnL w="12700">
                      <a:solidFill>
                        <a:srgbClr val="004777"/>
                      </a:solidFill>
                      <a:prstDash val="solid"/>
                    </a:lnL>
                    <a:lnR w="19050">
                      <a:solidFill>
                        <a:srgbClr val="004777"/>
                      </a:solidFill>
                      <a:prstDash val="solid"/>
                    </a:lnR>
                    <a:lnT w="12700">
                      <a:solidFill>
                        <a:srgbClr val="004777"/>
                      </a:solidFill>
                      <a:prstDash val="solid"/>
                    </a:lnT>
                    <a:lnB w="9525">
                      <a:solidFill>
                        <a:srgbClr val="000000"/>
                      </a:solidFill>
                      <a:prstDash val="solid"/>
                    </a:lnB>
                    <a:solidFill>
                      <a:srgbClr val="FBE3D5"/>
                    </a:solidFill>
                  </a:tcPr>
                </a:tc>
                <a:tc hMerge="1">
                  <a:txBody>
                    <a:bodyPr/>
                    <a:lstStyle/>
                    <a:p>
                      <a:endParaRPr/>
                    </a:p>
                  </a:txBody>
                  <a:tcPr marL="0" marR="0" marT="0" marB="0"/>
                </a:tc>
                <a:tc hMerge="1">
                  <a:txBody>
                    <a:bodyPr/>
                    <a:lstStyle/>
                    <a:p>
                      <a:endParaRPr/>
                    </a:p>
                  </a:txBody>
                  <a:tcPr marL="0" marR="0" marT="0" marB="0"/>
                </a:tc>
              </a:tr>
              <a:tr h="222885">
                <a:tc>
                  <a:txBody>
                    <a:bodyPr/>
                    <a:lstStyle/>
                    <a:p>
                      <a:pPr marL="34925">
                        <a:lnSpc>
                          <a:spcPct val="100000"/>
                        </a:lnSpc>
                        <a:spcBef>
                          <a:spcPts val="55"/>
                        </a:spcBef>
                      </a:pPr>
                      <a:r>
                        <a:rPr sz="1300" b="1" spc="-10" dirty="0">
                          <a:solidFill>
                            <a:srgbClr val="44536A"/>
                          </a:solidFill>
                          <a:latin typeface="Calibri"/>
                          <a:cs typeface="Calibri"/>
                        </a:rPr>
                        <a:t>Region</a:t>
                      </a:r>
                      <a:endParaRPr sz="1300" dirty="0">
                        <a:latin typeface="Calibri"/>
                        <a:cs typeface="Calibri"/>
                      </a:endParaRPr>
                    </a:p>
                  </a:txBody>
                  <a:tcPr marL="0" marR="0" marT="698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L="26670">
                        <a:lnSpc>
                          <a:spcPct val="100000"/>
                        </a:lnSpc>
                        <a:spcBef>
                          <a:spcPts val="55"/>
                        </a:spcBef>
                      </a:pPr>
                      <a:r>
                        <a:rPr sz="1300" b="1" spc="-10" dirty="0">
                          <a:solidFill>
                            <a:srgbClr val="44536A"/>
                          </a:solidFill>
                          <a:latin typeface="Calibri"/>
                          <a:cs typeface="Calibri"/>
                        </a:rPr>
                        <a:t>Development</a:t>
                      </a:r>
                      <a:endParaRPr sz="1300" dirty="0">
                        <a:latin typeface="Calibri"/>
                        <a:cs typeface="Calibri"/>
                      </a:endParaRPr>
                    </a:p>
                  </a:txBody>
                  <a:tcPr marL="0" marR="0" marT="698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L="26670">
                        <a:lnSpc>
                          <a:spcPct val="100000"/>
                        </a:lnSpc>
                        <a:spcBef>
                          <a:spcPts val="55"/>
                        </a:spcBef>
                      </a:pPr>
                      <a:r>
                        <a:rPr sz="1300" b="1" spc="-65" dirty="0">
                          <a:solidFill>
                            <a:srgbClr val="44536A"/>
                          </a:solidFill>
                          <a:latin typeface="Calibri"/>
                          <a:cs typeface="Calibri"/>
                        </a:rPr>
                        <a:t>Actual</a:t>
                      </a:r>
                      <a:r>
                        <a:rPr sz="1300" b="1" spc="-25" dirty="0">
                          <a:solidFill>
                            <a:srgbClr val="44536A"/>
                          </a:solidFill>
                          <a:latin typeface="Calibri"/>
                          <a:cs typeface="Calibri"/>
                        </a:rPr>
                        <a:t> </a:t>
                      </a:r>
                      <a:r>
                        <a:rPr sz="1300" b="1" spc="-10" dirty="0">
                          <a:solidFill>
                            <a:srgbClr val="44536A"/>
                          </a:solidFill>
                          <a:latin typeface="Calibri"/>
                          <a:cs typeface="Calibri"/>
                        </a:rPr>
                        <a:t>stand</a:t>
                      </a:r>
                      <a:endParaRPr sz="1300">
                        <a:latin typeface="Calibri"/>
                        <a:cs typeface="Calibri"/>
                      </a:endParaRPr>
                    </a:p>
                  </a:txBody>
                  <a:tcPr marL="0" marR="0" marT="698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5"/>
                        </a:spcBef>
                      </a:pPr>
                      <a:r>
                        <a:rPr sz="950" b="1" spc="-25" dirty="0" smtClean="0">
                          <a:solidFill>
                            <a:schemeClr val="bg2"/>
                          </a:solidFill>
                          <a:latin typeface="Calibri"/>
                          <a:cs typeface="Calibri"/>
                        </a:rPr>
                        <a:t>NA</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335" algn="r">
                        <a:lnSpc>
                          <a:spcPct val="100000"/>
                        </a:lnSpc>
                        <a:spcBef>
                          <a:spcPts val="35"/>
                        </a:spcBef>
                      </a:pPr>
                      <a:r>
                        <a:rPr sz="950" spc="-10" dirty="0">
                          <a:solidFill>
                            <a:srgbClr val="C00000"/>
                          </a:solidFill>
                          <a:latin typeface="Calibri"/>
                          <a:cs typeface="Calibri"/>
                        </a:rPr>
                        <a:t>-</a:t>
                      </a:r>
                      <a:r>
                        <a:rPr sz="950" spc="-25" dirty="0">
                          <a:solidFill>
                            <a:srgbClr val="C00000"/>
                          </a:solidFill>
                          <a:latin typeface="Calibri"/>
                          <a:cs typeface="Calibri"/>
                        </a:rPr>
                        <a:t>19%</a:t>
                      </a:r>
                      <a:endParaRPr sz="950">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5"/>
                        </a:spcBef>
                      </a:pPr>
                      <a:r>
                        <a:rPr sz="950" b="1" spc="-25" dirty="0">
                          <a:solidFill>
                            <a:schemeClr val="bg2"/>
                          </a:solidFill>
                          <a:latin typeface="Calibri"/>
                          <a:cs typeface="Calibri"/>
                        </a:rPr>
                        <a:t>31%</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5"/>
                        </a:spcBef>
                      </a:pPr>
                      <a:r>
                        <a:rPr sz="950" b="1" spc="-25" dirty="0">
                          <a:solidFill>
                            <a:schemeClr val="bg2"/>
                          </a:solidFill>
                          <a:latin typeface="Calibri"/>
                          <a:cs typeface="Calibri"/>
                        </a:rPr>
                        <a:t>EU</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970" algn="r">
                        <a:lnSpc>
                          <a:spcPct val="100000"/>
                        </a:lnSpc>
                        <a:spcBef>
                          <a:spcPts val="35"/>
                        </a:spcBef>
                      </a:pPr>
                      <a:r>
                        <a:rPr sz="950" spc="-25" dirty="0">
                          <a:solidFill>
                            <a:srgbClr val="538235"/>
                          </a:solidFill>
                          <a:latin typeface="Calibri"/>
                          <a:cs typeface="Calibri"/>
                        </a:rPr>
                        <a:t>8%</a:t>
                      </a:r>
                      <a:endParaRPr sz="950" dirty="0">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5"/>
                        </a:spcBef>
                      </a:pPr>
                      <a:r>
                        <a:rPr sz="950" b="1" spc="-25" dirty="0">
                          <a:solidFill>
                            <a:schemeClr val="bg2"/>
                          </a:solidFill>
                          <a:latin typeface="Calibri"/>
                          <a:cs typeface="Calibri"/>
                        </a:rPr>
                        <a:t>37%</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61925">
                <a:tc>
                  <a:txBody>
                    <a:bodyPr/>
                    <a:lstStyle/>
                    <a:p>
                      <a:pPr marL="29209">
                        <a:lnSpc>
                          <a:spcPct val="100000"/>
                        </a:lnSpc>
                        <a:spcBef>
                          <a:spcPts val="30"/>
                        </a:spcBef>
                      </a:pPr>
                      <a:r>
                        <a:rPr sz="950" b="1" spc="-25" dirty="0">
                          <a:solidFill>
                            <a:schemeClr val="bg2"/>
                          </a:solidFill>
                          <a:latin typeface="Calibri"/>
                          <a:cs typeface="Calibri"/>
                        </a:rPr>
                        <a:t>JP</a:t>
                      </a:r>
                      <a:endParaRPr sz="950" b="1" dirty="0">
                        <a:solidFill>
                          <a:schemeClr val="bg2"/>
                        </a:solidFill>
                        <a:latin typeface="Calibri"/>
                        <a:cs typeface="Calibri"/>
                      </a:endParaRPr>
                    </a:p>
                  </a:txBody>
                  <a:tcPr marL="0" marR="0" marT="3810" marB="0">
                    <a:lnL w="12700">
                      <a:solidFill>
                        <a:srgbClr val="004777"/>
                      </a:solidFill>
                      <a:prstDash val="solid"/>
                    </a:lnL>
                    <a:lnR w="6350">
                      <a:solidFill>
                        <a:srgbClr val="000000"/>
                      </a:solidFill>
                      <a:prstDash val="solid"/>
                    </a:lnR>
                    <a:lnT w="9525">
                      <a:solidFill>
                        <a:srgbClr val="000000"/>
                      </a:solidFill>
                      <a:prstDash val="solid"/>
                    </a:lnT>
                    <a:lnB w="9525">
                      <a:solidFill>
                        <a:srgbClr val="000000"/>
                      </a:solidFill>
                      <a:prstDash val="solid"/>
                    </a:lnB>
                    <a:solidFill>
                      <a:srgbClr val="FFFFFF"/>
                    </a:solidFill>
                  </a:tcPr>
                </a:tc>
                <a:tc>
                  <a:txBody>
                    <a:bodyPr/>
                    <a:lstStyle/>
                    <a:p>
                      <a:pPr marR="13970" algn="r">
                        <a:lnSpc>
                          <a:spcPct val="100000"/>
                        </a:lnSpc>
                        <a:spcBef>
                          <a:spcPts val="30"/>
                        </a:spcBef>
                      </a:pPr>
                      <a:r>
                        <a:rPr sz="950" spc="-25" dirty="0">
                          <a:solidFill>
                            <a:srgbClr val="538235"/>
                          </a:solidFill>
                          <a:latin typeface="Calibri"/>
                          <a:cs typeface="Calibri"/>
                        </a:rPr>
                        <a:t>9%</a:t>
                      </a:r>
                      <a:endParaRPr sz="950" dirty="0">
                        <a:latin typeface="Calibri"/>
                        <a:cs typeface="Calibri"/>
                      </a:endParaRPr>
                    </a:p>
                  </a:txBody>
                  <a:tcPr marL="0" marR="0" marT="3810" marB="0">
                    <a:lnL w="6350">
                      <a:solidFill>
                        <a:srgbClr val="000000"/>
                      </a:solidFill>
                      <a:prstDash val="solid"/>
                    </a:lnL>
                    <a:lnR w="6350">
                      <a:solidFill>
                        <a:srgbClr val="000000"/>
                      </a:solidFill>
                      <a:prstDash val="solid"/>
                    </a:lnR>
                    <a:lnT w="9525">
                      <a:solidFill>
                        <a:srgbClr val="000000"/>
                      </a:solidFill>
                      <a:prstDash val="solid"/>
                    </a:lnT>
                    <a:lnB w="9525">
                      <a:solidFill>
                        <a:srgbClr val="000000"/>
                      </a:solidFill>
                      <a:prstDash val="solid"/>
                    </a:lnB>
                  </a:tcPr>
                </a:tc>
                <a:tc>
                  <a:txBody>
                    <a:bodyPr/>
                    <a:lstStyle/>
                    <a:p>
                      <a:pPr marR="9525" algn="r">
                        <a:lnSpc>
                          <a:spcPct val="100000"/>
                        </a:lnSpc>
                        <a:spcBef>
                          <a:spcPts val="30"/>
                        </a:spcBef>
                      </a:pPr>
                      <a:r>
                        <a:rPr sz="950" b="1" spc="-25" dirty="0">
                          <a:solidFill>
                            <a:schemeClr val="bg2"/>
                          </a:solidFill>
                          <a:latin typeface="Calibri"/>
                          <a:cs typeface="Calibri"/>
                        </a:rPr>
                        <a:t>19%</a:t>
                      </a:r>
                      <a:endParaRPr sz="950" b="1" dirty="0">
                        <a:solidFill>
                          <a:schemeClr val="bg2"/>
                        </a:solidFill>
                        <a:latin typeface="Calibri"/>
                        <a:cs typeface="Calibri"/>
                      </a:endParaRPr>
                    </a:p>
                  </a:txBody>
                  <a:tcPr marL="0" marR="0" marT="3810" marB="0">
                    <a:lnL w="6350">
                      <a:solidFill>
                        <a:srgbClr val="000000"/>
                      </a:solidFill>
                      <a:prstDash val="solid"/>
                    </a:lnL>
                    <a:lnR w="19050">
                      <a:solidFill>
                        <a:srgbClr val="004777"/>
                      </a:solidFill>
                      <a:prstDash val="solid"/>
                    </a:lnR>
                    <a:lnT w="9525">
                      <a:solidFill>
                        <a:srgbClr val="000000"/>
                      </a:solidFill>
                      <a:prstDash val="solid"/>
                    </a:lnT>
                    <a:lnB w="9525">
                      <a:solidFill>
                        <a:srgbClr val="000000"/>
                      </a:solidFill>
                      <a:prstDash val="solid"/>
                    </a:lnB>
                    <a:solidFill>
                      <a:srgbClr val="FFFFFF"/>
                    </a:solidFill>
                  </a:tcPr>
                </a:tc>
              </a:tr>
              <a:tr h="158115">
                <a:tc>
                  <a:txBody>
                    <a:bodyPr/>
                    <a:lstStyle/>
                    <a:p>
                      <a:pPr marL="29209">
                        <a:lnSpc>
                          <a:spcPts val="1115"/>
                        </a:lnSpc>
                        <a:spcBef>
                          <a:spcPts val="35"/>
                        </a:spcBef>
                      </a:pPr>
                      <a:r>
                        <a:rPr sz="950" b="1" spc="-10" dirty="0">
                          <a:solidFill>
                            <a:schemeClr val="bg2"/>
                          </a:solidFill>
                          <a:latin typeface="Calibri"/>
                          <a:cs typeface="Calibri"/>
                        </a:rPr>
                        <a:t>Other</a:t>
                      </a:r>
                      <a:endParaRPr sz="950" b="1" dirty="0">
                        <a:solidFill>
                          <a:schemeClr val="bg2"/>
                        </a:solidFill>
                        <a:latin typeface="Calibri"/>
                        <a:cs typeface="Calibri"/>
                      </a:endParaRPr>
                    </a:p>
                  </a:txBody>
                  <a:tcPr marL="0" marR="0" marT="4445" marB="0">
                    <a:lnL w="12700">
                      <a:solidFill>
                        <a:srgbClr val="004777"/>
                      </a:solidFill>
                      <a:prstDash val="solid"/>
                    </a:lnL>
                    <a:lnR w="6350">
                      <a:solidFill>
                        <a:srgbClr val="000000"/>
                      </a:solidFill>
                      <a:prstDash val="solid"/>
                    </a:lnR>
                    <a:lnT w="9525">
                      <a:solidFill>
                        <a:srgbClr val="000000"/>
                      </a:solidFill>
                      <a:prstDash val="solid"/>
                    </a:lnT>
                    <a:lnB w="19050">
                      <a:solidFill>
                        <a:srgbClr val="004777"/>
                      </a:solidFill>
                      <a:prstDash val="solid"/>
                    </a:lnB>
                    <a:solidFill>
                      <a:srgbClr val="FFFFFF"/>
                    </a:solidFill>
                  </a:tcPr>
                </a:tc>
                <a:tc>
                  <a:txBody>
                    <a:bodyPr/>
                    <a:lstStyle/>
                    <a:p>
                      <a:pPr marR="13970" algn="r">
                        <a:lnSpc>
                          <a:spcPts val="1115"/>
                        </a:lnSpc>
                        <a:spcBef>
                          <a:spcPts val="35"/>
                        </a:spcBef>
                      </a:pPr>
                      <a:r>
                        <a:rPr sz="950" spc="-25" dirty="0">
                          <a:solidFill>
                            <a:schemeClr val="bg2"/>
                          </a:solidFill>
                          <a:latin typeface="Calibri"/>
                          <a:cs typeface="Calibri"/>
                        </a:rPr>
                        <a:t>2%</a:t>
                      </a:r>
                      <a:endParaRPr sz="950" dirty="0">
                        <a:solidFill>
                          <a:schemeClr val="bg2"/>
                        </a:solidFill>
                        <a:latin typeface="Calibri"/>
                        <a:cs typeface="Calibri"/>
                      </a:endParaRPr>
                    </a:p>
                  </a:txBody>
                  <a:tcPr marL="0" marR="0" marT="4445" marB="0">
                    <a:lnL w="6350">
                      <a:solidFill>
                        <a:srgbClr val="000000"/>
                      </a:solidFill>
                      <a:prstDash val="solid"/>
                    </a:lnL>
                    <a:lnR w="6350">
                      <a:solidFill>
                        <a:srgbClr val="000000"/>
                      </a:solidFill>
                      <a:prstDash val="solid"/>
                    </a:lnR>
                    <a:lnT w="9525">
                      <a:solidFill>
                        <a:srgbClr val="000000"/>
                      </a:solidFill>
                      <a:prstDash val="solid"/>
                    </a:lnT>
                    <a:lnB w="19050">
                      <a:solidFill>
                        <a:srgbClr val="004777"/>
                      </a:solidFill>
                      <a:prstDash val="solid"/>
                    </a:lnB>
                  </a:tcPr>
                </a:tc>
                <a:tc>
                  <a:txBody>
                    <a:bodyPr/>
                    <a:lstStyle/>
                    <a:p>
                      <a:pPr marR="9525" algn="r">
                        <a:lnSpc>
                          <a:spcPts val="1115"/>
                        </a:lnSpc>
                        <a:spcBef>
                          <a:spcPts val="35"/>
                        </a:spcBef>
                      </a:pPr>
                      <a:r>
                        <a:rPr sz="950" b="1" spc="-25" dirty="0">
                          <a:solidFill>
                            <a:schemeClr val="bg2"/>
                          </a:solidFill>
                          <a:latin typeface="Calibri"/>
                          <a:cs typeface="Calibri"/>
                        </a:rPr>
                        <a:t>12%</a:t>
                      </a:r>
                      <a:endParaRPr sz="950" b="1" dirty="0">
                        <a:solidFill>
                          <a:schemeClr val="bg2"/>
                        </a:solidFill>
                        <a:latin typeface="Calibri"/>
                        <a:cs typeface="Calibri"/>
                      </a:endParaRPr>
                    </a:p>
                  </a:txBody>
                  <a:tcPr marL="0" marR="0" marT="4445" marB="0">
                    <a:lnL w="6350">
                      <a:solidFill>
                        <a:srgbClr val="000000"/>
                      </a:solidFill>
                      <a:prstDash val="solid"/>
                    </a:lnL>
                    <a:lnR w="19050">
                      <a:solidFill>
                        <a:srgbClr val="004777"/>
                      </a:solidFill>
                      <a:prstDash val="solid"/>
                    </a:lnR>
                    <a:lnT w="9525">
                      <a:solidFill>
                        <a:srgbClr val="000000"/>
                      </a:solidFill>
                      <a:prstDash val="solid"/>
                    </a:lnT>
                    <a:lnB w="19050">
                      <a:solidFill>
                        <a:srgbClr val="004777"/>
                      </a:solidFill>
                      <a:prstDash val="solid"/>
                    </a:lnB>
                    <a:solidFill>
                      <a:srgbClr val="FFFFFF"/>
                    </a:solidFill>
                  </a:tcPr>
                </a:tc>
              </a:tr>
            </a:tbl>
          </a:graphicData>
        </a:graphic>
      </p:graphicFrame>
      <p:sp>
        <p:nvSpPr>
          <p:cNvPr id="80" name="Rectangle 79"/>
          <p:cNvSpPr/>
          <p:nvPr/>
        </p:nvSpPr>
        <p:spPr>
          <a:xfrm>
            <a:off x="6940601" y="4990639"/>
            <a:ext cx="5113587" cy="430887"/>
          </a:xfrm>
          <a:prstGeom prst="rect">
            <a:avLst/>
          </a:prstGeom>
        </p:spPr>
        <p:txBody>
          <a:bodyPr wrap="square">
            <a:spAutoFit/>
          </a:bodyPr>
          <a:lstStyle/>
          <a:p>
            <a:pPr marL="171450" indent="-171450">
              <a:buClr>
                <a:schemeClr val="accent4"/>
              </a:buClr>
              <a:buFont typeface="Arial" panose="020B0604020202020204" pitchFamily="34" charset="0"/>
              <a:buChar char="•"/>
            </a:pPr>
            <a:r>
              <a:rPr lang="en-GB" sz="1100" dirty="0" smtClean="0"/>
              <a:t>Other Region sales overall are less than 13 % and trends are increasing by years.</a:t>
            </a:r>
            <a:endParaRPr lang="en-IN" sz="1100" dirty="0"/>
          </a:p>
        </p:txBody>
      </p:sp>
      <p:sp>
        <p:nvSpPr>
          <p:cNvPr id="81" name="object 4"/>
          <p:cNvSpPr txBox="1">
            <a:spLocks noGrp="1"/>
          </p:cNvSpPr>
          <p:nvPr>
            <p:ph type="title"/>
          </p:nvPr>
        </p:nvSpPr>
        <p:spPr>
          <a:xfrm>
            <a:off x="885990" y="748833"/>
            <a:ext cx="3749422" cy="444352"/>
          </a:xfrm>
          <a:prstGeom prst="rect">
            <a:avLst/>
          </a:prstGeom>
        </p:spPr>
        <p:txBody>
          <a:bodyPr vert="horz" wrap="square" lIns="0" tIns="13335" rIns="0" bIns="0" rtlCol="0">
            <a:spAutoFit/>
          </a:bodyPr>
          <a:lstStyle/>
          <a:p>
            <a:pPr marL="12700">
              <a:lnSpc>
                <a:spcPct val="100000"/>
              </a:lnSpc>
              <a:spcBef>
                <a:spcPts val="105"/>
              </a:spcBef>
            </a:pPr>
            <a:r>
              <a:rPr sz="2800" b="1" spc="-100" dirty="0"/>
              <a:t>Time</a:t>
            </a:r>
            <a:r>
              <a:rPr sz="2800" b="1" spc="-285" dirty="0"/>
              <a:t> </a:t>
            </a:r>
            <a:r>
              <a:rPr sz="2800" b="1" spc="-55" dirty="0"/>
              <a:t>Analysis</a:t>
            </a:r>
          </a:p>
        </p:txBody>
      </p:sp>
    </p:spTree>
    <p:extLst>
      <p:ext uri="{BB962C8B-B14F-4D97-AF65-F5344CB8AC3E}">
        <p14:creationId xmlns:p14="http://schemas.microsoft.com/office/powerpoint/2010/main" val="205167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70"/>
          <p:cNvGrpSpPr/>
          <p:nvPr/>
        </p:nvGrpSpPr>
        <p:grpSpPr>
          <a:xfrm>
            <a:off x="7773922" y="1833055"/>
            <a:ext cx="3829050" cy="2995295"/>
            <a:chOff x="6882193" y="1817941"/>
            <a:chExt cx="3829050" cy="2995295"/>
          </a:xfrm>
        </p:grpSpPr>
        <p:sp>
          <p:nvSpPr>
            <p:cNvPr id="5" name="object 71"/>
            <p:cNvSpPr/>
            <p:nvPr/>
          </p:nvSpPr>
          <p:spPr>
            <a:xfrm>
              <a:off x="6886956" y="1822704"/>
              <a:ext cx="3819525" cy="2435860"/>
            </a:xfrm>
            <a:custGeom>
              <a:avLst/>
              <a:gdLst/>
              <a:ahLst/>
              <a:cxnLst/>
              <a:rect l="l" t="t" r="r" b="b"/>
              <a:pathLst>
                <a:path w="3819525" h="2435860">
                  <a:moveTo>
                    <a:pt x="0" y="2435352"/>
                  </a:moveTo>
                  <a:lnTo>
                    <a:pt x="3819144" y="2435352"/>
                  </a:lnTo>
                </a:path>
                <a:path w="3819525" h="2435860">
                  <a:moveTo>
                    <a:pt x="0" y="2191512"/>
                  </a:moveTo>
                  <a:lnTo>
                    <a:pt x="164592" y="2191512"/>
                  </a:lnTo>
                </a:path>
                <a:path w="3819525" h="2435860">
                  <a:moveTo>
                    <a:pt x="382524" y="2191512"/>
                  </a:moveTo>
                  <a:lnTo>
                    <a:pt x="710184" y="2191512"/>
                  </a:lnTo>
                </a:path>
                <a:path w="3819525" h="2435860">
                  <a:moveTo>
                    <a:pt x="928116" y="2191512"/>
                  </a:moveTo>
                  <a:lnTo>
                    <a:pt x="1255776" y="2191512"/>
                  </a:lnTo>
                </a:path>
                <a:path w="3819525" h="2435860">
                  <a:moveTo>
                    <a:pt x="1473708" y="2191512"/>
                  </a:moveTo>
                  <a:lnTo>
                    <a:pt x="1799844" y="2191512"/>
                  </a:lnTo>
                </a:path>
                <a:path w="3819525" h="2435860">
                  <a:moveTo>
                    <a:pt x="2019300" y="2191512"/>
                  </a:moveTo>
                  <a:lnTo>
                    <a:pt x="2345436" y="2191512"/>
                  </a:lnTo>
                </a:path>
                <a:path w="3819525" h="2435860">
                  <a:moveTo>
                    <a:pt x="2564892" y="2191512"/>
                  </a:moveTo>
                  <a:lnTo>
                    <a:pt x="2891028" y="2191512"/>
                  </a:lnTo>
                </a:path>
                <a:path w="3819525" h="2435860">
                  <a:moveTo>
                    <a:pt x="3108960" y="2191512"/>
                  </a:moveTo>
                  <a:lnTo>
                    <a:pt x="3436620" y="2191512"/>
                  </a:lnTo>
                </a:path>
                <a:path w="3819525" h="2435860">
                  <a:moveTo>
                    <a:pt x="3654552" y="2191512"/>
                  </a:moveTo>
                  <a:lnTo>
                    <a:pt x="3819144" y="2191512"/>
                  </a:lnTo>
                </a:path>
                <a:path w="3819525" h="2435860">
                  <a:moveTo>
                    <a:pt x="0" y="1947672"/>
                  </a:moveTo>
                  <a:lnTo>
                    <a:pt x="710184" y="1947672"/>
                  </a:lnTo>
                </a:path>
                <a:path w="3819525" h="2435860">
                  <a:moveTo>
                    <a:pt x="928116" y="1947672"/>
                  </a:moveTo>
                  <a:lnTo>
                    <a:pt x="1255776" y="1947672"/>
                  </a:lnTo>
                </a:path>
                <a:path w="3819525" h="2435860">
                  <a:moveTo>
                    <a:pt x="1473708" y="1947672"/>
                  </a:moveTo>
                  <a:lnTo>
                    <a:pt x="1799844" y="1947672"/>
                  </a:lnTo>
                </a:path>
                <a:path w="3819525" h="2435860">
                  <a:moveTo>
                    <a:pt x="2019300" y="1947672"/>
                  </a:moveTo>
                  <a:lnTo>
                    <a:pt x="2345436" y="1947672"/>
                  </a:lnTo>
                </a:path>
                <a:path w="3819525" h="2435860">
                  <a:moveTo>
                    <a:pt x="2564892" y="1947672"/>
                  </a:moveTo>
                  <a:lnTo>
                    <a:pt x="2891028" y="1947672"/>
                  </a:lnTo>
                </a:path>
                <a:path w="3819525" h="2435860">
                  <a:moveTo>
                    <a:pt x="3108960" y="1947672"/>
                  </a:moveTo>
                  <a:lnTo>
                    <a:pt x="3436620" y="1947672"/>
                  </a:lnTo>
                </a:path>
                <a:path w="3819525" h="2435860">
                  <a:moveTo>
                    <a:pt x="3654552" y="1947672"/>
                  </a:moveTo>
                  <a:lnTo>
                    <a:pt x="3819144" y="1947672"/>
                  </a:lnTo>
                </a:path>
                <a:path w="3819525" h="2435860">
                  <a:moveTo>
                    <a:pt x="0" y="1703832"/>
                  </a:moveTo>
                  <a:lnTo>
                    <a:pt x="164592" y="1703832"/>
                  </a:lnTo>
                </a:path>
                <a:path w="3819525" h="2435860">
                  <a:moveTo>
                    <a:pt x="382524" y="1703832"/>
                  </a:moveTo>
                  <a:lnTo>
                    <a:pt x="710184" y="1703832"/>
                  </a:lnTo>
                </a:path>
                <a:path w="3819525" h="2435860">
                  <a:moveTo>
                    <a:pt x="928116" y="1703832"/>
                  </a:moveTo>
                  <a:lnTo>
                    <a:pt x="1255776" y="1703832"/>
                  </a:lnTo>
                </a:path>
                <a:path w="3819525" h="2435860">
                  <a:moveTo>
                    <a:pt x="1473708" y="1703832"/>
                  </a:moveTo>
                  <a:lnTo>
                    <a:pt x="1799844" y="1703832"/>
                  </a:lnTo>
                </a:path>
                <a:path w="3819525" h="2435860">
                  <a:moveTo>
                    <a:pt x="2019300" y="1703832"/>
                  </a:moveTo>
                  <a:lnTo>
                    <a:pt x="2345436" y="1703832"/>
                  </a:lnTo>
                </a:path>
                <a:path w="3819525" h="2435860">
                  <a:moveTo>
                    <a:pt x="2564892" y="1703832"/>
                  </a:moveTo>
                  <a:lnTo>
                    <a:pt x="2891028" y="1703832"/>
                  </a:lnTo>
                </a:path>
                <a:path w="3819525" h="2435860">
                  <a:moveTo>
                    <a:pt x="3108960" y="1703832"/>
                  </a:moveTo>
                  <a:lnTo>
                    <a:pt x="3436620" y="1703832"/>
                  </a:lnTo>
                </a:path>
                <a:path w="3819525" h="2435860">
                  <a:moveTo>
                    <a:pt x="3654552" y="1703832"/>
                  </a:moveTo>
                  <a:lnTo>
                    <a:pt x="3819144" y="1703832"/>
                  </a:lnTo>
                </a:path>
                <a:path w="3819525" h="2435860">
                  <a:moveTo>
                    <a:pt x="0" y="1461516"/>
                  </a:moveTo>
                  <a:lnTo>
                    <a:pt x="164592" y="1461516"/>
                  </a:lnTo>
                </a:path>
                <a:path w="3819525" h="2435860">
                  <a:moveTo>
                    <a:pt x="382524" y="1461516"/>
                  </a:moveTo>
                  <a:lnTo>
                    <a:pt x="710184" y="1461516"/>
                  </a:lnTo>
                </a:path>
                <a:path w="3819525" h="2435860">
                  <a:moveTo>
                    <a:pt x="928116" y="1461516"/>
                  </a:moveTo>
                  <a:lnTo>
                    <a:pt x="1255776" y="1461516"/>
                  </a:lnTo>
                </a:path>
                <a:path w="3819525" h="2435860">
                  <a:moveTo>
                    <a:pt x="1473708" y="1461516"/>
                  </a:moveTo>
                  <a:lnTo>
                    <a:pt x="1799844" y="1461516"/>
                  </a:lnTo>
                </a:path>
                <a:path w="3819525" h="2435860">
                  <a:moveTo>
                    <a:pt x="2019300" y="1461516"/>
                  </a:moveTo>
                  <a:lnTo>
                    <a:pt x="2345436" y="1461516"/>
                  </a:lnTo>
                </a:path>
                <a:path w="3819525" h="2435860">
                  <a:moveTo>
                    <a:pt x="2564892" y="1461516"/>
                  </a:moveTo>
                  <a:lnTo>
                    <a:pt x="2891028" y="1461516"/>
                  </a:lnTo>
                </a:path>
                <a:path w="3819525" h="2435860">
                  <a:moveTo>
                    <a:pt x="3108960" y="1461516"/>
                  </a:moveTo>
                  <a:lnTo>
                    <a:pt x="3436620" y="1461516"/>
                  </a:lnTo>
                </a:path>
                <a:path w="3819525" h="2435860">
                  <a:moveTo>
                    <a:pt x="3654552" y="1461516"/>
                  </a:moveTo>
                  <a:lnTo>
                    <a:pt x="3819144" y="1461516"/>
                  </a:lnTo>
                </a:path>
                <a:path w="3819525" h="2435860">
                  <a:moveTo>
                    <a:pt x="0" y="1217676"/>
                  </a:moveTo>
                  <a:lnTo>
                    <a:pt x="710184" y="1217676"/>
                  </a:lnTo>
                </a:path>
                <a:path w="3819525" h="2435860">
                  <a:moveTo>
                    <a:pt x="928116" y="1217676"/>
                  </a:moveTo>
                  <a:lnTo>
                    <a:pt x="1255776" y="1217676"/>
                  </a:lnTo>
                </a:path>
                <a:path w="3819525" h="2435860">
                  <a:moveTo>
                    <a:pt x="1473708" y="1217676"/>
                  </a:moveTo>
                  <a:lnTo>
                    <a:pt x="1799844" y="1217676"/>
                  </a:lnTo>
                </a:path>
                <a:path w="3819525" h="2435860">
                  <a:moveTo>
                    <a:pt x="2019300" y="1217676"/>
                  </a:moveTo>
                  <a:lnTo>
                    <a:pt x="2345436" y="1217676"/>
                  </a:lnTo>
                </a:path>
                <a:path w="3819525" h="2435860">
                  <a:moveTo>
                    <a:pt x="2564892" y="1217676"/>
                  </a:moveTo>
                  <a:lnTo>
                    <a:pt x="3436620" y="1217676"/>
                  </a:lnTo>
                </a:path>
                <a:path w="3819525" h="2435860">
                  <a:moveTo>
                    <a:pt x="3654552" y="1217676"/>
                  </a:moveTo>
                  <a:lnTo>
                    <a:pt x="3819144" y="1217676"/>
                  </a:lnTo>
                </a:path>
                <a:path w="3819525" h="2435860">
                  <a:moveTo>
                    <a:pt x="0" y="973836"/>
                  </a:moveTo>
                  <a:lnTo>
                    <a:pt x="164592" y="973836"/>
                  </a:lnTo>
                </a:path>
                <a:path w="3819525" h="2435860">
                  <a:moveTo>
                    <a:pt x="382524" y="973836"/>
                  </a:moveTo>
                  <a:lnTo>
                    <a:pt x="710184" y="973836"/>
                  </a:lnTo>
                </a:path>
                <a:path w="3819525" h="2435860">
                  <a:moveTo>
                    <a:pt x="928116" y="973836"/>
                  </a:moveTo>
                  <a:lnTo>
                    <a:pt x="1255776" y="973836"/>
                  </a:lnTo>
                </a:path>
                <a:path w="3819525" h="2435860">
                  <a:moveTo>
                    <a:pt x="1473708" y="973836"/>
                  </a:moveTo>
                  <a:lnTo>
                    <a:pt x="1799844" y="973836"/>
                  </a:lnTo>
                </a:path>
                <a:path w="3819525" h="2435860">
                  <a:moveTo>
                    <a:pt x="2019300" y="973836"/>
                  </a:moveTo>
                  <a:lnTo>
                    <a:pt x="2345436" y="973836"/>
                  </a:lnTo>
                </a:path>
                <a:path w="3819525" h="2435860">
                  <a:moveTo>
                    <a:pt x="2564892" y="973836"/>
                  </a:moveTo>
                  <a:lnTo>
                    <a:pt x="2891028" y="973836"/>
                  </a:lnTo>
                </a:path>
                <a:path w="3819525" h="2435860">
                  <a:moveTo>
                    <a:pt x="3108960" y="973836"/>
                  </a:moveTo>
                  <a:lnTo>
                    <a:pt x="3436620" y="973836"/>
                  </a:lnTo>
                </a:path>
                <a:path w="3819525" h="2435860">
                  <a:moveTo>
                    <a:pt x="3654552" y="973836"/>
                  </a:moveTo>
                  <a:lnTo>
                    <a:pt x="3819144" y="973836"/>
                  </a:lnTo>
                </a:path>
                <a:path w="3819525" h="2435860">
                  <a:moveTo>
                    <a:pt x="0" y="729996"/>
                  </a:moveTo>
                  <a:lnTo>
                    <a:pt x="164592" y="729996"/>
                  </a:lnTo>
                </a:path>
                <a:path w="3819525" h="2435860">
                  <a:moveTo>
                    <a:pt x="382524" y="729996"/>
                  </a:moveTo>
                  <a:lnTo>
                    <a:pt x="710184" y="729996"/>
                  </a:lnTo>
                </a:path>
                <a:path w="3819525" h="2435860">
                  <a:moveTo>
                    <a:pt x="928116" y="729996"/>
                  </a:moveTo>
                  <a:lnTo>
                    <a:pt x="1255776" y="729996"/>
                  </a:lnTo>
                </a:path>
                <a:path w="3819525" h="2435860">
                  <a:moveTo>
                    <a:pt x="1473708" y="729996"/>
                  </a:moveTo>
                  <a:lnTo>
                    <a:pt x="1799844" y="729996"/>
                  </a:lnTo>
                </a:path>
                <a:path w="3819525" h="2435860">
                  <a:moveTo>
                    <a:pt x="2019300" y="729996"/>
                  </a:moveTo>
                  <a:lnTo>
                    <a:pt x="2345436" y="729996"/>
                  </a:lnTo>
                </a:path>
                <a:path w="3819525" h="2435860">
                  <a:moveTo>
                    <a:pt x="2564892" y="729996"/>
                  </a:moveTo>
                  <a:lnTo>
                    <a:pt x="2891028" y="729996"/>
                  </a:lnTo>
                </a:path>
                <a:path w="3819525" h="2435860">
                  <a:moveTo>
                    <a:pt x="3108960" y="729996"/>
                  </a:moveTo>
                  <a:lnTo>
                    <a:pt x="3436620" y="729996"/>
                  </a:lnTo>
                </a:path>
                <a:path w="3819525" h="2435860">
                  <a:moveTo>
                    <a:pt x="3654552" y="729996"/>
                  </a:moveTo>
                  <a:lnTo>
                    <a:pt x="3819144" y="729996"/>
                  </a:lnTo>
                </a:path>
                <a:path w="3819525" h="2435860">
                  <a:moveTo>
                    <a:pt x="0" y="487680"/>
                  </a:moveTo>
                  <a:lnTo>
                    <a:pt x="164592" y="487680"/>
                  </a:lnTo>
                </a:path>
                <a:path w="3819525" h="2435860">
                  <a:moveTo>
                    <a:pt x="382524" y="487680"/>
                  </a:moveTo>
                  <a:lnTo>
                    <a:pt x="710184" y="487680"/>
                  </a:lnTo>
                </a:path>
                <a:path w="3819525" h="2435860">
                  <a:moveTo>
                    <a:pt x="928116" y="487680"/>
                  </a:moveTo>
                  <a:lnTo>
                    <a:pt x="1255776" y="487680"/>
                  </a:lnTo>
                </a:path>
                <a:path w="3819525" h="2435860">
                  <a:moveTo>
                    <a:pt x="1473708" y="487680"/>
                  </a:moveTo>
                  <a:lnTo>
                    <a:pt x="1799844" y="487680"/>
                  </a:lnTo>
                </a:path>
                <a:path w="3819525" h="2435860">
                  <a:moveTo>
                    <a:pt x="2019300" y="487680"/>
                  </a:moveTo>
                  <a:lnTo>
                    <a:pt x="2345436" y="487680"/>
                  </a:lnTo>
                </a:path>
                <a:path w="3819525" h="2435860">
                  <a:moveTo>
                    <a:pt x="2564892" y="487680"/>
                  </a:moveTo>
                  <a:lnTo>
                    <a:pt x="2891028" y="487680"/>
                  </a:lnTo>
                </a:path>
                <a:path w="3819525" h="2435860">
                  <a:moveTo>
                    <a:pt x="3108960" y="487680"/>
                  </a:moveTo>
                  <a:lnTo>
                    <a:pt x="3819144" y="487680"/>
                  </a:lnTo>
                </a:path>
                <a:path w="3819525" h="2435860">
                  <a:moveTo>
                    <a:pt x="0" y="243840"/>
                  </a:moveTo>
                  <a:lnTo>
                    <a:pt x="164592" y="243840"/>
                  </a:lnTo>
                </a:path>
                <a:path w="3819525" h="2435860">
                  <a:moveTo>
                    <a:pt x="382524" y="243840"/>
                  </a:moveTo>
                  <a:lnTo>
                    <a:pt x="710184" y="243840"/>
                  </a:lnTo>
                </a:path>
                <a:path w="3819525" h="2435860">
                  <a:moveTo>
                    <a:pt x="928116" y="243840"/>
                  </a:moveTo>
                  <a:lnTo>
                    <a:pt x="1255776" y="243840"/>
                  </a:lnTo>
                </a:path>
                <a:path w="3819525" h="2435860">
                  <a:moveTo>
                    <a:pt x="1473708" y="243840"/>
                  </a:moveTo>
                  <a:lnTo>
                    <a:pt x="1799844" y="243840"/>
                  </a:lnTo>
                </a:path>
                <a:path w="3819525" h="2435860">
                  <a:moveTo>
                    <a:pt x="2019300" y="243840"/>
                  </a:moveTo>
                  <a:lnTo>
                    <a:pt x="2345436" y="243840"/>
                  </a:lnTo>
                </a:path>
                <a:path w="3819525" h="2435860">
                  <a:moveTo>
                    <a:pt x="2564892" y="243840"/>
                  </a:moveTo>
                  <a:lnTo>
                    <a:pt x="2891028" y="243840"/>
                  </a:lnTo>
                </a:path>
                <a:path w="3819525" h="2435860">
                  <a:moveTo>
                    <a:pt x="3108960" y="243840"/>
                  </a:moveTo>
                  <a:lnTo>
                    <a:pt x="3436620" y="243840"/>
                  </a:lnTo>
                </a:path>
                <a:path w="3819525" h="2435860">
                  <a:moveTo>
                    <a:pt x="3654552" y="243840"/>
                  </a:moveTo>
                  <a:lnTo>
                    <a:pt x="3819144" y="243840"/>
                  </a:lnTo>
                </a:path>
                <a:path w="3819525" h="2435860">
                  <a:moveTo>
                    <a:pt x="0" y="0"/>
                  </a:moveTo>
                  <a:lnTo>
                    <a:pt x="3819144" y="0"/>
                  </a:lnTo>
                </a:path>
              </a:pathLst>
            </a:custGeom>
            <a:ln w="9525">
              <a:solidFill>
                <a:srgbClr val="DAF3F6"/>
              </a:solidFill>
            </a:ln>
          </p:spPr>
          <p:txBody>
            <a:bodyPr wrap="square" lIns="0" tIns="0" rIns="0" bIns="0" rtlCol="0"/>
            <a:lstStyle/>
            <a:p>
              <a:endParaRPr/>
            </a:p>
          </p:txBody>
        </p:sp>
        <p:sp>
          <p:nvSpPr>
            <p:cNvPr id="6" name="object 72"/>
            <p:cNvSpPr/>
            <p:nvPr/>
          </p:nvSpPr>
          <p:spPr>
            <a:xfrm>
              <a:off x="7051548" y="3765804"/>
              <a:ext cx="218440" cy="492759"/>
            </a:xfrm>
            <a:custGeom>
              <a:avLst/>
              <a:gdLst/>
              <a:ahLst/>
              <a:cxnLst/>
              <a:rect l="l" t="t" r="r" b="b"/>
              <a:pathLst>
                <a:path w="218440" h="492760">
                  <a:moveTo>
                    <a:pt x="217931" y="0"/>
                  </a:moveTo>
                  <a:lnTo>
                    <a:pt x="0" y="0"/>
                  </a:lnTo>
                  <a:lnTo>
                    <a:pt x="0" y="492252"/>
                  </a:lnTo>
                  <a:lnTo>
                    <a:pt x="217931" y="492252"/>
                  </a:lnTo>
                  <a:lnTo>
                    <a:pt x="217931" y="0"/>
                  </a:lnTo>
                  <a:close/>
                </a:path>
              </a:pathLst>
            </a:custGeom>
            <a:solidFill>
              <a:srgbClr val="00AF50"/>
            </a:solidFill>
          </p:spPr>
          <p:txBody>
            <a:bodyPr wrap="square" lIns="0" tIns="0" rIns="0" bIns="0" rtlCol="0"/>
            <a:lstStyle/>
            <a:p>
              <a:endParaRPr/>
            </a:p>
          </p:txBody>
        </p:sp>
        <p:sp>
          <p:nvSpPr>
            <p:cNvPr id="7" name="object 73"/>
            <p:cNvSpPr/>
            <p:nvPr/>
          </p:nvSpPr>
          <p:spPr>
            <a:xfrm>
              <a:off x="7051548" y="3765804"/>
              <a:ext cx="218440" cy="492759"/>
            </a:xfrm>
            <a:custGeom>
              <a:avLst/>
              <a:gdLst/>
              <a:ahLst/>
              <a:cxnLst/>
              <a:rect l="l" t="t" r="r" b="b"/>
              <a:pathLst>
                <a:path w="218440" h="492760">
                  <a:moveTo>
                    <a:pt x="0" y="492252"/>
                  </a:moveTo>
                  <a:lnTo>
                    <a:pt x="217931" y="492252"/>
                  </a:lnTo>
                  <a:lnTo>
                    <a:pt x="217931" y="0"/>
                  </a:lnTo>
                  <a:lnTo>
                    <a:pt x="0" y="0"/>
                  </a:lnTo>
                  <a:lnTo>
                    <a:pt x="0" y="492252"/>
                  </a:lnTo>
                  <a:close/>
                </a:path>
              </a:pathLst>
            </a:custGeom>
            <a:ln w="9525">
              <a:solidFill>
                <a:srgbClr val="FFFFFF"/>
              </a:solidFill>
            </a:ln>
          </p:spPr>
          <p:txBody>
            <a:bodyPr wrap="square" lIns="0" tIns="0" rIns="0" bIns="0" rtlCol="0"/>
            <a:lstStyle/>
            <a:p>
              <a:endParaRPr/>
            </a:p>
          </p:txBody>
        </p:sp>
        <p:sp>
          <p:nvSpPr>
            <p:cNvPr id="8" name="object 74"/>
            <p:cNvSpPr/>
            <p:nvPr/>
          </p:nvSpPr>
          <p:spPr>
            <a:xfrm>
              <a:off x="7597140" y="3380231"/>
              <a:ext cx="2944495" cy="878205"/>
            </a:xfrm>
            <a:custGeom>
              <a:avLst/>
              <a:gdLst/>
              <a:ahLst/>
              <a:cxnLst/>
              <a:rect l="l" t="t" r="r" b="b"/>
              <a:pathLst>
                <a:path w="2944495" h="878204">
                  <a:moveTo>
                    <a:pt x="217932" y="280416"/>
                  </a:moveTo>
                  <a:lnTo>
                    <a:pt x="0" y="280416"/>
                  </a:lnTo>
                  <a:lnTo>
                    <a:pt x="0" y="877824"/>
                  </a:lnTo>
                  <a:lnTo>
                    <a:pt x="217932" y="877824"/>
                  </a:lnTo>
                  <a:lnTo>
                    <a:pt x="217932" y="280416"/>
                  </a:lnTo>
                  <a:close/>
                </a:path>
                <a:path w="2944495" h="878204">
                  <a:moveTo>
                    <a:pt x="763524" y="0"/>
                  </a:moveTo>
                  <a:lnTo>
                    <a:pt x="545592" y="0"/>
                  </a:lnTo>
                  <a:lnTo>
                    <a:pt x="545592" y="877824"/>
                  </a:lnTo>
                  <a:lnTo>
                    <a:pt x="763524" y="877824"/>
                  </a:lnTo>
                  <a:lnTo>
                    <a:pt x="763524" y="0"/>
                  </a:lnTo>
                  <a:close/>
                </a:path>
                <a:path w="2944495" h="878204">
                  <a:moveTo>
                    <a:pt x="1309116" y="1524"/>
                  </a:moveTo>
                  <a:lnTo>
                    <a:pt x="1089660" y="1524"/>
                  </a:lnTo>
                  <a:lnTo>
                    <a:pt x="1089660" y="877824"/>
                  </a:lnTo>
                  <a:lnTo>
                    <a:pt x="1309116" y="877824"/>
                  </a:lnTo>
                  <a:lnTo>
                    <a:pt x="1309116" y="1524"/>
                  </a:lnTo>
                  <a:close/>
                </a:path>
                <a:path w="2944495" h="878204">
                  <a:moveTo>
                    <a:pt x="1854708" y="92964"/>
                  </a:moveTo>
                  <a:lnTo>
                    <a:pt x="1635252" y="92964"/>
                  </a:lnTo>
                  <a:lnTo>
                    <a:pt x="1635252" y="877824"/>
                  </a:lnTo>
                  <a:lnTo>
                    <a:pt x="1854708" y="877824"/>
                  </a:lnTo>
                  <a:lnTo>
                    <a:pt x="1854708" y="92964"/>
                  </a:lnTo>
                  <a:close/>
                </a:path>
                <a:path w="2944495" h="878204">
                  <a:moveTo>
                    <a:pt x="2398776" y="263652"/>
                  </a:moveTo>
                  <a:lnTo>
                    <a:pt x="2180844" y="263652"/>
                  </a:lnTo>
                  <a:lnTo>
                    <a:pt x="2180844" y="877824"/>
                  </a:lnTo>
                  <a:lnTo>
                    <a:pt x="2398776" y="877824"/>
                  </a:lnTo>
                  <a:lnTo>
                    <a:pt x="2398776" y="263652"/>
                  </a:lnTo>
                  <a:close/>
                </a:path>
                <a:path w="2944495" h="878204">
                  <a:moveTo>
                    <a:pt x="2944368" y="298704"/>
                  </a:moveTo>
                  <a:lnTo>
                    <a:pt x="2726436" y="298704"/>
                  </a:lnTo>
                  <a:lnTo>
                    <a:pt x="2726436" y="877824"/>
                  </a:lnTo>
                  <a:lnTo>
                    <a:pt x="2944368" y="877824"/>
                  </a:lnTo>
                  <a:lnTo>
                    <a:pt x="2944368" y="298704"/>
                  </a:lnTo>
                  <a:close/>
                </a:path>
              </a:pathLst>
            </a:custGeom>
            <a:solidFill>
              <a:srgbClr val="00AF50"/>
            </a:solidFill>
          </p:spPr>
          <p:txBody>
            <a:bodyPr wrap="square" lIns="0" tIns="0" rIns="0" bIns="0" rtlCol="0"/>
            <a:lstStyle/>
            <a:p>
              <a:endParaRPr/>
            </a:p>
          </p:txBody>
        </p:sp>
        <p:sp>
          <p:nvSpPr>
            <p:cNvPr id="9" name="object 75"/>
            <p:cNvSpPr/>
            <p:nvPr/>
          </p:nvSpPr>
          <p:spPr>
            <a:xfrm>
              <a:off x="7597140" y="3380232"/>
              <a:ext cx="2944495" cy="878205"/>
            </a:xfrm>
            <a:custGeom>
              <a:avLst/>
              <a:gdLst/>
              <a:ahLst/>
              <a:cxnLst/>
              <a:rect l="l" t="t" r="r" b="b"/>
              <a:pathLst>
                <a:path w="2944495" h="878204">
                  <a:moveTo>
                    <a:pt x="0" y="280415"/>
                  </a:moveTo>
                  <a:lnTo>
                    <a:pt x="217931" y="280415"/>
                  </a:lnTo>
                  <a:lnTo>
                    <a:pt x="217931" y="877823"/>
                  </a:lnTo>
                  <a:lnTo>
                    <a:pt x="0" y="877823"/>
                  </a:lnTo>
                  <a:lnTo>
                    <a:pt x="0" y="280415"/>
                  </a:lnTo>
                  <a:close/>
                </a:path>
                <a:path w="2944495" h="878204">
                  <a:moveTo>
                    <a:pt x="545591" y="0"/>
                  </a:moveTo>
                  <a:lnTo>
                    <a:pt x="763524" y="0"/>
                  </a:lnTo>
                  <a:lnTo>
                    <a:pt x="763524" y="877823"/>
                  </a:lnTo>
                  <a:lnTo>
                    <a:pt x="545591" y="877823"/>
                  </a:lnTo>
                  <a:lnTo>
                    <a:pt x="545591" y="0"/>
                  </a:lnTo>
                  <a:close/>
                </a:path>
                <a:path w="2944495" h="878204">
                  <a:moveTo>
                    <a:pt x="1089659" y="1523"/>
                  </a:moveTo>
                  <a:lnTo>
                    <a:pt x="1309115" y="1523"/>
                  </a:lnTo>
                  <a:lnTo>
                    <a:pt x="1309115" y="877823"/>
                  </a:lnTo>
                  <a:lnTo>
                    <a:pt x="1089659" y="877823"/>
                  </a:lnTo>
                  <a:lnTo>
                    <a:pt x="1089659" y="1523"/>
                  </a:lnTo>
                  <a:close/>
                </a:path>
                <a:path w="2944495" h="878204">
                  <a:moveTo>
                    <a:pt x="1635252" y="92963"/>
                  </a:moveTo>
                  <a:lnTo>
                    <a:pt x="1854707" y="92963"/>
                  </a:lnTo>
                  <a:lnTo>
                    <a:pt x="1854707" y="877823"/>
                  </a:lnTo>
                  <a:lnTo>
                    <a:pt x="1635252" y="877823"/>
                  </a:lnTo>
                  <a:lnTo>
                    <a:pt x="1635252" y="92963"/>
                  </a:lnTo>
                  <a:close/>
                </a:path>
                <a:path w="2944495" h="878204">
                  <a:moveTo>
                    <a:pt x="2180843" y="263651"/>
                  </a:moveTo>
                  <a:lnTo>
                    <a:pt x="2398776" y="263651"/>
                  </a:lnTo>
                  <a:lnTo>
                    <a:pt x="2398776" y="877823"/>
                  </a:lnTo>
                  <a:lnTo>
                    <a:pt x="2180843" y="877823"/>
                  </a:lnTo>
                  <a:lnTo>
                    <a:pt x="2180843" y="263651"/>
                  </a:lnTo>
                  <a:close/>
                </a:path>
                <a:path w="2944495" h="878204">
                  <a:moveTo>
                    <a:pt x="2726435" y="298703"/>
                  </a:moveTo>
                  <a:lnTo>
                    <a:pt x="2944367" y="298703"/>
                  </a:lnTo>
                  <a:lnTo>
                    <a:pt x="2944367" y="877823"/>
                  </a:lnTo>
                  <a:lnTo>
                    <a:pt x="2726435" y="877823"/>
                  </a:lnTo>
                  <a:lnTo>
                    <a:pt x="2726435" y="298703"/>
                  </a:lnTo>
                  <a:close/>
                </a:path>
              </a:pathLst>
            </a:custGeom>
            <a:ln w="9525">
              <a:solidFill>
                <a:srgbClr val="FFFFFF"/>
              </a:solidFill>
            </a:ln>
          </p:spPr>
          <p:txBody>
            <a:bodyPr wrap="square" lIns="0" tIns="0" rIns="0" bIns="0" rtlCol="0"/>
            <a:lstStyle/>
            <a:p>
              <a:endParaRPr/>
            </a:p>
          </p:txBody>
        </p:sp>
        <p:sp>
          <p:nvSpPr>
            <p:cNvPr id="10" name="object 76"/>
            <p:cNvSpPr/>
            <p:nvPr/>
          </p:nvSpPr>
          <p:spPr>
            <a:xfrm>
              <a:off x="7051548" y="2840735"/>
              <a:ext cx="3489960" cy="925194"/>
            </a:xfrm>
            <a:custGeom>
              <a:avLst/>
              <a:gdLst/>
              <a:ahLst/>
              <a:cxnLst/>
              <a:rect l="l" t="t" r="r" b="b"/>
              <a:pathLst>
                <a:path w="3489959" h="925195">
                  <a:moveTo>
                    <a:pt x="217932" y="594360"/>
                  </a:moveTo>
                  <a:lnTo>
                    <a:pt x="0" y="594360"/>
                  </a:lnTo>
                  <a:lnTo>
                    <a:pt x="0" y="925068"/>
                  </a:lnTo>
                  <a:lnTo>
                    <a:pt x="217932" y="925068"/>
                  </a:lnTo>
                  <a:lnTo>
                    <a:pt x="217932" y="594360"/>
                  </a:lnTo>
                  <a:close/>
                </a:path>
                <a:path w="3489959" h="925195">
                  <a:moveTo>
                    <a:pt x="763524" y="306324"/>
                  </a:moveTo>
                  <a:lnTo>
                    <a:pt x="545592" y="306324"/>
                  </a:lnTo>
                  <a:lnTo>
                    <a:pt x="545592" y="819912"/>
                  </a:lnTo>
                  <a:lnTo>
                    <a:pt x="763524" y="819912"/>
                  </a:lnTo>
                  <a:lnTo>
                    <a:pt x="763524" y="306324"/>
                  </a:lnTo>
                  <a:close/>
                </a:path>
                <a:path w="3489959" h="925195">
                  <a:moveTo>
                    <a:pt x="1309116" y="0"/>
                  </a:moveTo>
                  <a:lnTo>
                    <a:pt x="1091184" y="0"/>
                  </a:lnTo>
                  <a:lnTo>
                    <a:pt x="1091184" y="539496"/>
                  </a:lnTo>
                  <a:lnTo>
                    <a:pt x="1309116" y="539496"/>
                  </a:lnTo>
                  <a:lnTo>
                    <a:pt x="1309116" y="0"/>
                  </a:lnTo>
                  <a:close/>
                </a:path>
                <a:path w="3489959" h="925195">
                  <a:moveTo>
                    <a:pt x="1854708" y="92964"/>
                  </a:moveTo>
                  <a:lnTo>
                    <a:pt x="1635252" y="92964"/>
                  </a:lnTo>
                  <a:lnTo>
                    <a:pt x="1635252" y="541020"/>
                  </a:lnTo>
                  <a:lnTo>
                    <a:pt x="1854708" y="541020"/>
                  </a:lnTo>
                  <a:lnTo>
                    <a:pt x="1854708" y="92964"/>
                  </a:lnTo>
                  <a:close/>
                </a:path>
                <a:path w="3489959" h="925195">
                  <a:moveTo>
                    <a:pt x="2400300" y="132588"/>
                  </a:moveTo>
                  <a:lnTo>
                    <a:pt x="2180844" y="132588"/>
                  </a:lnTo>
                  <a:lnTo>
                    <a:pt x="2180844" y="632460"/>
                  </a:lnTo>
                  <a:lnTo>
                    <a:pt x="2400300" y="632460"/>
                  </a:lnTo>
                  <a:lnTo>
                    <a:pt x="2400300" y="132588"/>
                  </a:lnTo>
                  <a:close/>
                </a:path>
                <a:path w="3489959" h="925195">
                  <a:moveTo>
                    <a:pt x="2944368" y="199644"/>
                  </a:moveTo>
                  <a:lnTo>
                    <a:pt x="2726436" y="199644"/>
                  </a:lnTo>
                  <a:lnTo>
                    <a:pt x="2726436" y="803148"/>
                  </a:lnTo>
                  <a:lnTo>
                    <a:pt x="2944368" y="803148"/>
                  </a:lnTo>
                  <a:lnTo>
                    <a:pt x="2944368" y="199644"/>
                  </a:lnTo>
                  <a:close/>
                </a:path>
                <a:path w="3489959" h="925195">
                  <a:moveTo>
                    <a:pt x="3489960" y="137160"/>
                  </a:moveTo>
                  <a:lnTo>
                    <a:pt x="3272028" y="137160"/>
                  </a:lnTo>
                  <a:lnTo>
                    <a:pt x="3272028" y="838200"/>
                  </a:lnTo>
                  <a:lnTo>
                    <a:pt x="3489960" y="838200"/>
                  </a:lnTo>
                  <a:lnTo>
                    <a:pt x="3489960" y="137160"/>
                  </a:lnTo>
                  <a:close/>
                </a:path>
              </a:pathLst>
            </a:custGeom>
            <a:solidFill>
              <a:srgbClr val="1B6871"/>
            </a:solidFill>
          </p:spPr>
          <p:txBody>
            <a:bodyPr wrap="square" lIns="0" tIns="0" rIns="0" bIns="0" rtlCol="0"/>
            <a:lstStyle/>
            <a:p>
              <a:endParaRPr/>
            </a:p>
          </p:txBody>
        </p:sp>
        <p:sp>
          <p:nvSpPr>
            <p:cNvPr id="11" name="object 77"/>
            <p:cNvSpPr/>
            <p:nvPr/>
          </p:nvSpPr>
          <p:spPr>
            <a:xfrm>
              <a:off x="7051548" y="2840736"/>
              <a:ext cx="3489960" cy="925194"/>
            </a:xfrm>
            <a:custGeom>
              <a:avLst/>
              <a:gdLst/>
              <a:ahLst/>
              <a:cxnLst/>
              <a:rect l="l" t="t" r="r" b="b"/>
              <a:pathLst>
                <a:path w="3489959" h="925195">
                  <a:moveTo>
                    <a:pt x="0" y="594360"/>
                  </a:moveTo>
                  <a:lnTo>
                    <a:pt x="217931" y="594360"/>
                  </a:lnTo>
                  <a:lnTo>
                    <a:pt x="217931" y="925068"/>
                  </a:lnTo>
                  <a:lnTo>
                    <a:pt x="0" y="925068"/>
                  </a:lnTo>
                  <a:lnTo>
                    <a:pt x="0" y="594360"/>
                  </a:lnTo>
                  <a:close/>
                </a:path>
                <a:path w="3489959" h="925195">
                  <a:moveTo>
                    <a:pt x="545592" y="306324"/>
                  </a:moveTo>
                  <a:lnTo>
                    <a:pt x="763524" y="306324"/>
                  </a:lnTo>
                  <a:lnTo>
                    <a:pt x="763524" y="819912"/>
                  </a:lnTo>
                  <a:lnTo>
                    <a:pt x="545592" y="819912"/>
                  </a:lnTo>
                  <a:lnTo>
                    <a:pt x="545592" y="306324"/>
                  </a:lnTo>
                  <a:close/>
                </a:path>
                <a:path w="3489959" h="925195">
                  <a:moveTo>
                    <a:pt x="1091183" y="0"/>
                  </a:moveTo>
                  <a:lnTo>
                    <a:pt x="1309116" y="0"/>
                  </a:lnTo>
                  <a:lnTo>
                    <a:pt x="1309116" y="539496"/>
                  </a:lnTo>
                  <a:lnTo>
                    <a:pt x="1091183" y="539496"/>
                  </a:lnTo>
                  <a:lnTo>
                    <a:pt x="1091183" y="0"/>
                  </a:lnTo>
                  <a:close/>
                </a:path>
                <a:path w="3489959" h="925195">
                  <a:moveTo>
                    <a:pt x="1635252" y="92963"/>
                  </a:moveTo>
                  <a:lnTo>
                    <a:pt x="1854707" y="92963"/>
                  </a:lnTo>
                  <a:lnTo>
                    <a:pt x="1854707" y="541019"/>
                  </a:lnTo>
                  <a:lnTo>
                    <a:pt x="1635252" y="541019"/>
                  </a:lnTo>
                  <a:lnTo>
                    <a:pt x="1635252" y="92963"/>
                  </a:lnTo>
                  <a:close/>
                </a:path>
                <a:path w="3489959" h="925195">
                  <a:moveTo>
                    <a:pt x="2180844" y="132587"/>
                  </a:moveTo>
                  <a:lnTo>
                    <a:pt x="2400300" y="132587"/>
                  </a:lnTo>
                  <a:lnTo>
                    <a:pt x="2400300" y="632460"/>
                  </a:lnTo>
                  <a:lnTo>
                    <a:pt x="2180844" y="632460"/>
                  </a:lnTo>
                  <a:lnTo>
                    <a:pt x="2180844" y="132587"/>
                  </a:lnTo>
                  <a:close/>
                </a:path>
                <a:path w="3489959" h="925195">
                  <a:moveTo>
                    <a:pt x="2726435" y="199643"/>
                  </a:moveTo>
                  <a:lnTo>
                    <a:pt x="2944368" y="199643"/>
                  </a:lnTo>
                  <a:lnTo>
                    <a:pt x="2944368" y="803147"/>
                  </a:lnTo>
                  <a:lnTo>
                    <a:pt x="2726435" y="803147"/>
                  </a:lnTo>
                  <a:lnTo>
                    <a:pt x="2726435" y="199643"/>
                  </a:lnTo>
                  <a:close/>
                </a:path>
                <a:path w="3489959" h="925195">
                  <a:moveTo>
                    <a:pt x="3272028" y="137160"/>
                  </a:moveTo>
                  <a:lnTo>
                    <a:pt x="3489959" y="137160"/>
                  </a:lnTo>
                  <a:lnTo>
                    <a:pt x="3489959" y="838200"/>
                  </a:lnTo>
                  <a:lnTo>
                    <a:pt x="3272028" y="838200"/>
                  </a:lnTo>
                  <a:lnTo>
                    <a:pt x="3272028" y="137160"/>
                  </a:lnTo>
                  <a:close/>
                </a:path>
              </a:pathLst>
            </a:custGeom>
            <a:ln w="9525">
              <a:solidFill>
                <a:srgbClr val="FFFFFF"/>
              </a:solidFill>
            </a:ln>
          </p:spPr>
          <p:txBody>
            <a:bodyPr wrap="square" lIns="0" tIns="0" rIns="0" bIns="0" rtlCol="0"/>
            <a:lstStyle/>
            <a:p>
              <a:endParaRPr/>
            </a:p>
          </p:txBody>
        </p:sp>
        <p:sp>
          <p:nvSpPr>
            <p:cNvPr id="12" name="object 78"/>
            <p:cNvSpPr/>
            <p:nvPr/>
          </p:nvSpPr>
          <p:spPr>
            <a:xfrm>
              <a:off x="7051548" y="2308859"/>
              <a:ext cx="3489960" cy="1126490"/>
            </a:xfrm>
            <a:custGeom>
              <a:avLst/>
              <a:gdLst/>
              <a:ahLst/>
              <a:cxnLst/>
              <a:rect l="l" t="t" r="r" b="b"/>
              <a:pathLst>
                <a:path w="3489959" h="1126489">
                  <a:moveTo>
                    <a:pt x="217932" y="726948"/>
                  </a:moveTo>
                  <a:lnTo>
                    <a:pt x="0" y="726948"/>
                  </a:lnTo>
                  <a:lnTo>
                    <a:pt x="0" y="1126236"/>
                  </a:lnTo>
                  <a:lnTo>
                    <a:pt x="217932" y="1126236"/>
                  </a:lnTo>
                  <a:lnTo>
                    <a:pt x="217932" y="726948"/>
                  </a:lnTo>
                  <a:close/>
                </a:path>
                <a:path w="3489959" h="1126489">
                  <a:moveTo>
                    <a:pt x="763524" y="550164"/>
                  </a:moveTo>
                  <a:lnTo>
                    <a:pt x="545592" y="550164"/>
                  </a:lnTo>
                  <a:lnTo>
                    <a:pt x="545592" y="838200"/>
                  </a:lnTo>
                  <a:lnTo>
                    <a:pt x="763524" y="838200"/>
                  </a:lnTo>
                  <a:lnTo>
                    <a:pt x="763524" y="550164"/>
                  </a:lnTo>
                  <a:close/>
                </a:path>
                <a:path w="3489959" h="1126489">
                  <a:moveTo>
                    <a:pt x="1309116" y="350520"/>
                  </a:moveTo>
                  <a:lnTo>
                    <a:pt x="1091184" y="350520"/>
                  </a:lnTo>
                  <a:lnTo>
                    <a:pt x="1091184" y="531876"/>
                  </a:lnTo>
                  <a:lnTo>
                    <a:pt x="1309116" y="531876"/>
                  </a:lnTo>
                  <a:lnTo>
                    <a:pt x="1309116" y="350520"/>
                  </a:lnTo>
                  <a:close/>
                </a:path>
                <a:path w="3489959" h="1126489">
                  <a:moveTo>
                    <a:pt x="1854708" y="332232"/>
                  </a:moveTo>
                  <a:lnTo>
                    <a:pt x="1635252" y="332232"/>
                  </a:lnTo>
                  <a:lnTo>
                    <a:pt x="1635252" y="624840"/>
                  </a:lnTo>
                  <a:lnTo>
                    <a:pt x="1854708" y="624840"/>
                  </a:lnTo>
                  <a:lnTo>
                    <a:pt x="1854708" y="332232"/>
                  </a:lnTo>
                  <a:close/>
                </a:path>
                <a:path w="3489959" h="1126489">
                  <a:moveTo>
                    <a:pt x="2400300" y="301752"/>
                  </a:moveTo>
                  <a:lnTo>
                    <a:pt x="2180844" y="301752"/>
                  </a:lnTo>
                  <a:lnTo>
                    <a:pt x="2180844" y="664464"/>
                  </a:lnTo>
                  <a:lnTo>
                    <a:pt x="2400300" y="664464"/>
                  </a:lnTo>
                  <a:lnTo>
                    <a:pt x="2400300" y="301752"/>
                  </a:lnTo>
                  <a:close/>
                </a:path>
                <a:path w="3489959" h="1126489">
                  <a:moveTo>
                    <a:pt x="2944368" y="315468"/>
                  </a:moveTo>
                  <a:lnTo>
                    <a:pt x="2726436" y="315468"/>
                  </a:lnTo>
                  <a:lnTo>
                    <a:pt x="2726436" y="731520"/>
                  </a:lnTo>
                  <a:lnTo>
                    <a:pt x="2944368" y="731520"/>
                  </a:lnTo>
                  <a:lnTo>
                    <a:pt x="2944368" y="315468"/>
                  </a:lnTo>
                  <a:close/>
                </a:path>
                <a:path w="3489959" h="1126489">
                  <a:moveTo>
                    <a:pt x="3489960" y="0"/>
                  </a:moveTo>
                  <a:lnTo>
                    <a:pt x="3272028" y="0"/>
                  </a:lnTo>
                  <a:lnTo>
                    <a:pt x="3272028" y="669036"/>
                  </a:lnTo>
                  <a:lnTo>
                    <a:pt x="3489960" y="669036"/>
                  </a:lnTo>
                  <a:lnTo>
                    <a:pt x="3489960" y="0"/>
                  </a:lnTo>
                  <a:close/>
                </a:path>
              </a:pathLst>
            </a:custGeom>
            <a:solidFill>
              <a:srgbClr val="85DAE2"/>
            </a:solidFill>
          </p:spPr>
          <p:txBody>
            <a:bodyPr wrap="square" lIns="0" tIns="0" rIns="0" bIns="0" rtlCol="0"/>
            <a:lstStyle/>
            <a:p>
              <a:endParaRPr/>
            </a:p>
          </p:txBody>
        </p:sp>
        <p:sp>
          <p:nvSpPr>
            <p:cNvPr id="13" name="object 79"/>
            <p:cNvSpPr/>
            <p:nvPr/>
          </p:nvSpPr>
          <p:spPr>
            <a:xfrm>
              <a:off x="7051548" y="2308860"/>
              <a:ext cx="3489960" cy="1126490"/>
            </a:xfrm>
            <a:custGeom>
              <a:avLst/>
              <a:gdLst/>
              <a:ahLst/>
              <a:cxnLst/>
              <a:rect l="l" t="t" r="r" b="b"/>
              <a:pathLst>
                <a:path w="3489959" h="1126489">
                  <a:moveTo>
                    <a:pt x="0" y="726948"/>
                  </a:moveTo>
                  <a:lnTo>
                    <a:pt x="217931" y="726948"/>
                  </a:lnTo>
                  <a:lnTo>
                    <a:pt x="217931" y="1126236"/>
                  </a:lnTo>
                  <a:lnTo>
                    <a:pt x="0" y="1126236"/>
                  </a:lnTo>
                  <a:lnTo>
                    <a:pt x="0" y="726948"/>
                  </a:lnTo>
                  <a:close/>
                </a:path>
                <a:path w="3489959" h="1126489">
                  <a:moveTo>
                    <a:pt x="545592" y="550163"/>
                  </a:moveTo>
                  <a:lnTo>
                    <a:pt x="763524" y="550163"/>
                  </a:lnTo>
                  <a:lnTo>
                    <a:pt x="763524" y="838200"/>
                  </a:lnTo>
                  <a:lnTo>
                    <a:pt x="545592" y="838200"/>
                  </a:lnTo>
                  <a:lnTo>
                    <a:pt x="545592" y="550163"/>
                  </a:lnTo>
                  <a:close/>
                </a:path>
                <a:path w="3489959" h="1126489">
                  <a:moveTo>
                    <a:pt x="1091183" y="350519"/>
                  </a:moveTo>
                  <a:lnTo>
                    <a:pt x="1309116" y="350519"/>
                  </a:lnTo>
                  <a:lnTo>
                    <a:pt x="1309116" y="531876"/>
                  </a:lnTo>
                  <a:lnTo>
                    <a:pt x="1091183" y="531876"/>
                  </a:lnTo>
                  <a:lnTo>
                    <a:pt x="1091183" y="350519"/>
                  </a:lnTo>
                  <a:close/>
                </a:path>
                <a:path w="3489959" h="1126489">
                  <a:moveTo>
                    <a:pt x="1635252" y="332231"/>
                  </a:moveTo>
                  <a:lnTo>
                    <a:pt x="1854707" y="332231"/>
                  </a:lnTo>
                  <a:lnTo>
                    <a:pt x="1854707" y="624839"/>
                  </a:lnTo>
                  <a:lnTo>
                    <a:pt x="1635252" y="624839"/>
                  </a:lnTo>
                  <a:lnTo>
                    <a:pt x="1635252" y="332231"/>
                  </a:lnTo>
                  <a:close/>
                </a:path>
                <a:path w="3489959" h="1126489">
                  <a:moveTo>
                    <a:pt x="2180844" y="301751"/>
                  </a:moveTo>
                  <a:lnTo>
                    <a:pt x="2400300" y="301751"/>
                  </a:lnTo>
                  <a:lnTo>
                    <a:pt x="2400300" y="664463"/>
                  </a:lnTo>
                  <a:lnTo>
                    <a:pt x="2180844" y="664463"/>
                  </a:lnTo>
                  <a:lnTo>
                    <a:pt x="2180844" y="301751"/>
                  </a:lnTo>
                  <a:close/>
                </a:path>
                <a:path w="3489959" h="1126489">
                  <a:moveTo>
                    <a:pt x="2726435" y="315467"/>
                  </a:moveTo>
                  <a:lnTo>
                    <a:pt x="2944368" y="315467"/>
                  </a:lnTo>
                  <a:lnTo>
                    <a:pt x="2944368" y="731519"/>
                  </a:lnTo>
                  <a:lnTo>
                    <a:pt x="2726435" y="731519"/>
                  </a:lnTo>
                  <a:lnTo>
                    <a:pt x="2726435" y="315467"/>
                  </a:lnTo>
                  <a:close/>
                </a:path>
                <a:path w="3489959" h="1126489">
                  <a:moveTo>
                    <a:pt x="3272028" y="0"/>
                  </a:moveTo>
                  <a:lnTo>
                    <a:pt x="3489959" y="0"/>
                  </a:lnTo>
                  <a:lnTo>
                    <a:pt x="3489959" y="669036"/>
                  </a:lnTo>
                  <a:lnTo>
                    <a:pt x="3272028" y="669036"/>
                  </a:lnTo>
                  <a:lnTo>
                    <a:pt x="3272028" y="0"/>
                  </a:lnTo>
                  <a:close/>
                </a:path>
              </a:pathLst>
            </a:custGeom>
            <a:ln w="9525">
              <a:solidFill>
                <a:srgbClr val="FFFFFF"/>
              </a:solidFill>
            </a:ln>
          </p:spPr>
          <p:txBody>
            <a:bodyPr wrap="square" lIns="0" tIns="0" rIns="0" bIns="0" rtlCol="0"/>
            <a:lstStyle/>
            <a:p>
              <a:endParaRPr/>
            </a:p>
          </p:txBody>
        </p:sp>
        <p:sp>
          <p:nvSpPr>
            <p:cNvPr id="14" name="object 80"/>
            <p:cNvSpPr/>
            <p:nvPr/>
          </p:nvSpPr>
          <p:spPr>
            <a:xfrm>
              <a:off x="7051548" y="1822703"/>
              <a:ext cx="3489960" cy="1213485"/>
            </a:xfrm>
            <a:custGeom>
              <a:avLst/>
              <a:gdLst/>
              <a:ahLst/>
              <a:cxnLst/>
              <a:rect l="l" t="t" r="r" b="b"/>
              <a:pathLst>
                <a:path w="3489959" h="1213485">
                  <a:moveTo>
                    <a:pt x="217932" y="0"/>
                  </a:moveTo>
                  <a:lnTo>
                    <a:pt x="0" y="0"/>
                  </a:lnTo>
                  <a:lnTo>
                    <a:pt x="0" y="1213104"/>
                  </a:lnTo>
                  <a:lnTo>
                    <a:pt x="217932" y="1213104"/>
                  </a:lnTo>
                  <a:lnTo>
                    <a:pt x="217932" y="0"/>
                  </a:lnTo>
                  <a:close/>
                </a:path>
                <a:path w="3489959" h="1213485">
                  <a:moveTo>
                    <a:pt x="763524" y="0"/>
                  </a:moveTo>
                  <a:lnTo>
                    <a:pt x="545592" y="0"/>
                  </a:lnTo>
                  <a:lnTo>
                    <a:pt x="545592" y="1036320"/>
                  </a:lnTo>
                  <a:lnTo>
                    <a:pt x="763524" y="1036320"/>
                  </a:lnTo>
                  <a:lnTo>
                    <a:pt x="763524" y="0"/>
                  </a:lnTo>
                  <a:close/>
                </a:path>
                <a:path w="3489959" h="1213485">
                  <a:moveTo>
                    <a:pt x="1309116" y="0"/>
                  </a:moveTo>
                  <a:lnTo>
                    <a:pt x="1091184" y="0"/>
                  </a:lnTo>
                  <a:lnTo>
                    <a:pt x="1091184" y="836676"/>
                  </a:lnTo>
                  <a:lnTo>
                    <a:pt x="1309116" y="836676"/>
                  </a:lnTo>
                  <a:lnTo>
                    <a:pt x="1309116" y="0"/>
                  </a:lnTo>
                  <a:close/>
                </a:path>
                <a:path w="3489959" h="1213485">
                  <a:moveTo>
                    <a:pt x="1854708" y="0"/>
                  </a:moveTo>
                  <a:lnTo>
                    <a:pt x="1635252" y="0"/>
                  </a:lnTo>
                  <a:lnTo>
                    <a:pt x="1635252" y="818388"/>
                  </a:lnTo>
                  <a:lnTo>
                    <a:pt x="1854708" y="818388"/>
                  </a:lnTo>
                  <a:lnTo>
                    <a:pt x="1854708" y="0"/>
                  </a:lnTo>
                  <a:close/>
                </a:path>
                <a:path w="3489959" h="1213485">
                  <a:moveTo>
                    <a:pt x="2400300" y="0"/>
                  </a:moveTo>
                  <a:lnTo>
                    <a:pt x="2180844" y="0"/>
                  </a:lnTo>
                  <a:lnTo>
                    <a:pt x="2180844" y="787908"/>
                  </a:lnTo>
                  <a:lnTo>
                    <a:pt x="2400300" y="787908"/>
                  </a:lnTo>
                  <a:lnTo>
                    <a:pt x="2400300" y="0"/>
                  </a:lnTo>
                  <a:close/>
                </a:path>
                <a:path w="3489959" h="1213485">
                  <a:moveTo>
                    <a:pt x="2944368" y="0"/>
                  </a:moveTo>
                  <a:lnTo>
                    <a:pt x="2726436" y="0"/>
                  </a:lnTo>
                  <a:lnTo>
                    <a:pt x="2726436" y="801624"/>
                  </a:lnTo>
                  <a:lnTo>
                    <a:pt x="2944368" y="801624"/>
                  </a:lnTo>
                  <a:lnTo>
                    <a:pt x="2944368" y="0"/>
                  </a:lnTo>
                  <a:close/>
                </a:path>
                <a:path w="3489959" h="1213485">
                  <a:moveTo>
                    <a:pt x="3489960" y="0"/>
                  </a:moveTo>
                  <a:lnTo>
                    <a:pt x="3272028" y="0"/>
                  </a:lnTo>
                  <a:lnTo>
                    <a:pt x="3272028" y="486156"/>
                  </a:lnTo>
                  <a:lnTo>
                    <a:pt x="3489960" y="486156"/>
                  </a:lnTo>
                  <a:lnTo>
                    <a:pt x="3489960" y="0"/>
                  </a:lnTo>
                  <a:close/>
                </a:path>
              </a:pathLst>
            </a:custGeom>
            <a:solidFill>
              <a:srgbClr val="7E7E7E"/>
            </a:solidFill>
          </p:spPr>
          <p:txBody>
            <a:bodyPr wrap="square" lIns="0" tIns="0" rIns="0" bIns="0" rtlCol="0"/>
            <a:lstStyle/>
            <a:p>
              <a:endParaRPr/>
            </a:p>
          </p:txBody>
        </p:sp>
        <p:sp>
          <p:nvSpPr>
            <p:cNvPr id="15" name="object 81"/>
            <p:cNvSpPr/>
            <p:nvPr/>
          </p:nvSpPr>
          <p:spPr>
            <a:xfrm>
              <a:off x="7051548" y="1822704"/>
              <a:ext cx="3489960" cy="1213485"/>
            </a:xfrm>
            <a:custGeom>
              <a:avLst/>
              <a:gdLst/>
              <a:ahLst/>
              <a:cxnLst/>
              <a:rect l="l" t="t" r="r" b="b"/>
              <a:pathLst>
                <a:path w="3489959" h="1213485">
                  <a:moveTo>
                    <a:pt x="0" y="0"/>
                  </a:moveTo>
                  <a:lnTo>
                    <a:pt x="217931" y="0"/>
                  </a:lnTo>
                  <a:lnTo>
                    <a:pt x="217931" y="1213104"/>
                  </a:lnTo>
                  <a:lnTo>
                    <a:pt x="0" y="1213104"/>
                  </a:lnTo>
                  <a:lnTo>
                    <a:pt x="0" y="0"/>
                  </a:lnTo>
                  <a:close/>
                </a:path>
                <a:path w="3489959" h="1213485">
                  <a:moveTo>
                    <a:pt x="545592" y="0"/>
                  </a:moveTo>
                  <a:lnTo>
                    <a:pt x="763524" y="0"/>
                  </a:lnTo>
                  <a:lnTo>
                    <a:pt x="763524" y="1036320"/>
                  </a:lnTo>
                  <a:lnTo>
                    <a:pt x="545592" y="1036320"/>
                  </a:lnTo>
                  <a:lnTo>
                    <a:pt x="545592" y="0"/>
                  </a:lnTo>
                  <a:close/>
                </a:path>
                <a:path w="3489959" h="1213485">
                  <a:moveTo>
                    <a:pt x="1091183" y="0"/>
                  </a:moveTo>
                  <a:lnTo>
                    <a:pt x="1309116" y="0"/>
                  </a:lnTo>
                  <a:lnTo>
                    <a:pt x="1309116" y="836676"/>
                  </a:lnTo>
                  <a:lnTo>
                    <a:pt x="1091183" y="836676"/>
                  </a:lnTo>
                  <a:lnTo>
                    <a:pt x="1091183" y="0"/>
                  </a:lnTo>
                  <a:close/>
                </a:path>
                <a:path w="3489959" h="1213485">
                  <a:moveTo>
                    <a:pt x="1635252" y="0"/>
                  </a:moveTo>
                  <a:lnTo>
                    <a:pt x="1854707" y="0"/>
                  </a:lnTo>
                  <a:lnTo>
                    <a:pt x="1854707" y="818388"/>
                  </a:lnTo>
                  <a:lnTo>
                    <a:pt x="1635252" y="818388"/>
                  </a:lnTo>
                  <a:lnTo>
                    <a:pt x="1635252" y="0"/>
                  </a:lnTo>
                  <a:close/>
                </a:path>
                <a:path w="3489959" h="1213485">
                  <a:moveTo>
                    <a:pt x="2180844" y="0"/>
                  </a:moveTo>
                  <a:lnTo>
                    <a:pt x="2400300" y="0"/>
                  </a:lnTo>
                  <a:lnTo>
                    <a:pt x="2400300" y="787908"/>
                  </a:lnTo>
                  <a:lnTo>
                    <a:pt x="2180844" y="787908"/>
                  </a:lnTo>
                  <a:lnTo>
                    <a:pt x="2180844" y="0"/>
                  </a:lnTo>
                  <a:close/>
                </a:path>
                <a:path w="3489959" h="1213485">
                  <a:moveTo>
                    <a:pt x="2726435" y="0"/>
                  </a:moveTo>
                  <a:lnTo>
                    <a:pt x="2944368" y="0"/>
                  </a:lnTo>
                  <a:lnTo>
                    <a:pt x="2944368" y="801624"/>
                  </a:lnTo>
                  <a:lnTo>
                    <a:pt x="2726435" y="801624"/>
                  </a:lnTo>
                  <a:lnTo>
                    <a:pt x="2726435" y="0"/>
                  </a:lnTo>
                  <a:close/>
                </a:path>
                <a:path w="3489959" h="1213485">
                  <a:moveTo>
                    <a:pt x="3272028" y="0"/>
                  </a:moveTo>
                  <a:lnTo>
                    <a:pt x="3489959" y="0"/>
                  </a:lnTo>
                  <a:lnTo>
                    <a:pt x="3489959" y="486156"/>
                  </a:lnTo>
                  <a:lnTo>
                    <a:pt x="3272028" y="486156"/>
                  </a:lnTo>
                  <a:lnTo>
                    <a:pt x="3272028" y="0"/>
                  </a:lnTo>
                  <a:close/>
                </a:path>
              </a:pathLst>
            </a:custGeom>
            <a:ln w="9525">
              <a:solidFill>
                <a:srgbClr val="FFFFFF"/>
              </a:solidFill>
            </a:ln>
          </p:spPr>
          <p:txBody>
            <a:bodyPr wrap="square" lIns="0" tIns="0" rIns="0" bIns="0" rtlCol="0"/>
            <a:lstStyle/>
            <a:p>
              <a:endParaRPr/>
            </a:p>
          </p:txBody>
        </p:sp>
        <p:sp>
          <p:nvSpPr>
            <p:cNvPr id="16" name="object 82"/>
            <p:cNvSpPr/>
            <p:nvPr/>
          </p:nvSpPr>
          <p:spPr>
            <a:xfrm>
              <a:off x="7345680"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00AF50"/>
            </a:solidFill>
          </p:spPr>
          <p:txBody>
            <a:bodyPr wrap="square" lIns="0" tIns="0" rIns="0" bIns="0" rtlCol="0"/>
            <a:lstStyle/>
            <a:p>
              <a:endParaRPr/>
            </a:p>
          </p:txBody>
        </p:sp>
        <p:sp>
          <p:nvSpPr>
            <p:cNvPr id="17" name="object 83"/>
            <p:cNvSpPr/>
            <p:nvPr/>
          </p:nvSpPr>
          <p:spPr>
            <a:xfrm>
              <a:off x="7345680"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18" name="object 84"/>
          <p:cNvSpPr txBox="1"/>
          <p:nvPr/>
        </p:nvSpPr>
        <p:spPr>
          <a:xfrm>
            <a:off x="7503857" y="4182999"/>
            <a:ext cx="19177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0%</a:t>
            </a:r>
            <a:endParaRPr sz="900">
              <a:latin typeface="Arial MT"/>
              <a:cs typeface="Arial MT"/>
            </a:endParaRPr>
          </a:p>
        </p:txBody>
      </p:sp>
      <p:sp>
        <p:nvSpPr>
          <p:cNvPr id="19" name="object 85"/>
          <p:cNvSpPr txBox="1"/>
          <p:nvPr/>
        </p:nvSpPr>
        <p:spPr>
          <a:xfrm>
            <a:off x="7440484" y="3939541"/>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10%</a:t>
            </a:r>
            <a:endParaRPr sz="900">
              <a:latin typeface="Arial MT"/>
              <a:cs typeface="Arial MT"/>
            </a:endParaRPr>
          </a:p>
        </p:txBody>
      </p:sp>
      <p:sp>
        <p:nvSpPr>
          <p:cNvPr id="20" name="object 86"/>
          <p:cNvSpPr txBox="1"/>
          <p:nvPr/>
        </p:nvSpPr>
        <p:spPr>
          <a:xfrm>
            <a:off x="7440484" y="3695955"/>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20%</a:t>
            </a:r>
            <a:endParaRPr sz="900">
              <a:latin typeface="Arial MT"/>
              <a:cs typeface="Arial MT"/>
            </a:endParaRPr>
          </a:p>
        </p:txBody>
      </p:sp>
      <p:sp>
        <p:nvSpPr>
          <p:cNvPr id="21" name="object 87"/>
          <p:cNvSpPr txBox="1"/>
          <p:nvPr/>
        </p:nvSpPr>
        <p:spPr>
          <a:xfrm>
            <a:off x="7440484" y="3452496"/>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30%</a:t>
            </a:r>
            <a:endParaRPr sz="900">
              <a:latin typeface="Arial MT"/>
              <a:cs typeface="Arial MT"/>
            </a:endParaRPr>
          </a:p>
        </p:txBody>
      </p:sp>
      <p:sp>
        <p:nvSpPr>
          <p:cNvPr id="22" name="object 88"/>
          <p:cNvSpPr txBox="1"/>
          <p:nvPr/>
        </p:nvSpPr>
        <p:spPr>
          <a:xfrm>
            <a:off x="7440484" y="3208910"/>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40%</a:t>
            </a:r>
            <a:endParaRPr sz="900">
              <a:latin typeface="Arial MT"/>
              <a:cs typeface="Arial MT"/>
            </a:endParaRPr>
          </a:p>
        </p:txBody>
      </p:sp>
      <p:sp>
        <p:nvSpPr>
          <p:cNvPr id="23" name="object 89"/>
          <p:cNvSpPr txBox="1"/>
          <p:nvPr/>
        </p:nvSpPr>
        <p:spPr>
          <a:xfrm>
            <a:off x="7440484" y="2965323"/>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50%</a:t>
            </a:r>
            <a:endParaRPr sz="900">
              <a:latin typeface="Arial MT"/>
              <a:cs typeface="Arial MT"/>
            </a:endParaRPr>
          </a:p>
        </p:txBody>
      </p:sp>
      <p:sp>
        <p:nvSpPr>
          <p:cNvPr id="24" name="object 90"/>
          <p:cNvSpPr txBox="1"/>
          <p:nvPr/>
        </p:nvSpPr>
        <p:spPr>
          <a:xfrm>
            <a:off x="7440484" y="2721865"/>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60%</a:t>
            </a:r>
            <a:endParaRPr sz="900">
              <a:latin typeface="Arial MT"/>
              <a:cs typeface="Arial MT"/>
            </a:endParaRPr>
          </a:p>
        </p:txBody>
      </p:sp>
      <p:sp>
        <p:nvSpPr>
          <p:cNvPr id="25" name="object 91"/>
          <p:cNvSpPr txBox="1"/>
          <p:nvPr/>
        </p:nvSpPr>
        <p:spPr>
          <a:xfrm>
            <a:off x="7440484" y="2478279"/>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70%</a:t>
            </a:r>
            <a:endParaRPr sz="900">
              <a:latin typeface="Arial MT"/>
              <a:cs typeface="Arial MT"/>
            </a:endParaRPr>
          </a:p>
        </p:txBody>
      </p:sp>
      <p:sp>
        <p:nvSpPr>
          <p:cNvPr id="26" name="object 92"/>
          <p:cNvSpPr txBox="1"/>
          <p:nvPr/>
        </p:nvSpPr>
        <p:spPr>
          <a:xfrm>
            <a:off x="7440484" y="2234819"/>
            <a:ext cx="254000" cy="162560"/>
          </a:xfrm>
          <a:prstGeom prst="rect">
            <a:avLst/>
          </a:prstGeom>
        </p:spPr>
        <p:txBody>
          <a:bodyPr vert="horz" wrap="square" lIns="0" tIns="12700" rIns="0" bIns="0" rtlCol="0">
            <a:spAutoFit/>
          </a:bodyPr>
          <a:lstStyle/>
          <a:p>
            <a:pPr marL="12700">
              <a:lnSpc>
                <a:spcPct val="100000"/>
              </a:lnSpc>
              <a:spcBef>
                <a:spcPts val="100"/>
              </a:spcBef>
            </a:pPr>
            <a:r>
              <a:rPr sz="900" spc="-25" dirty="0">
                <a:solidFill>
                  <a:srgbClr val="FFFFFF"/>
                </a:solidFill>
                <a:latin typeface="Arial MT"/>
                <a:cs typeface="Arial MT"/>
              </a:rPr>
              <a:t>80%</a:t>
            </a:r>
            <a:endParaRPr sz="900">
              <a:latin typeface="Arial MT"/>
              <a:cs typeface="Arial MT"/>
            </a:endParaRPr>
          </a:p>
        </p:txBody>
      </p:sp>
      <p:sp>
        <p:nvSpPr>
          <p:cNvPr id="27" name="object 93"/>
          <p:cNvSpPr txBox="1"/>
          <p:nvPr/>
        </p:nvSpPr>
        <p:spPr>
          <a:xfrm>
            <a:off x="7376730" y="1747648"/>
            <a:ext cx="317500" cy="40640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100%</a:t>
            </a:r>
            <a:endParaRPr sz="900">
              <a:latin typeface="Arial MT"/>
              <a:cs typeface="Arial MT"/>
            </a:endParaRPr>
          </a:p>
          <a:p>
            <a:pPr marL="76200">
              <a:lnSpc>
                <a:spcPct val="100000"/>
              </a:lnSpc>
              <a:spcBef>
                <a:spcPts val="835"/>
              </a:spcBef>
            </a:pPr>
            <a:r>
              <a:rPr sz="900" spc="-25" dirty="0">
                <a:solidFill>
                  <a:srgbClr val="FFFFFF"/>
                </a:solidFill>
                <a:latin typeface="Arial MT"/>
                <a:cs typeface="Arial MT"/>
              </a:rPr>
              <a:t>90%</a:t>
            </a:r>
            <a:endParaRPr sz="900">
              <a:latin typeface="Arial MT"/>
              <a:cs typeface="Arial MT"/>
            </a:endParaRPr>
          </a:p>
        </p:txBody>
      </p:sp>
      <p:sp>
        <p:nvSpPr>
          <p:cNvPr id="28" name="object 94"/>
          <p:cNvSpPr txBox="1"/>
          <p:nvPr/>
        </p:nvSpPr>
        <p:spPr>
          <a:xfrm>
            <a:off x="7912923"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2010</a:t>
            </a:r>
            <a:endParaRPr sz="900">
              <a:latin typeface="Arial MT"/>
              <a:cs typeface="Arial MT"/>
            </a:endParaRPr>
          </a:p>
        </p:txBody>
      </p:sp>
      <p:sp>
        <p:nvSpPr>
          <p:cNvPr id="29" name="object 95"/>
          <p:cNvSpPr txBox="1"/>
          <p:nvPr/>
        </p:nvSpPr>
        <p:spPr>
          <a:xfrm>
            <a:off x="8458515"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2011</a:t>
            </a:r>
            <a:endParaRPr sz="900">
              <a:latin typeface="Arial MT"/>
              <a:cs typeface="Arial MT"/>
            </a:endParaRPr>
          </a:p>
        </p:txBody>
      </p:sp>
      <p:sp>
        <p:nvSpPr>
          <p:cNvPr id="30" name="object 96"/>
          <p:cNvSpPr txBox="1"/>
          <p:nvPr/>
        </p:nvSpPr>
        <p:spPr>
          <a:xfrm>
            <a:off x="9004108"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2012</a:t>
            </a:r>
            <a:endParaRPr sz="900">
              <a:latin typeface="Arial MT"/>
              <a:cs typeface="Arial MT"/>
            </a:endParaRPr>
          </a:p>
        </p:txBody>
      </p:sp>
      <p:sp>
        <p:nvSpPr>
          <p:cNvPr id="31" name="object 97"/>
          <p:cNvSpPr txBox="1"/>
          <p:nvPr/>
        </p:nvSpPr>
        <p:spPr>
          <a:xfrm>
            <a:off x="9549699"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2013</a:t>
            </a:r>
            <a:endParaRPr sz="900">
              <a:latin typeface="Arial MT"/>
              <a:cs typeface="Arial MT"/>
            </a:endParaRPr>
          </a:p>
        </p:txBody>
      </p:sp>
      <p:sp>
        <p:nvSpPr>
          <p:cNvPr id="32" name="object 98"/>
          <p:cNvSpPr txBox="1"/>
          <p:nvPr/>
        </p:nvSpPr>
        <p:spPr>
          <a:xfrm>
            <a:off x="10095292"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2014</a:t>
            </a:r>
            <a:endParaRPr sz="900">
              <a:latin typeface="Arial MT"/>
              <a:cs typeface="Arial MT"/>
            </a:endParaRPr>
          </a:p>
        </p:txBody>
      </p:sp>
      <p:sp>
        <p:nvSpPr>
          <p:cNvPr id="33" name="object 99"/>
          <p:cNvSpPr txBox="1"/>
          <p:nvPr/>
        </p:nvSpPr>
        <p:spPr>
          <a:xfrm>
            <a:off x="10640502"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2015</a:t>
            </a:r>
            <a:endParaRPr sz="900">
              <a:latin typeface="Arial MT"/>
              <a:cs typeface="Arial MT"/>
            </a:endParaRPr>
          </a:p>
        </p:txBody>
      </p:sp>
      <p:sp>
        <p:nvSpPr>
          <p:cNvPr id="34" name="object 100"/>
          <p:cNvSpPr txBox="1"/>
          <p:nvPr/>
        </p:nvSpPr>
        <p:spPr>
          <a:xfrm>
            <a:off x="11186095" y="4319271"/>
            <a:ext cx="279400" cy="162560"/>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FFFFFF"/>
                </a:solidFill>
                <a:latin typeface="Arial MT"/>
                <a:cs typeface="Arial MT"/>
              </a:rPr>
              <a:t>2016</a:t>
            </a:r>
            <a:endParaRPr sz="900">
              <a:latin typeface="Arial MT"/>
              <a:cs typeface="Arial MT"/>
            </a:endParaRPr>
          </a:p>
        </p:txBody>
      </p:sp>
      <p:sp>
        <p:nvSpPr>
          <p:cNvPr id="35" name="object 101"/>
          <p:cNvSpPr txBox="1"/>
          <p:nvPr/>
        </p:nvSpPr>
        <p:spPr>
          <a:xfrm>
            <a:off x="8633395" y="1165861"/>
            <a:ext cx="1937385" cy="502284"/>
          </a:xfrm>
          <a:prstGeom prst="rect">
            <a:avLst/>
          </a:prstGeom>
        </p:spPr>
        <p:txBody>
          <a:bodyPr vert="horz" wrap="square" lIns="0" tIns="27940" rIns="0" bIns="0" rtlCol="0">
            <a:spAutoFit/>
          </a:bodyPr>
          <a:lstStyle/>
          <a:p>
            <a:pPr marL="417830" marR="5080" indent="-405765">
              <a:lnSpc>
                <a:spcPts val="1839"/>
              </a:lnSpc>
              <a:spcBef>
                <a:spcPts val="220"/>
              </a:spcBef>
            </a:pPr>
            <a:r>
              <a:rPr sz="1600" b="1" dirty="0">
                <a:solidFill>
                  <a:srgbClr val="FFFFFF"/>
                </a:solidFill>
                <a:latin typeface="Arial"/>
                <a:cs typeface="Arial"/>
              </a:rPr>
              <a:t>TOP</a:t>
            </a:r>
            <a:r>
              <a:rPr sz="1600" b="1" spc="-65" dirty="0">
                <a:solidFill>
                  <a:srgbClr val="FFFFFF"/>
                </a:solidFill>
                <a:latin typeface="Arial"/>
                <a:cs typeface="Arial"/>
              </a:rPr>
              <a:t> </a:t>
            </a:r>
            <a:r>
              <a:rPr sz="1600" b="1" dirty="0">
                <a:solidFill>
                  <a:srgbClr val="FFFFFF"/>
                </a:solidFill>
                <a:latin typeface="Arial"/>
                <a:cs typeface="Arial"/>
              </a:rPr>
              <a:t>3</a:t>
            </a:r>
            <a:r>
              <a:rPr sz="1600" b="1" spc="-40" dirty="0">
                <a:solidFill>
                  <a:srgbClr val="FFFFFF"/>
                </a:solidFill>
                <a:latin typeface="Arial"/>
                <a:cs typeface="Arial"/>
              </a:rPr>
              <a:t> </a:t>
            </a:r>
            <a:r>
              <a:rPr sz="1600" b="1" dirty="0">
                <a:solidFill>
                  <a:srgbClr val="FFFFFF"/>
                </a:solidFill>
                <a:latin typeface="Arial"/>
                <a:cs typeface="Arial"/>
              </a:rPr>
              <a:t>Genres</a:t>
            </a:r>
            <a:r>
              <a:rPr sz="1600" b="1" spc="-15" dirty="0">
                <a:solidFill>
                  <a:srgbClr val="FFFFFF"/>
                </a:solidFill>
                <a:latin typeface="Arial"/>
                <a:cs typeface="Arial"/>
              </a:rPr>
              <a:t> </a:t>
            </a:r>
            <a:r>
              <a:rPr sz="1600" b="1" dirty="0">
                <a:solidFill>
                  <a:srgbClr val="FFFFFF"/>
                </a:solidFill>
                <a:latin typeface="Arial"/>
                <a:cs typeface="Arial"/>
              </a:rPr>
              <a:t>in</a:t>
            </a:r>
            <a:r>
              <a:rPr sz="1600" b="1" spc="-35" dirty="0">
                <a:solidFill>
                  <a:srgbClr val="FFFFFF"/>
                </a:solidFill>
                <a:latin typeface="Arial"/>
                <a:cs typeface="Arial"/>
              </a:rPr>
              <a:t> </a:t>
            </a:r>
            <a:r>
              <a:rPr sz="1600" b="1" spc="-25" dirty="0">
                <a:solidFill>
                  <a:srgbClr val="FFFFFF"/>
                </a:solidFill>
                <a:latin typeface="Arial"/>
                <a:cs typeface="Arial"/>
              </a:rPr>
              <a:t>EU </a:t>
            </a:r>
            <a:r>
              <a:rPr sz="1600" b="1" spc="-20" dirty="0">
                <a:solidFill>
                  <a:srgbClr val="FFFFFF"/>
                </a:solidFill>
                <a:latin typeface="Arial"/>
                <a:cs typeface="Arial"/>
              </a:rPr>
              <a:t>(2010-</a:t>
            </a:r>
            <a:r>
              <a:rPr sz="1600" b="1" spc="-10" dirty="0">
                <a:solidFill>
                  <a:srgbClr val="FFFFFF"/>
                </a:solidFill>
                <a:latin typeface="Arial"/>
                <a:cs typeface="Arial"/>
              </a:rPr>
              <a:t>2016)</a:t>
            </a:r>
            <a:endParaRPr sz="1600" dirty="0">
              <a:latin typeface="Arial"/>
              <a:cs typeface="Arial"/>
            </a:endParaRPr>
          </a:p>
        </p:txBody>
      </p:sp>
      <p:sp>
        <p:nvSpPr>
          <p:cNvPr id="36" name="object 102"/>
          <p:cNvSpPr txBox="1"/>
          <p:nvPr/>
        </p:nvSpPr>
        <p:spPr>
          <a:xfrm>
            <a:off x="8336214" y="4670171"/>
            <a:ext cx="49974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Action</a:t>
            </a:r>
            <a:endParaRPr sz="1200">
              <a:latin typeface="Arial"/>
              <a:cs typeface="Arial"/>
            </a:endParaRPr>
          </a:p>
        </p:txBody>
      </p:sp>
      <p:grpSp>
        <p:nvGrpSpPr>
          <p:cNvPr id="37" name="object 103"/>
          <p:cNvGrpSpPr/>
          <p:nvPr/>
        </p:nvGrpSpPr>
        <p:grpSpPr>
          <a:xfrm>
            <a:off x="8901682" y="4742371"/>
            <a:ext cx="85725" cy="85725"/>
            <a:chOff x="8009953" y="4727257"/>
            <a:chExt cx="85725" cy="85725"/>
          </a:xfrm>
        </p:grpSpPr>
        <p:sp>
          <p:nvSpPr>
            <p:cNvPr id="38" name="object 104"/>
            <p:cNvSpPr/>
            <p:nvPr/>
          </p:nvSpPr>
          <p:spPr>
            <a:xfrm>
              <a:off x="8014716"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1B6871"/>
            </a:solidFill>
          </p:spPr>
          <p:txBody>
            <a:bodyPr wrap="square" lIns="0" tIns="0" rIns="0" bIns="0" rtlCol="0"/>
            <a:lstStyle/>
            <a:p>
              <a:endParaRPr/>
            </a:p>
          </p:txBody>
        </p:sp>
        <p:sp>
          <p:nvSpPr>
            <p:cNvPr id="39" name="object 105"/>
            <p:cNvSpPr/>
            <p:nvPr/>
          </p:nvSpPr>
          <p:spPr>
            <a:xfrm>
              <a:off x="8014716"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40" name="object 106"/>
          <p:cNvSpPr txBox="1"/>
          <p:nvPr/>
        </p:nvSpPr>
        <p:spPr>
          <a:xfrm>
            <a:off x="9004997" y="4670171"/>
            <a:ext cx="60134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Shooter</a:t>
            </a:r>
            <a:endParaRPr sz="1200">
              <a:latin typeface="Arial"/>
              <a:cs typeface="Arial"/>
            </a:endParaRPr>
          </a:p>
        </p:txBody>
      </p:sp>
      <p:grpSp>
        <p:nvGrpSpPr>
          <p:cNvPr id="41" name="object 107"/>
          <p:cNvGrpSpPr/>
          <p:nvPr/>
        </p:nvGrpSpPr>
        <p:grpSpPr>
          <a:xfrm>
            <a:off x="9671302" y="4742371"/>
            <a:ext cx="87630" cy="85725"/>
            <a:chOff x="8779573" y="4727257"/>
            <a:chExt cx="87630" cy="85725"/>
          </a:xfrm>
        </p:grpSpPr>
        <p:sp>
          <p:nvSpPr>
            <p:cNvPr id="42" name="object 108"/>
            <p:cNvSpPr/>
            <p:nvPr/>
          </p:nvSpPr>
          <p:spPr>
            <a:xfrm>
              <a:off x="8784335" y="4732020"/>
              <a:ext cx="78105" cy="76200"/>
            </a:xfrm>
            <a:custGeom>
              <a:avLst/>
              <a:gdLst/>
              <a:ahLst/>
              <a:cxnLst/>
              <a:rect l="l" t="t" r="r" b="b"/>
              <a:pathLst>
                <a:path w="78104" h="76200">
                  <a:moveTo>
                    <a:pt x="77724" y="0"/>
                  </a:moveTo>
                  <a:lnTo>
                    <a:pt x="0" y="0"/>
                  </a:lnTo>
                  <a:lnTo>
                    <a:pt x="0" y="76199"/>
                  </a:lnTo>
                  <a:lnTo>
                    <a:pt x="77724" y="76199"/>
                  </a:lnTo>
                  <a:lnTo>
                    <a:pt x="77724" y="0"/>
                  </a:lnTo>
                  <a:close/>
                </a:path>
              </a:pathLst>
            </a:custGeom>
            <a:solidFill>
              <a:srgbClr val="85DAE2"/>
            </a:solidFill>
          </p:spPr>
          <p:txBody>
            <a:bodyPr wrap="square" lIns="0" tIns="0" rIns="0" bIns="0" rtlCol="0"/>
            <a:lstStyle/>
            <a:p>
              <a:endParaRPr/>
            </a:p>
          </p:txBody>
        </p:sp>
        <p:sp>
          <p:nvSpPr>
            <p:cNvPr id="43" name="object 109"/>
            <p:cNvSpPr/>
            <p:nvPr/>
          </p:nvSpPr>
          <p:spPr>
            <a:xfrm>
              <a:off x="8784335" y="4732020"/>
              <a:ext cx="78105" cy="76200"/>
            </a:xfrm>
            <a:custGeom>
              <a:avLst/>
              <a:gdLst/>
              <a:ahLst/>
              <a:cxnLst/>
              <a:rect l="l" t="t" r="r" b="b"/>
              <a:pathLst>
                <a:path w="78104" h="76200">
                  <a:moveTo>
                    <a:pt x="0" y="76199"/>
                  </a:moveTo>
                  <a:lnTo>
                    <a:pt x="77724" y="76199"/>
                  </a:lnTo>
                  <a:lnTo>
                    <a:pt x="77724" y="0"/>
                  </a:lnTo>
                  <a:lnTo>
                    <a:pt x="0" y="0"/>
                  </a:lnTo>
                  <a:lnTo>
                    <a:pt x="0" y="76199"/>
                  </a:lnTo>
                  <a:close/>
                </a:path>
              </a:pathLst>
            </a:custGeom>
            <a:ln w="9525">
              <a:solidFill>
                <a:srgbClr val="FFFFFF"/>
              </a:solidFill>
            </a:ln>
          </p:spPr>
          <p:txBody>
            <a:bodyPr wrap="square" lIns="0" tIns="0" rIns="0" bIns="0" rtlCol="0"/>
            <a:lstStyle/>
            <a:p>
              <a:endParaRPr/>
            </a:p>
          </p:txBody>
        </p:sp>
      </p:grpSp>
      <p:sp>
        <p:nvSpPr>
          <p:cNvPr id="44" name="object 110"/>
          <p:cNvSpPr txBox="1"/>
          <p:nvPr/>
        </p:nvSpPr>
        <p:spPr>
          <a:xfrm>
            <a:off x="9775251" y="4670171"/>
            <a:ext cx="508634"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Sports</a:t>
            </a:r>
            <a:endParaRPr sz="1200">
              <a:latin typeface="Arial"/>
              <a:cs typeface="Arial"/>
            </a:endParaRPr>
          </a:p>
        </p:txBody>
      </p:sp>
      <p:grpSp>
        <p:nvGrpSpPr>
          <p:cNvPr id="45" name="object 111"/>
          <p:cNvGrpSpPr/>
          <p:nvPr/>
        </p:nvGrpSpPr>
        <p:grpSpPr>
          <a:xfrm>
            <a:off x="10349482" y="4742371"/>
            <a:ext cx="85725" cy="85725"/>
            <a:chOff x="9457753" y="4727257"/>
            <a:chExt cx="85725" cy="85725"/>
          </a:xfrm>
        </p:grpSpPr>
        <p:sp>
          <p:nvSpPr>
            <p:cNvPr id="46" name="object 112"/>
            <p:cNvSpPr/>
            <p:nvPr/>
          </p:nvSpPr>
          <p:spPr>
            <a:xfrm>
              <a:off x="9462516" y="4732020"/>
              <a:ext cx="76200" cy="76200"/>
            </a:xfrm>
            <a:custGeom>
              <a:avLst/>
              <a:gdLst/>
              <a:ahLst/>
              <a:cxnLst/>
              <a:rect l="l" t="t" r="r" b="b"/>
              <a:pathLst>
                <a:path w="76200" h="76200">
                  <a:moveTo>
                    <a:pt x="76200" y="0"/>
                  </a:moveTo>
                  <a:lnTo>
                    <a:pt x="0" y="0"/>
                  </a:lnTo>
                  <a:lnTo>
                    <a:pt x="0" y="76199"/>
                  </a:lnTo>
                  <a:lnTo>
                    <a:pt x="76200" y="76199"/>
                  </a:lnTo>
                  <a:lnTo>
                    <a:pt x="76200" y="0"/>
                  </a:lnTo>
                  <a:close/>
                </a:path>
              </a:pathLst>
            </a:custGeom>
            <a:solidFill>
              <a:srgbClr val="7E7E7E"/>
            </a:solidFill>
          </p:spPr>
          <p:txBody>
            <a:bodyPr wrap="square" lIns="0" tIns="0" rIns="0" bIns="0" rtlCol="0"/>
            <a:lstStyle/>
            <a:p>
              <a:endParaRPr/>
            </a:p>
          </p:txBody>
        </p:sp>
        <p:sp>
          <p:nvSpPr>
            <p:cNvPr id="47" name="object 113"/>
            <p:cNvSpPr/>
            <p:nvPr/>
          </p:nvSpPr>
          <p:spPr>
            <a:xfrm>
              <a:off x="9462516" y="4732020"/>
              <a:ext cx="76200" cy="76200"/>
            </a:xfrm>
            <a:custGeom>
              <a:avLst/>
              <a:gdLst/>
              <a:ahLst/>
              <a:cxnLst/>
              <a:rect l="l" t="t" r="r" b="b"/>
              <a:pathLst>
                <a:path w="76200" h="76200">
                  <a:moveTo>
                    <a:pt x="0" y="76199"/>
                  </a:moveTo>
                  <a:lnTo>
                    <a:pt x="76200" y="76199"/>
                  </a:lnTo>
                  <a:lnTo>
                    <a:pt x="76200" y="0"/>
                  </a:lnTo>
                  <a:lnTo>
                    <a:pt x="0" y="0"/>
                  </a:lnTo>
                  <a:lnTo>
                    <a:pt x="0" y="76199"/>
                  </a:lnTo>
                  <a:close/>
                </a:path>
              </a:pathLst>
            </a:custGeom>
            <a:ln w="9525">
              <a:solidFill>
                <a:srgbClr val="FFFFFF"/>
              </a:solidFill>
            </a:ln>
          </p:spPr>
          <p:txBody>
            <a:bodyPr wrap="square" lIns="0" tIns="0" rIns="0" bIns="0" rtlCol="0"/>
            <a:lstStyle/>
            <a:p>
              <a:endParaRPr/>
            </a:p>
          </p:txBody>
        </p:sp>
      </p:grpSp>
      <p:sp>
        <p:nvSpPr>
          <p:cNvPr id="48" name="object 114"/>
          <p:cNvSpPr txBox="1"/>
          <p:nvPr/>
        </p:nvSpPr>
        <p:spPr>
          <a:xfrm>
            <a:off x="10452797" y="4670171"/>
            <a:ext cx="43180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Other</a:t>
            </a:r>
            <a:endParaRPr sz="1200">
              <a:latin typeface="Arial"/>
              <a:cs typeface="Arial"/>
            </a:endParaRPr>
          </a:p>
        </p:txBody>
      </p:sp>
      <p:grpSp>
        <p:nvGrpSpPr>
          <p:cNvPr id="129" name="object 5"/>
          <p:cNvGrpSpPr/>
          <p:nvPr/>
        </p:nvGrpSpPr>
        <p:grpSpPr>
          <a:xfrm>
            <a:off x="1359573" y="1816317"/>
            <a:ext cx="3138170" cy="3145790"/>
            <a:chOff x="779183" y="1708569"/>
            <a:chExt cx="3138170" cy="3145790"/>
          </a:xfrm>
        </p:grpSpPr>
        <p:sp>
          <p:nvSpPr>
            <p:cNvPr id="130" name="object 6"/>
            <p:cNvSpPr/>
            <p:nvPr/>
          </p:nvSpPr>
          <p:spPr>
            <a:xfrm>
              <a:off x="783945" y="3218434"/>
              <a:ext cx="1537970" cy="1621790"/>
            </a:xfrm>
            <a:custGeom>
              <a:avLst/>
              <a:gdLst/>
              <a:ahLst/>
              <a:cxnLst/>
              <a:rect l="l" t="t" r="r" b="b"/>
              <a:pathLst>
                <a:path w="1537970" h="1621789">
                  <a:moveTo>
                    <a:pt x="2285" y="0"/>
                  </a:moveTo>
                  <a:lnTo>
                    <a:pt x="1285" y="20955"/>
                  </a:lnTo>
                  <a:lnTo>
                    <a:pt x="571" y="41910"/>
                  </a:lnTo>
                  <a:lnTo>
                    <a:pt x="142" y="62864"/>
                  </a:lnTo>
                  <a:lnTo>
                    <a:pt x="0" y="83819"/>
                  </a:lnTo>
                  <a:lnTo>
                    <a:pt x="731" y="131715"/>
                  </a:lnTo>
                  <a:lnTo>
                    <a:pt x="2912" y="179245"/>
                  </a:lnTo>
                  <a:lnTo>
                    <a:pt x="6520" y="226389"/>
                  </a:lnTo>
                  <a:lnTo>
                    <a:pt x="11535" y="273126"/>
                  </a:lnTo>
                  <a:lnTo>
                    <a:pt x="17936" y="319434"/>
                  </a:lnTo>
                  <a:lnTo>
                    <a:pt x="25700" y="365292"/>
                  </a:lnTo>
                  <a:lnTo>
                    <a:pt x="34808" y="410679"/>
                  </a:lnTo>
                  <a:lnTo>
                    <a:pt x="45236" y="455573"/>
                  </a:lnTo>
                  <a:lnTo>
                    <a:pt x="56965" y="499953"/>
                  </a:lnTo>
                  <a:lnTo>
                    <a:pt x="69974" y="543799"/>
                  </a:lnTo>
                  <a:lnTo>
                    <a:pt x="84239" y="587088"/>
                  </a:lnTo>
                  <a:lnTo>
                    <a:pt x="99742" y="629800"/>
                  </a:lnTo>
                  <a:lnTo>
                    <a:pt x="116459" y="671913"/>
                  </a:lnTo>
                  <a:lnTo>
                    <a:pt x="134371" y="713405"/>
                  </a:lnTo>
                  <a:lnTo>
                    <a:pt x="153455" y="754257"/>
                  </a:lnTo>
                  <a:lnTo>
                    <a:pt x="173691" y="794446"/>
                  </a:lnTo>
                  <a:lnTo>
                    <a:pt x="195057" y="833951"/>
                  </a:lnTo>
                  <a:lnTo>
                    <a:pt x="217532" y="872751"/>
                  </a:lnTo>
                  <a:lnTo>
                    <a:pt x="241094" y="910825"/>
                  </a:lnTo>
                  <a:lnTo>
                    <a:pt x="265723" y="948152"/>
                  </a:lnTo>
                  <a:lnTo>
                    <a:pt x="291398" y="984709"/>
                  </a:lnTo>
                  <a:lnTo>
                    <a:pt x="318096" y="1020476"/>
                  </a:lnTo>
                  <a:lnTo>
                    <a:pt x="345797" y="1055432"/>
                  </a:lnTo>
                  <a:lnTo>
                    <a:pt x="374479" y="1089556"/>
                  </a:lnTo>
                  <a:lnTo>
                    <a:pt x="404121" y="1122825"/>
                  </a:lnTo>
                  <a:lnTo>
                    <a:pt x="434702" y="1155220"/>
                  </a:lnTo>
                  <a:lnTo>
                    <a:pt x="466201" y="1186718"/>
                  </a:lnTo>
                  <a:lnTo>
                    <a:pt x="498596" y="1217299"/>
                  </a:lnTo>
                  <a:lnTo>
                    <a:pt x="531867" y="1246940"/>
                  </a:lnTo>
                  <a:lnTo>
                    <a:pt x="565991" y="1275622"/>
                  </a:lnTo>
                  <a:lnTo>
                    <a:pt x="600947" y="1303322"/>
                  </a:lnTo>
                  <a:lnTo>
                    <a:pt x="636716" y="1330019"/>
                  </a:lnTo>
                  <a:lnTo>
                    <a:pt x="673274" y="1355693"/>
                  </a:lnTo>
                  <a:lnTo>
                    <a:pt x="710601" y="1380321"/>
                  </a:lnTo>
                  <a:lnTo>
                    <a:pt x="748675" y="1403883"/>
                  </a:lnTo>
                  <a:lnTo>
                    <a:pt x="787476" y="1426357"/>
                  </a:lnTo>
                  <a:lnTo>
                    <a:pt x="826982" y="1447723"/>
                  </a:lnTo>
                  <a:lnTo>
                    <a:pt x="867171" y="1467958"/>
                  </a:lnTo>
                  <a:lnTo>
                    <a:pt x="908024" y="1487041"/>
                  </a:lnTo>
                  <a:lnTo>
                    <a:pt x="949517" y="1504953"/>
                  </a:lnTo>
                  <a:lnTo>
                    <a:pt x="991630" y="1521670"/>
                  </a:lnTo>
                  <a:lnTo>
                    <a:pt x="1034343" y="1537171"/>
                  </a:lnTo>
                  <a:lnTo>
                    <a:pt x="1077632" y="1551437"/>
                  </a:lnTo>
                  <a:lnTo>
                    <a:pt x="1121478" y="1564444"/>
                  </a:lnTo>
                  <a:lnTo>
                    <a:pt x="1165859" y="1576173"/>
                  </a:lnTo>
                  <a:lnTo>
                    <a:pt x="1210754" y="1586602"/>
                  </a:lnTo>
                  <a:lnTo>
                    <a:pt x="1256141" y="1595709"/>
                  </a:lnTo>
                  <a:lnTo>
                    <a:pt x="1301999" y="1603473"/>
                  </a:lnTo>
                  <a:lnTo>
                    <a:pt x="1348307" y="1609873"/>
                  </a:lnTo>
                  <a:lnTo>
                    <a:pt x="1395044" y="1614888"/>
                  </a:lnTo>
                  <a:lnTo>
                    <a:pt x="1442188" y="1618496"/>
                  </a:lnTo>
                  <a:lnTo>
                    <a:pt x="1489719" y="1620677"/>
                  </a:lnTo>
                  <a:lnTo>
                    <a:pt x="1537614" y="1621408"/>
                  </a:lnTo>
                  <a:lnTo>
                    <a:pt x="1537614" y="821816"/>
                  </a:lnTo>
                  <a:lnTo>
                    <a:pt x="1517532" y="821594"/>
                  </a:lnTo>
                  <a:lnTo>
                    <a:pt x="1497355" y="820801"/>
                  </a:lnTo>
                  <a:lnTo>
                    <a:pt x="1448983" y="816587"/>
                  </a:lnTo>
                  <a:lnTo>
                    <a:pt x="1401615" y="809349"/>
                  </a:lnTo>
                  <a:lnTo>
                    <a:pt x="1355345" y="799188"/>
                  </a:lnTo>
                  <a:lnTo>
                    <a:pt x="1310263" y="786207"/>
                  </a:lnTo>
                  <a:lnTo>
                    <a:pt x="1266461" y="770509"/>
                  </a:lnTo>
                  <a:lnTo>
                    <a:pt x="1224031" y="752195"/>
                  </a:lnTo>
                  <a:lnTo>
                    <a:pt x="1183065" y="731369"/>
                  </a:lnTo>
                  <a:lnTo>
                    <a:pt x="1143655" y="708132"/>
                  </a:lnTo>
                  <a:lnTo>
                    <a:pt x="1105892" y="682587"/>
                  </a:lnTo>
                  <a:lnTo>
                    <a:pt x="1069869" y="654837"/>
                  </a:lnTo>
                  <a:lnTo>
                    <a:pt x="1035676" y="624984"/>
                  </a:lnTo>
                  <a:lnTo>
                    <a:pt x="1003407" y="593130"/>
                  </a:lnTo>
                  <a:lnTo>
                    <a:pt x="973151" y="559377"/>
                  </a:lnTo>
                  <a:lnTo>
                    <a:pt x="945003" y="523829"/>
                  </a:lnTo>
                  <a:lnTo>
                    <a:pt x="919052" y="486587"/>
                  </a:lnTo>
                  <a:lnTo>
                    <a:pt x="895391" y="447755"/>
                  </a:lnTo>
                  <a:lnTo>
                    <a:pt x="874112" y="407433"/>
                  </a:lnTo>
                  <a:lnTo>
                    <a:pt x="855306" y="365726"/>
                  </a:lnTo>
                  <a:lnTo>
                    <a:pt x="839066" y="322734"/>
                  </a:lnTo>
                  <a:lnTo>
                    <a:pt x="825482" y="278561"/>
                  </a:lnTo>
                  <a:lnTo>
                    <a:pt x="814648" y="233309"/>
                  </a:lnTo>
                  <a:lnTo>
                    <a:pt x="806654" y="187081"/>
                  </a:lnTo>
                  <a:lnTo>
                    <a:pt x="801592" y="139978"/>
                  </a:lnTo>
                  <a:lnTo>
                    <a:pt x="799554" y="92104"/>
                  </a:lnTo>
                  <a:lnTo>
                    <a:pt x="800633" y="43561"/>
                  </a:lnTo>
                  <a:lnTo>
                    <a:pt x="2285" y="0"/>
                  </a:lnTo>
                  <a:close/>
                </a:path>
              </a:pathLst>
            </a:custGeom>
            <a:solidFill>
              <a:srgbClr val="00AF50"/>
            </a:solidFill>
          </p:spPr>
          <p:txBody>
            <a:bodyPr wrap="square" lIns="0" tIns="0" rIns="0" bIns="0" rtlCol="0"/>
            <a:lstStyle/>
            <a:p>
              <a:endParaRPr/>
            </a:p>
          </p:txBody>
        </p:sp>
        <p:sp>
          <p:nvSpPr>
            <p:cNvPr id="131" name="object 7"/>
            <p:cNvSpPr/>
            <p:nvPr/>
          </p:nvSpPr>
          <p:spPr>
            <a:xfrm>
              <a:off x="783945" y="3218434"/>
              <a:ext cx="1537970" cy="1621790"/>
            </a:xfrm>
            <a:custGeom>
              <a:avLst/>
              <a:gdLst/>
              <a:ahLst/>
              <a:cxnLst/>
              <a:rect l="l" t="t" r="r" b="b"/>
              <a:pathLst>
                <a:path w="1537970" h="1621789">
                  <a:moveTo>
                    <a:pt x="1537614" y="1621408"/>
                  </a:moveTo>
                  <a:lnTo>
                    <a:pt x="1489719" y="1620677"/>
                  </a:lnTo>
                  <a:lnTo>
                    <a:pt x="1442188" y="1618496"/>
                  </a:lnTo>
                  <a:lnTo>
                    <a:pt x="1395044" y="1614888"/>
                  </a:lnTo>
                  <a:lnTo>
                    <a:pt x="1348307" y="1609873"/>
                  </a:lnTo>
                  <a:lnTo>
                    <a:pt x="1301999" y="1603473"/>
                  </a:lnTo>
                  <a:lnTo>
                    <a:pt x="1256141" y="1595709"/>
                  </a:lnTo>
                  <a:lnTo>
                    <a:pt x="1210754" y="1586602"/>
                  </a:lnTo>
                  <a:lnTo>
                    <a:pt x="1165859" y="1576173"/>
                  </a:lnTo>
                  <a:lnTo>
                    <a:pt x="1121478" y="1564444"/>
                  </a:lnTo>
                  <a:lnTo>
                    <a:pt x="1077632" y="1551437"/>
                  </a:lnTo>
                  <a:lnTo>
                    <a:pt x="1034343" y="1537171"/>
                  </a:lnTo>
                  <a:lnTo>
                    <a:pt x="991630" y="1521670"/>
                  </a:lnTo>
                  <a:lnTo>
                    <a:pt x="949517" y="1504953"/>
                  </a:lnTo>
                  <a:lnTo>
                    <a:pt x="908024" y="1487041"/>
                  </a:lnTo>
                  <a:lnTo>
                    <a:pt x="867171" y="1467958"/>
                  </a:lnTo>
                  <a:lnTo>
                    <a:pt x="826982" y="1447723"/>
                  </a:lnTo>
                  <a:lnTo>
                    <a:pt x="787476" y="1426357"/>
                  </a:lnTo>
                  <a:lnTo>
                    <a:pt x="748675" y="1403883"/>
                  </a:lnTo>
                  <a:lnTo>
                    <a:pt x="710601" y="1380321"/>
                  </a:lnTo>
                  <a:lnTo>
                    <a:pt x="673274" y="1355693"/>
                  </a:lnTo>
                  <a:lnTo>
                    <a:pt x="636716" y="1330019"/>
                  </a:lnTo>
                  <a:lnTo>
                    <a:pt x="600947" y="1303322"/>
                  </a:lnTo>
                  <a:lnTo>
                    <a:pt x="565991" y="1275622"/>
                  </a:lnTo>
                  <a:lnTo>
                    <a:pt x="531867" y="1246940"/>
                  </a:lnTo>
                  <a:lnTo>
                    <a:pt x="498596" y="1217299"/>
                  </a:lnTo>
                  <a:lnTo>
                    <a:pt x="466201" y="1186718"/>
                  </a:lnTo>
                  <a:lnTo>
                    <a:pt x="434702" y="1155220"/>
                  </a:lnTo>
                  <a:lnTo>
                    <a:pt x="404121" y="1122825"/>
                  </a:lnTo>
                  <a:lnTo>
                    <a:pt x="374479" y="1089556"/>
                  </a:lnTo>
                  <a:lnTo>
                    <a:pt x="345797" y="1055432"/>
                  </a:lnTo>
                  <a:lnTo>
                    <a:pt x="318096" y="1020476"/>
                  </a:lnTo>
                  <a:lnTo>
                    <a:pt x="291398" y="984709"/>
                  </a:lnTo>
                  <a:lnTo>
                    <a:pt x="265723" y="948152"/>
                  </a:lnTo>
                  <a:lnTo>
                    <a:pt x="241094" y="910825"/>
                  </a:lnTo>
                  <a:lnTo>
                    <a:pt x="217532" y="872751"/>
                  </a:lnTo>
                  <a:lnTo>
                    <a:pt x="195057" y="833951"/>
                  </a:lnTo>
                  <a:lnTo>
                    <a:pt x="173691" y="794446"/>
                  </a:lnTo>
                  <a:lnTo>
                    <a:pt x="153455" y="754257"/>
                  </a:lnTo>
                  <a:lnTo>
                    <a:pt x="134371" y="713405"/>
                  </a:lnTo>
                  <a:lnTo>
                    <a:pt x="116459" y="671913"/>
                  </a:lnTo>
                  <a:lnTo>
                    <a:pt x="99742" y="629800"/>
                  </a:lnTo>
                  <a:lnTo>
                    <a:pt x="84239" y="587088"/>
                  </a:lnTo>
                  <a:lnTo>
                    <a:pt x="69974" y="543799"/>
                  </a:lnTo>
                  <a:lnTo>
                    <a:pt x="56965" y="499953"/>
                  </a:lnTo>
                  <a:lnTo>
                    <a:pt x="45236" y="455573"/>
                  </a:lnTo>
                  <a:lnTo>
                    <a:pt x="34808" y="410679"/>
                  </a:lnTo>
                  <a:lnTo>
                    <a:pt x="25700" y="365292"/>
                  </a:lnTo>
                  <a:lnTo>
                    <a:pt x="17936" y="319434"/>
                  </a:lnTo>
                  <a:lnTo>
                    <a:pt x="11535" y="273126"/>
                  </a:lnTo>
                  <a:lnTo>
                    <a:pt x="6520" y="226389"/>
                  </a:lnTo>
                  <a:lnTo>
                    <a:pt x="2912" y="179245"/>
                  </a:lnTo>
                  <a:lnTo>
                    <a:pt x="731" y="131715"/>
                  </a:lnTo>
                  <a:lnTo>
                    <a:pt x="0" y="83819"/>
                  </a:lnTo>
                  <a:lnTo>
                    <a:pt x="142" y="62864"/>
                  </a:lnTo>
                  <a:lnTo>
                    <a:pt x="571" y="41910"/>
                  </a:lnTo>
                  <a:lnTo>
                    <a:pt x="1285" y="20955"/>
                  </a:lnTo>
                  <a:lnTo>
                    <a:pt x="2285" y="0"/>
                  </a:lnTo>
                  <a:lnTo>
                    <a:pt x="800633" y="43561"/>
                  </a:lnTo>
                  <a:lnTo>
                    <a:pt x="799554" y="92104"/>
                  </a:lnTo>
                  <a:lnTo>
                    <a:pt x="801592" y="139978"/>
                  </a:lnTo>
                  <a:lnTo>
                    <a:pt x="806654" y="187081"/>
                  </a:lnTo>
                  <a:lnTo>
                    <a:pt x="814648" y="233309"/>
                  </a:lnTo>
                  <a:lnTo>
                    <a:pt x="825482" y="278561"/>
                  </a:lnTo>
                  <a:lnTo>
                    <a:pt x="839066" y="322734"/>
                  </a:lnTo>
                  <a:lnTo>
                    <a:pt x="855306" y="365726"/>
                  </a:lnTo>
                  <a:lnTo>
                    <a:pt x="874112" y="407433"/>
                  </a:lnTo>
                  <a:lnTo>
                    <a:pt x="895391" y="447755"/>
                  </a:lnTo>
                  <a:lnTo>
                    <a:pt x="919052" y="486587"/>
                  </a:lnTo>
                  <a:lnTo>
                    <a:pt x="945003" y="523829"/>
                  </a:lnTo>
                  <a:lnTo>
                    <a:pt x="973151" y="559377"/>
                  </a:lnTo>
                  <a:lnTo>
                    <a:pt x="1003407" y="593130"/>
                  </a:lnTo>
                  <a:lnTo>
                    <a:pt x="1035676" y="624984"/>
                  </a:lnTo>
                  <a:lnTo>
                    <a:pt x="1069869" y="654837"/>
                  </a:lnTo>
                  <a:lnTo>
                    <a:pt x="1105892" y="682587"/>
                  </a:lnTo>
                  <a:lnTo>
                    <a:pt x="1143655" y="708132"/>
                  </a:lnTo>
                  <a:lnTo>
                    <a:pt x="1183065" y="731369"/>
                  </a:lnTo>
                  <a:lnTo>
                    <a:pt x="1224031" y="752195"/>
                  </a:lnTo>
                  <a:lnTo>
                    <a:pt x="1266461" y="770509"/>
                  </a:lnTo>
                  <a:lnTo>
                    <a:pt x="1310263" y="786207"/>
                  </a:lnTo>
                  <a:lnTo>
                    <a:pt x="1355345" y="799188"/>
                  </a:lnTo>
                  <a:lnTo>
                    <a:pt x="1401615" y="809349"/>
                  </a:lnTo>
                  <a:lnTo>
                    <a:pt x="1448983" y="816587"/>
                  </a:lnTo>
                  <a:lnTo>
                    <a:pt x="1497355" y="820801"/>
                  </a:lnTo>
                  <a:lnTo>
                    <a:pt x="1537614" y="821816"/>
                  </a:lnTo>
                  <a:lnTo>
                    <a:pt x="1537614" y="1621408"/>
                  </a:lnTo>
                  <a:close/>
                </a:path>
              </a:pathLst>
            </a:custGeom>
            <a:ln w="9525">
              <a:solidFill>
                <a:srgbClr val="F1F1F1"/>
              </a:solidFill>
            </a:ln>
          </p:spPr>
          <p:txBody>
            <a:bodyPr wrap="square" lIns="0" tIns="0" rIns="0" bIns="0" rtlCol="0"/>
            <a:lstStyle/>
            <a:p>
              <a:endParaRPr/>
            </a:p>
          </p:txBody>
        </p:sp>
        <p:sp>
          <p:nvSpPr>
            <p:cNvPr id="132" name="object 8"/>
            <p:cNvSpPr/>
            <p:nvPr/>
          </p:nvSpPr>
          <p:spPr>
            <a:xfrm>
              <a:off x="784987" y="1764411"/>
              <a:ext cx="1367155" cy="1456690"/>
            </a:xfrm>
            <a:custGeom>
              <a:avLst/>
              <a:gdLst/>
              <a:ahLst/>
              <a:cxnLst/>
              <a:rect l="l" t="t" r="r" b="b"/>
              <a:pathLst>
                <a:path w="1367155" h="1456689">
                  <a:moveTo>
                    <a:pt x="1183894" y="0"/>
                  </a:moveTo>
                  <a:lnTo>
                    <a:pt x="1136745" y="11849"/>
                  </a:lnTo>
                  <a:lnTo>
                    <a:pt x="1090238" y="25100"/>
                  </a:lnTo>
                  <a:lnTo>
                    <a:pt x="1044394" y="39727"/>
                  </a:lnTo>
                  <a:lnTo>
                    <a:pt x="999233" y="55705"/>
                  </a:lnTo>
                  <a:lnTo>
                    <a:pt x="954777" y="73010"/>
                  </a:lnTo>
                  <a:lnTo>
                    <a:pt x="911047" y="91614"/>
                  </a:lnTo>
                  <a:lnTo>
                    <a:pt x="868065" y="111493"/>
                  </a:lnTo>
                  <a:lnTo>
                    <a:pt x="825852" y="132622"/>
                  </a:lnTo>
                  <a:lnTo>
                    <a:pt x="784429" y="154975"/>
                  </a:lnTo>
                  <a:lnTo>
                    <a:pt x="743817" y="178526"/>
                  </a:lnTo>
                  <a:lnTo>
                    <a:pt x="704038" y="203251"/>
                  </a:lnTo>
                  <a:lnTo>
                    <a:pt x="665113" y="229124"/>
                  </a:lnTo>
                  <a:lnTo>
                    <a:pt x="627063" y="256119"/>
                  </a:lnTo>
                  <a:lnTo>
                    <a:pt x="589910" y="284211"/>
                  </a:lnTo>
                  <a:lnTo>
                    <a:pt x="553674" y="313375"/>
                  </a:lnTo>
                  <a:lnTo>
                    <a:pt x="518378" y="343586"/>
                  </a:lnTo>
                  <a:lnTo>
                    <a:pt x="484042" y="374817"/>
                  </a:lnTo>
                  <a:lnTo>
                    <a:pt x="450687" y="407044"/>
                  </a:lnTo>
                  <a:lnTo>
                    <a:pt x="418336" y="440241"/>
                  </a:lnTo>
                  <a:lnTo>
                    <a:pt x="387008" y="474383"/>
                  </a:lnTo>
                  <a:lnTo>
                    <a:pt x="356727" y="509444"/>
                  </a:lnTo>
                  <a:lnTo>
                    <a:pt x="327512" y="545399"/>
                  </a:lnTo>
                  <a:lnTo>
                    <a:pt x="299384" y="582223"/>
                  </a:lnTo>
                  <a:lnTo>
                    <a:pt x="272367" y="619890"/>
                  </a:lnTo>
                  <a:lnTo>
                    <a:pt x="246480" y="658374"/>
                  </a:lnTo>
                  <a:lnTo>
                    <a:pt x="221744" y="697652"/>
                  </a:lnTo>
                  <a:lnTo>
                    <a:pt x="198182" y="737696"/>
                  </a:lnTo>
                  <a:lnTo>
                    <a:pt x="175815" y="778481"/>
                  </a:lnTo>
                  <a:lnTo>
                    <a:pt x="154663" y="819983"/>
                  </a:lnTo>
                  <a:lnTo>
                    <a:pt x="134748" y="862176"/>
                  </a:lnTo>
                  <a:lnTo>
                    <a:pt x="116091" y="905034"/>
                  </a:lnTo>
                  <a:lnTo>
                    <a:pt x="98714" y="948532"/>
                  </a:lnTo>
                  <a:lnTo>
                    <a:pt x="82637" y="992645"/>
                  </a:lnTo>
                  <a:lnTo>
                    <a:pt x="67883" y="1037347"/>
                  </a:lnTo>
                  <a:lnTo>
                    <a:pt x="54473" y="1082613"/>
                  </a:lnTo>
                  <a:lnTo>
                    <a:pt x="42426" y="1128417"/>
                  </a:lnTo>
                  <a:lnTo>
                    <a:pt x="31766" y="1174734"/>
                  </a:lnTo>
                  <a:lnTo>
                    <a:pt x="22513" y="1221540"/>
                  </a:lnTo>
                  <a:lnTo>
                    <a:pt x="14689" y="1268807"/>
                  </a:lnTo>
                  <a:lnTo>
                    <a:pt x="8314" y="1316511"/>
                  </a:lnTo>
                  <a:lnTo>
                    <a:pt x="3411" y="1364627"/>
                  </a:lnTo>
                  <a:lnTo>
                    <a:pt x="0" y="1413128"/>
                  </a:lnTo>
                  <a:lnTo>
                    <a:pt x="798322" y="1456689"/>
                  </a:lnTo>
                  <a:lnTo>
                    <a:pt x="802593" y="1408017"/>
                  </a:lnTo>
                  <a:lnTo>
                    <a:pt x="809972" y="1360222"/>
                  </a:lnTo>
                  <a:lnTo>
                    <a:pt x="820365" y="1313416"/>
                  </a:lnTo>
                  <a:lnTo>
                    <a:pt x="833677" y="1267712"/>
                  </a:lnTo>
                  <a:lnTo>
                    <a:pt x="849814" y="1223224"/>
                  </a:lnTo>
                  <a:lnTo>
                    <a:pt x="868681" y="1180063"/>
                  </a:lnTo>
                  <a:lnTo>
                    <a:pt x="890184" y="1138343"/>
                  </a:lnTo>
                  <a:lnTo>
                    <a:pt x="914229" y="1098176"/>
                  </a:lnTo>
                  <a:lnTo>
                    <a:pt x="940721" y="1059675"/>
                  </a:lnTo>
                  <a:lnTo>
                    <a:pt x="969565" y="1022953"/>
                  </a:lnTo>
                  <a:lnTo>
                    <a:pt x="1000668" y="988122"/>
                  </a:lnTo>
                  <a:lnTo>
                    <a:pt x="1033935" y="955297"/>
                  </a:lnTo>
                  <a:lnTo>
                    <a:pt x="1069271" y="924588"/>
                  </a:lnTo>
                  <a:lnTo>
                    <a:pt x="1106583" y="896109"/>
                  </a:lnTo>
                  <a:lnTo>
                    <a:pt x="1145776" y="869973"/>
                  </a:lnTo>
                  <a:lnTo>
                    <a:pt x="1186755" y="846293"/>
                  </a:lnTo>
                  <a:lnTo>
                    <a:pt x="1229425" y="825181"/>
                  </a:lnTo>
                  <a:lnTo>
                    <a:pt x="1273694" y="806750"/>
                  </a:lnTo>
                  <a:lnTo>
                    <a:pt x="1319466" y="791113"/>
                  </a:lnTo>
                  <a:lnTo>
                    <a:pt x="1366646" y="778383"/>
                  </a:lnTo>
                  <a:lnTo>
                    <a:pt x="1183894" y="0"/>
                  </a:lnTo>
                  <a:close/>
                </a:path>
              </a:pathLst>
            </a:custGeom>
            <a:solidFill>
              <a:srgbClr val="1B6871"/>
            </a:solidFill>
          </p:spPr>
          <p:txBody>
            <a:bodyPr wrap="square" lIns="0" tIns="0" rIns="0" bIns="0" rtlCol="0"/>
            <a:lstStyle/>
            <a:p>
              <a:endParaRPr/>
            </a:p>
          </p:txBody>
        </p:sp>
        <p:sp>
          <p:nvSpPr>
            <p:cNvPr id="133" name="object 9"/>
            <p:cNvSpPr/>
            <p:nvPr/>
          </p:nvSpPr>
          <p:spPr>
            <a:xfrm>
              <a:off x="784987" y="1764411"/>
              <a:ext cx="1367155" cy="1456690"/>
            </a:xfrm>
            <a:custGeom>
              <a:avLst/>
              <a:gdLst/>
              <a:ahLst/>
              <a:cxnLst/>
              <a:rect l="l" t="t" r="r" b="b"/>
              <a:pathLst>
                <a:path w="1367155" h="1456689">
                  <a:moveTo>
                    <a:pt x="0" y="1413128"/>
                  </a:moveTo>
                  <a:lnTo>
                    <a:pt x="3411" y="1364627"/>
                  </a:lnTo>
                  <a:lnTo>
                    <a:pt x="8314" y="1316511"/>
                  </a:lnTo>
                  <a:lnTo>
                    <a:pt x="14689" y="1268807"/>
                  </a:lnTo>
                  <a:lnTo>
                    <a:pt x="22513" y="1221540"/>
                  </a:lnTo>
                  <a:lnTo>
                    <a:pt x="31766" y="1174734"/>
                  </a:lnTo>
                  <a:lnTo>
                    <a:pt x="42426" y="1128417"/>
                  </a:lnTo>
                  <a:lnTo>
                    <a:pt x="54473" y="1082613"/>
                  </a:lnTo>
                  <a:lnTo>
                    <a:pt x="67883" y="1037347"/>
                  </a:lnTo>
                  <a:lnTo>
                    <a:pt x="82637" y="992645"/>
                  </a:lnTo>
                  <a:lnTo>
                    <a:pt x="98714" y="948532"/>
                  </a:lnTo>
                  <a:lnTo>
                    <a:pt x="116091" y="905034"/>
                  </a:lnTo>
                  <a:lnTo>
                    <a:pt x="134748" y="862176"/>
                  </a:lnTo>
                  <a:lnTo>
                    <a:pt x="154663" y="819983"/>
                  </a:lnTo>
                  <a:lnTo>
                    <a:pt x="175815" y="778481"/>
                  </a:lnTo>
                  <a:lnTo>
                    <a:pt x="198182" y="737696"/>
                  </a:lnTo>
                  <a:lnTo>
                    <a:pt x="221744" y="697652"/>
                  </a:lnTo>
                  <a:lnTo>
                    <a:pt x="246480" y="658374"/>
                  </a:lnTo>
                  <a:lnTo>
                    <a:pt x="272367" y="619890"/>
                  </a:lnTo>
                  <a:lnTo>
                    <a:pt x="299384" y="582223"/>
                  </a:lnTo>
                  <a:lnTo>
                    <a:pt x="327512" y="545399"/>
                  </a:lnTo>
                  <a:lnTo>
                    <a:pt x="356727" y="509444"/>
                  </a:lnTo>
                  <a:lnTo>
                    <a:pt x="387008" y="474383"/>
                  </a:lnTo>
                  <a:lnTo>
                    <a:pt x="418336" y="440241"/>
                  </a:lnTo>
                  <a:lnTo>
                    <a:pt x="450687" y="407044"/>
                  </a:lnTo>
                  <a:lnTo>
                    <a:pt x="484042" y="374817"/>
                  </a:lnTo>
                  <a:lnTo>
                    <a:pt x="518378" y="343586"/>
                  </a:lnTo>
                  <a:lnTo>
                    <a:pt x="553674" y="313375"/>
                  </a:lnTo>
                  <a:lnTo>
                    <a:pt x="589910" y="284211"/>
                  </a:lnTo>
                  <a:lnTo>
                    <a:pt x="627063" y="256119"/>
                  </a:lnTo>
                  <a:lnTo>
                    <a:pt x="665113" y="229124"/>
                  </a:lnTo>
                  <a:lnTo>
                    <a:pt x="704038" y="203251"/>
                  </a:lnTo>
                  <a:lnTo>
                    <a:pt x="743817" y="178526"/>
                  </a:lnTo>
                  <a:lnTo>
                    <a:pt x="784429" y="154975"/>
                  </a:lnTo>
                  <a:lnTo>
                    <a:pt x="825852" y="132622"/>
                  </a:lnTo>
                  <a:lnTo>
                    <a:pt x="868065" y="111493"/>
                  </a:lnTo>
                  <a:lnTo>
                    <a:pt x="911047" y="91614"/>
                  </a:lnTo>
                  <a:lnTo>
                    <a:pt x="954777" y="73010"/>
                  </a:lnTo>
                  <a:lnTo>
                    <a:pt x="999233" y="55705"/>
                  </a:lnTo>
                  <a:lnTo>
                    <a:pt x="1044394" y="39727"/>
                  </a:lnTo>
                  <a:lnTo>
                    <a:pt x="1090238" y="25100"/>
                  </a:lnTo>
                  <a:lnTo>
                    <a:pt x="1136745" y="11849"/>
                  </a:lnTo>
                  <a:lnTo>
                    <a:pt x="1183894" y="0"/>
                  </a:lnTo>
                  <a:lnTo>
                    <a:pt x="1366646" y="778383"/>
                  </a:lnTo>
                  <a:lnTo>
                    <a:pt x="1319466" y="791113"/>
                  </a:lnTo>
                  <a:lnTo>
                    <a:pt x="1273694" y="806750"/>
                  </a:lnTo>
                  <a:lnTo>
                    <a:pt x="1229425" y="825181"/>
                  </a:lnTo>
                  <a:lnTo>
                    <a:pt x="1186755" y="846293"/>
                  </a:lnTo>
                  <a:lnTo>
                    <a:pt x="1145776" y="869973"/>
                  </a:lnTo>
                  <a:lnTo>
                    <a:pt x="1106583" y="896109"/>
                  </a:lnTo>
                  <a:lnTo>
                    <a:pt x="1069271" y="924588"/>
                  </a:lnTo>
                  <a:lnTo>
                    <a:pt x="1033935" y="955297"/>
                  </a:lnTo>
                  <a:lnTo>
                    <a:pt x="1000668" y="988122"/>
                  </a:lnTo>
                  <a:lnTo>
                    <a:pt x="969565" y="1022953"/>
                  </a:lnTo>
                  <a:lnTo>
                    <a:pt x="940721" y="1059675"/>
                  </a:lnTo>
                  <a:lnTo>
                    <a:pt x="914229" y="1098176"/>
                  </a:lnTo>
                  <a:lnTo>
                    <a:pt x="890184" y="1138343"/>
                  </a:lnTo>
                  <a:lnTo>
                    <a:pt x="868681" y="1180063"/>
                  </a:lnTo>
                  <a:lnTo>
                    <a:pt x="849814" y="1223224"/>
                  </a:lnTo>
                  <a:lnTo>
                    <a:pt x="833677" y="1267712"/>
                  </a:lnTo>
                  <a:lnTo>
                    <a:pt x="820365" y="1313416"/>
                  </a:lnTo>
                  <a:lnTo>
                    <a:pt x="809972" y="1360222"/>
                  </a:lnTo>
                  <a:lnTo>
                    <a:pt x="802593" y="1408017"/>
                  </a:lnTo>
                  <a:lnTo>
                    <a:pt x="798322" y="1456689"/>
                  </a:lnTo>
                  <a:lnTo>
                    <a:pt x="0" y="1413128"/>
                  </a:lnTo>
                  <a:close/>
                </a:path>
              </a:pathLst>
            </a:custGeom>
            <a:ln w="9525">
              <a:solidFill>
                <a:srgbClr val="F1F1F1"/>
              </a:solidFill>
            </a:ln>
          </p:spPr>
          <p:txBody>
            <a:bodyPr wrap="square" lIns="0" tIns="0" rIns="0" bIns="0" rtlCol="0"/>
            <a:lstStyle/>
            <a:p>
              <a:endParaRPr/>
            </a:p>
          </p:txBody>
        </p:sp>
        <p:sp>
          <p:nvSpPr>
            <p:cNvPr id="134" name="object 10"/>
            <p:cNvSpPr/>
            <p:nvPr/>
          </p:nvSpPr>
          <p:spPr>
            <a:xfrm>
              <a:off x="1998726" y="1713332"/>
              <a:ext cx="1271905" cy="946785"/>
            </a:xfrm>
            <a:custGeom>
              <a:avLst/>
              <a:gdLst/>
              <a:ahLst/>
              <a:cxnLst/>
              <a:rect l="l" t="t" r="r" b="b"/>
              <a:pathLst>
                <a:path w="1271904" h="946785">
                  <a:moveTo>
                    <a:pt x="346551" y="0"/>
                  </a:moveTo>
                  <a:lnTo>
                    <a:pt x="296965" y="954"/>
                  </a:lnTo>
                  <a:lnTo>
                    <a:pt x="247342" y="3513"/>
                  </a:lnTo>
                  <a:lnTo>
                    <a:pt x="197719" y="7686"/>
                  </a:lnTo>
                  <a:lnTo>
                    <a:pt x="148136" y="13479"/>
                  </a:lnTo>
                  <a:lnTo>
                    <a:pt x="98629" y="20902"/>
                  </a:lnTo>
                  <a:lnTo>
                    <a:pt x="49238" y="29961"/>
                  </a:lnTo>
                  <a:lnTo>
                    <a:pt x="0" y="40665"/>
                  </a:lnTo>
                  <a:lnTo>
                    <a:pt x="182753" y="819175"/>
                  </a:lnTo>
                  <a:lnTo>
                    <a:pt x="231924" y="809364"/>
                  </a:lnTo>
                  <a:lnTo>
                    <a:pt x="281325" y="802946"/>
                  </a:lnTo>
                  <a:lnTo>
                    <a:pt x="330792" y="799887"/>
                  </a:lnTo>
                  <a:lnTo>
                    <a:pt x="380162" y="800151"/>
                  </a:lnTo>
                  <a:lnTo>
                    <a:pt x="429272" y="803704"/>
                  </a:lnTo>
                  <a:lnTo>
                    <a:pt x="477960" y="810512"/>
                  </a:lnTo>
                  <a:lnTo>
                    <a:pt x="526061" y="820541"/>
                  </a:lnTo>
                  <a:lnTo>
                    <a:pt x="573414" y="833757"/>
                  </a:lnTo>
                  <a:lnTo>
                    <a:pt x="619856" y="850124"/>
                  </a:lnTo>
                  <a:lnTo>
                    <a:pt x="665222" y="869610"/>
                  </a:lnTo>
                  <a:lnTo>
                    <a:pt x="709350" y="892178"/>
                  </a:lnTo>
                  <a:lnTo>
                    <a:pt x="752078" y="917796"/>
                  </a:lnTo>
                  <a:lnTo>
                    <a:pt x="793242" y="946429"/>
                  </a:lnTo>
                  <a:lnTo>
                    <a:pt x="1271777" y="305841"/>
                  </a:lnTo>
                  <a:lnTo>
                    <a:pt x="1230937" y="276350"/>
                  </a:lnTo>
                  <a:lnTo>
                    <a:pt x="1189297" y="248306"/>
                  </a:lnTo>
                  <a:lnTo>
                    <a:pt x="1146896" y="221717"/>
                  </a:lnTo>
                  <a:lnTo>
                    <a:pt x="1103772" y="196592"/>
                  </a:lnTo>
                  <a:lnTo>
                    <a:pt x="1059964" y="172937"/>
                  </a:lnTo>
                  <a:lnTo>
                    <a:pt x="1015508" y="150761"/>
                  </a:lnTo>
                  <a:lnTo>
                    <a:pt x="970444" y="130072"/>
                  </a:lnTo>
                  <a:lnTo>
                    <a:pt x="924809" y="110878"/>
                  </a:lnTo>
                  <a:lnTo>
                    <a:pt x="878642" y="93186"/>
                  </a:lnTo>
                  <a:lnTo>
                    <a:pt x="831980" y="77005"/>
                  </a:lnTo>
                  <a:lnTo>
                    <a:pt x="784862" y="62341"/>
                  </a:lnTo>
                  <a:lnTo>
                    <a:pt x="737326" y="49204"/>
                  </a:lnTo>
                  <a:lnTo>
                    <a:pt x="689410" y="37601"/>
                  </a:lnTo>
                  <a:lnTo>
                    <a:pt x="641151" y="27541"/>
                  </a:lnTo>
                  <a:lnTo>
                    <a:pt x="592589" y="19030"/>
                  </a:lnTo>
                  <a:lnTo>
                    <a:pt x="543761" y="12076"/>
                  </a:lnTo>
                  <a:lnTo>
                    <a:pt x="494705" y="6689"/>
                  </a:lnTo>
                  <a:lnTo>
                    <a:pt x="445459" y="2875"/>
                  </a:lnTo>
                  <a:lnTo>
                    <a:pt x="396062" y="643"/>
                  </a:lnTo>
                  <a:lnTo>
                    <a:pt x="346551" y="0"/>
                  </a:lnTo>
                  <a:close/>
                </a:path>
              </a:pathLst>
            </a:custGeom>
            <a:solidFill>
              <a:srgbClr val="49C6D4"/>
            </a:solidFill>
          </p:spPr>
          <p:txBody>
            <a:bodyPr wrap="square" lIns="0" tIns="0" rIns="0" bIns="0" rtlCol="0"/>
            <a:lstStyle/>
            <a:p>
              <a:endParaRPr/>
            </a:p>
          </p:txBody>
        </p:sp>
        <p:sp>
          <p:nvSpPr>
            <p:cNvPr id="135" name="object 11"/>
            <p:cNvSpPr/>
            <p:nvPr/>
          </p:nvSpPr>
          <p:spPr>
            <a:xfrm>
              <a:off x="1998726" y="1713332"/>
              <a:ext cx="1271905" cy="946785"/>
            </a:xfrm>
            <a:custGeom>
              <a:avLst/>
              <a:gdLst/>
              <a:ahLst/>
              <a:cxnLst/>
              <a:rect l="l" t="t" r="r" b="b"/>
              <a:pathLst>
                <a:path w="1271904" h="946785">
                  <a:moveTo>
                    <a:pt x="0" y="40665"/>
                  </a:moveTo>
                  <a:lnTo>
                    <a:pt x="49238" y="29961"/>
                  </a:lnTo>
                  <a:lnTo>
                    <a:pt x="98629" y="20902"/>
                  </a:lnTo>
                  <a:lnTo>
                    <a:pt x="148136" y="13479"/>
                  </a:lnTo>
                  <a:lnTo>
                    <a:pt x="197719" y="7686"/>
                  </a:lnTo>
                  <a:lnTo>
                    <a:pt x="247342" y="3513"/>
                  </a:lnTo>
                  <a:lnTo>
                    <a:pt x="296965" y="954"/>
                  </a:lnTo>
                  <a:lnTo>
                    <a:pt x="346551" y="0"/>
                  </a:lnTo>
                  <a:lnTo>
                    <a:pt x="396062" y="643"/>
                  </a:lnTo>
                  <a:lnTo>
                    <a:pt x="445459" y="2875"/>
                  </a:lnTo>
                  <a:lnTo>
                    <a:pt x="494705" y="6689"/>
                  </a:lnTo>
                  <a:lnTo>
                    <a:pt x="543761" y="12076"/>
                  </a:lnTo>
                  <a:lnTo>
                    <a:pt x="592589" y="19030"/>
                  </a:lnTo>
                  <a:lnTo>
                    <a:pt x="641151" y="27541"/>
                  </a:lnTo>
                  <a:lnTo>
                    <a:pt x="689410" y="37601"/>
                  </a:lnTo>
                  <a:lnTo>
                    <a:pt x="737326" y="49204"/>
                  </a:lnTo>
                  <a:lnTo>
                    <a:pt x="784862" y="62341"/>
                  </a:lnTo>
                  <a:lnTo>
                    <a:pt x="831980" y="77005"/>
                  </a:lnTo>
                  <a:lnTo>
                    <a:pt x="878642" y="93186"/>
                  </a:lnTo>
                  <a:lnTo>
                    <a:pt x="924809" y="110878"/>
                  </a:lnTo>
                  <a:lnTo>
                    <a:pt x="970444" y="130072"/>
                  </a:lnTo>
                  <a:lnTo>
                    <a:pt x="1015508" y="150761"/>
                  </a:lnTo>
                  <a:lnTo>
                    <a:pt x="1059964" y="172937"/>
                  </a:lnTo>
                  <a:lnTo>
                    <a:pt x="1103772" y="196592"/>
                  </a:lnTo>
                  <a:lnTo>
                    <a:pt x="1146896" y="221717"/>
                  </a:lnTo>
                  <a:lnTo>
                    <a:pt x="1189297" y="248306"/>
                  </a:lnTo>
                  <a:lnTo>
                    <a:pt x="1230937" y="276350"/>
                  </a:lnTo>
                  <a:lnTo>
                    <a:pt x="1271777" y="305841"/>
                  </a:lnTo>
                  <a:lnTo>
                    <a:pt x="793242" y="946429"/>
                  </a:lnTo>
                  <a:lnTo>
                    <a:pt x="752078" y="917796"/>
                  </a:lnTo>
                  <a:lnTo>
                    <a:pt x="709350" y="892178"/>
                  </a:lnTo>
                  <a:lnTo>
                    <a:pt x="665222" y="869610"/>
                  </a:lnTo>
                  <a:lnTo>
                    <a:pt x="619856" y="850124"/>
                  </a:lnTo>
                  <a:lnTo>
                    <a:pt x="573414" y="833757"/>
                  </a:lnTo>
                  <a:lnTo>
                    <a:pt x="526061" y="820541"/>
                  </a:lnTo>
                  <a:lnTo>
                    <a:pt x="477960" y="810512"/>
                  </a:lnTo>
                  <a:lnTo>
                    <a:pt x="429272" y="803704"/>
                  </a:lnTo>
                  <a:lnTo>
                    <a:pt x="380162" y="800151"/>
                  </a:lnTo>
                  <a:lnTo>
                    <a:pt x="330792" y="799887"/>
                  </a:lnTo>
                  <a:lnTo>
                    <a:pt x="281325" y="802946"/>
                  </a:lnTo>
                  <a:lnTo>
                    <a:pt x="231924" y="809364"/>
                  </a:lnTo>
                  <a:lnTo>
                    <a:pt x="182753" y="819175"/>
                  </a:lnTo>
                  <a:lnTo>
                    <a:pt x="0" y="40665"/>
                  </a:lnTo>
                  <a:close/>
                </a:path>
              </a:pathLst>
            </a:custGeom>
            <a:ln w="9525">
              <a:solidFill>
                <a:srgbClr val="F1F1F1"/>
              </a:solidFill>
            </a:ln>
          </p:spPr>
          <p:txBody>
            <a:bodyPr wrap="square" lIns="0" tIns="0" rIns="0" bIns="0" rtlCol="0"/>
            <a:lstStyle/>
            <a:p>
              <a:endParaRPr/>
            </a:p>
          </p:txBody>
        </p:sp>
        <p:sp>
          <p:nvSpPr>
            <p:cNvPr id="136" name="object 12"/>
            <p:cNvSpPr/>
            <p:nvPr/>
          </p:nvSpPr>
          <p:spPr>
            <a:xfrm>
              <a:off x="2811525" y="2032508"/>
              <a:ext cx="1058545" cy="1069975"/>
            </a:xfrm>
            <a:custGeom>
              <a:avLst/>
              <a:gdLst/>
              <a:ahLst/>
              <a:cxnLst/>
              <a:rect l="l" t="t" r="r" b="b"/>
              <a:pathLst>
                <a:path w="1058545" h="1069975">
                  <a:moveTo>
                    <a:pt x="478536" y="0"/>
                  </a:moveTo>
                  <a:lnTo>
                    <a:pt x="0" y="640588"/>
                  </a:lnTo>
                  <a:lnTo>
                    <a:pt x="40970" y="673551"/>
                  </a:lnTo>
                  <a:lnTo>
                    <a:pt x="79303" y="709161"/>
                  </a:lnTo>
                  <a:lnTo>
                    <a:pt x="114894" y="747255"/>
                  </a:lnTo>
                  <a:lnTo>
                    <a:pt x="147634" y="787666"/>
                  </a:lnTo>
                  <a:lnTo>
                    <a:pt x="177419" y="830230"/>
                  </a:lnTo>
                  <a:lnTo>
                    <a:pt x="204139" y="874784"/>
                  </a:lnTo>
                  <a:lnTo>
                    <a:pt x="227690" y="921161"/>
                  </a:lnTo>
                  <a:lnTo>
                    <a:pt x="247964" y="969198"/>
                  </a:lnTo>
                  <a:lnTo>
                    <a:pt x="264855" y="1018731"/>
                  </a:lnTo>
                  <a:lnTo>
                    <a:pt x="278256" y="1069593"/>
                  </a:lnTo>
                  <a:lnTo>
                    <a:pt x="1058164" y="893826"/>
                  </a:lnTo>
                  <a:lnTo>
                    <a:pt x="1046412" y="845331"/>
                  </a:lnTo>
                  <a:lnTo>
                    <a:pt x="1033130" y="797372"/>
                  </a:lnTo>
                  <a:lnTo>
                    <a:pt x="1018340" y="749978"/>
                  </a:lnTo>
                  <a:lnTo>
                    <a:pt x="1002062" y="703184"/>
                  </a:lnTo>
                  <a:lnTo>
                    <a:pt x="984317" y="657021"/>
                  </a:lnTo>
                  <a:lnTo>
                    <a:pt x="965126" y="611521"/>
                  </a:lnTo>
                  <a:lnTo>
                    <a:pt x="944510" y="566716"/>
                  </a:lnTo>
                  <a:lnTo>
                    <a:pt x="922490" y="522639"/>
                  </a:lnTo>
                  <a:lnTo>
                    <a:pt x="899088" y="479322"/>
                  </a:lnTo>
                  <a:lnTo>
                    <a:pt x="874323" y="436797"/>
                  </a:lnTo>
                  <a:lnTo>
                    <a:pt x="848217" y="395097"/>
                  </a:lnTo>
                  <a:lnTo>
                    <a:pt x="820790" y="354252"/>
                  </a:lnTo>
                  <a:lnTo>
                    <a:pt x="792065" y="314297"/>
                  </a:lnTo>
                  <a:lnTo>
                    <a:pt x="762062" y="275262"/>
                  </a:lnTo>
                  <a:lnTo>
                    <a:pt x="730801" y="237180"/>
                  </a:lnTo>
                  <a:lnTo>
                    <a:pt x="698304" y="200084"/>
                  </a:lnTo>
                  <a:lnTo>
                    <a:pt x="664592" y="164005"/>
                  </a:lnTo>
                  <a:lnTo>
                    <a:pt x="629685" y="128976"/>
                  </a:lnTo>
                  <a:lnTo>
                    <a:pt x="593605" y="95028"/>
                  </a:lnTo>
                  <a:lnTo>
                    <a:pt x="556373" y="62195"/>
                  </a:lnTo>
                  <a:lnTo>
                    <a:pt x="518010" y="30508"/>
                  </a:lnTo>
                  <a:lnTo>
                    <a:pt x="478536" y="0"/>
                  </a:lnTo>
                  <a:close/>
                </a:path>
              </a:pathLst>
            </a:custGeom>
            <a:solidFill>
              <a:srgbClr val="6FC2EC"/>
            </a:solidFill>
          </p:spPr>
          <p:txBody>
            <a:bodyPr wrap="square" lIns="0" tIns="0" rIns="0" bIns="0" rtlCol="0"/>
            <a:lstStyle/>
            <a:p>
              <a:endParaRPr/>
            </a:p>
          </p:txBody>
        </p:sp>
        <p:sp>
          <p:nvSpPr>
            <p:cNvPr id="137" name="object 13"/>
            <p:cNvSpPr/>
            <p:nvPr/>
          </p:nvSpPr>
          <p:spPr>
            <a:xfrm>
              <a:off x="2811525" y="2032508"/>
              <a:ext cx="1058545" cy="1069975"/>
            </a:xfrm>
            <a:custGeom>
              <a:avLst/>
              <a:gdLst/>
              <a:ahLst/>
              <a:cxnLst/>
              <a:rect l="l" t="t" r="r" b="b"/>
              <a:pathLst>
                <a:path w="1058545" h="1069975">
                  <a:moveTo>
                    <a:pt x="478536" y="0"/>
                  </a:moveTo>
                  <a:lnTo>
                    <a:pt x="518010" y="30508"/>
                  </a:lnTo>
                  <a:lnTo>
                    <a:pt x="556373" y="62195"/>
                  </a:lnTo>
                  <a:lnTo>
                    <a:pt x="593605" y="95028"/>
                  </a:lnTo>
                  <a:lnTo>
                    <a:pt x="629685" y="128976"/>
                  </a:lnTo>
                  <a:lnTo>
                    <a:pt x="664592" y="164005"/>
                  </a:lnTo>
                  <a:lnTo>
                    <a:pt x="698304" y="200084"/>
                  </a:lnTo>
                  <a:lnTo>
                    <a:pt x="730801" y="237180"/>
                  </a:lnTo>
                  <a:lnTo>
                    <a:pt x="762062" y="275262"/>
                  </a:lnTo>
                  <a:lnTo>
                    <a:pt x="792065" y="314297"/>
                  </a:lnTo>
                  <a:lnTo>
                    <a:pt x="820790" y="354252"/>
                  </a:lnTo>
                  <a:lnTo>
                    <a:pt x="848217" y="395097"/>
                  </a:lnTo>
                  <a:lnTo>
                    <a:pt x="874323" y="436797"/>
                  </a:lnTo>
                  <a:lnTo>
                    <a:pt x="899088" y="479322"/>
                  </a:lnTo>
                  <a:lnTo>
                    <a:pt x="922490" y="522639"/>
                  </a:lnTo>
                  <a:lnTo>
                    <a:pt x="944510" y="566716"/>
                  </a:lnTo>
                  <a:lnTo>
                    <a:pt x="965126" y="611521"/>
                  </a:lnTo>
                  <a:lnTo>
                    <a:pt x="984317" y="657021"/>
                  </a:lnTo>
                  <a:lnTo>
                    <a:pt x="1002062" y="703184"/>
                  </a:lnTo>
                  <a:lnTo>
                    <a:pt x="1018340" y="749978"/>
                  </a:lnTo>
                  <a:lnTo>
                    <a:pt x="1033130" y="797372"/>
                  </a:lnTo>
                  <a:lnTo>
                    <a:pt x="1046412" y="845331"/>
                  </a:lnTo>
                  <a:lnTo>
                    <a:pt x="1058164" y="893826"/>
                  </a:lnTo>
                  <a:lnTo>
                    <a:pt x="278256" y="1069593"/>
                  </a:lnTo>
                  <a:lnTo>
                    <a:pt x="264855" y="1018731"/>
                  </a:lnTo>
                  <a:lnTo>
                    <a:pt x="247964" y="969198"/>
                  </a:lnTo>
                  <a:lnTo>
                    <a:pt x="227690" y="921161"/>
                  </a:lnTo>
                  <a:lnTo>
                    <a:pt x="204139" y="874784"/>
                  </a:lnTo>
                  <a:lnTo>
                    <a:pt x="177419" y="830230"/>
                  </a:lnTo>
                  <a:lnTo>
                    <a:pt x="147634" y="787666"/>
                  </a:lnTo>
                  <a:lnTo>
                    <a:pt x="114894" y="747255"/>
                  </a:lnTo>
                  <a:lnTo>
                    <a:pt x="79303" y="709161"/>
                  </a:lnTo>
                  <a:lnTo>
                    <a:pt x="40970" y="673551"/>
                  </a:lnTo>
                  <a:lnTo>
                    <a:pt x="0" y="640588"/>
                  </a:lnTo>
                  <a:lnTo>
                    <a:pt x="478536" y="0"/>
                  </a:lnTo>
                  <a:close/>
                </a:path>
              </a:pathLst>
            </a:custGeom>
            <a:ln w="9525">
              <a:solidFill>
                <a:srgbClr val="F1F1F1"/>
              </a:solidFill>
            </a:ln>
          </p:spPr>
          <p:txBody>
            <a:bodyPr wrap="square" lIns="0" tIns="0" rIns="0" bIns="0" rtlCol="0"/>
            <a:lstStyle/>
            <a:p>
              <a:endParaRPr/>
            </a:p>
          </p:txBody>
        </p:sp>
        <p:sp>
          <p:nvSpPr>
            <p:cNvPr id="138" name="object 14"/>
            <p:cNvSpPr/>
            <p:nvPr/>
          </p:nvSpPr>
          <p:spPr>
            <a:xfrm>
              <a:off x="3058413" y="2945511"/>
              <a:ext cx="854075" cy="916940"/>
            </a:xfrm>
            <a:custGeom>
              <a:avLst/>
              <a:gdLst/>
              <a:ahLst/>
              <a:cxnLst/>
              <a:rect l="l" t="t" r="r" b="b"/>
              <a:pathLst>
                <a:path w="854075" h="916939">
                  <a:moveTo>
                    <a:pt x="816228" y="0"/>
                  </a:moveTo>
                  <a:lnTo>
                    <a:pt x="36194" y="175894"/>
                  </a:lnTo>
                  <a:lnTo>
                    <a:pt x="45515" y="225091"/>
                  </a:lnTo>
                  <a:lnTo>
                    <a:pt x="51470" y="274606"/>
                  </a:lnTo>
                  <a:lnTo>
                    <a:pt x="54073" y="324273"/>
                  </a:lnTo>
                  <a:lnTo>
                    <a:pt x="53337" y="373920"/>
                  </a:lnTo>
                  <a:lnTo>
                    <a:pt x="49273" y="423380"/>
                  </a:lnTo>
                  <a:lnTo>
                    <a:pt x="41895" y="472482"/>
                  </a:lnTo>
                  <a:lnTo>
                    <a:pt x="31215" y="521057"/>
                  </a:lnTo>
                  <a:lnTo>
                    <a:pt x="17246" y="568936"/>
                  </a:lnTo>
                  <a:lnTo>
                    <a:pt x="0" y="615950"/>
                  </a:lnTo>
                  <a:lnTo>
                    <a:pt x="740790" y="916813"/>
                  </a:lnTo>
                  <a:lnTo>
                    <a:pt x="758658" y="870676"/>
                  </a:lnTo>
                  <a:lnTo>
                    <a:pt x="775000" y="824091"/>
                  </a:lnTo>
                  <a:lnTo>
                    <a:pt x="789814" y="777095"/>
                  </a:lnTo>
                  <a:lnTo>
                    <a:pt x="803095" y="729727"/>
                  </a:lnTo>
                  <a:lnTo>
                    <a:pt x="814842" y="682024"/>
                  </a:lnTo>
                  <a:lnTo>
                    <a:pt x="825050" y="634023"/>
                  </a:lnTo>
                  <a:lnTo>
                    <a:pt x="833716" y="585761"/>
                  </a:lnTo>
                  <a:lnTo>
                    <a:pt x="840837" y="537277"/>
                  </a:lnTo>
                  <a:lnTo>
                    <a:pt x="846409" y="488608"/>
                  </a:lnTo>
                  <a:lnTo>
                    <a:pt x="850430" y="439792"/>
                  </a:lnTo>
                  <a:lnTo>
                    <a:pt x="852895" y="390865"/>
                  </a:lnTo>
                  <a:lnTo>
                    <a:pt x="853801" y="341866"/>
                  </a:lnTo>
                  <a:lnTo>
                    <a:pt x="853146" y="292832"/>
                  </a:lnTo>
                  <a:lnTo>
                    <a:pt x="850926" y="243801"/>
                  </a:lnTo>
                  <a:lnTo>
                    <a:pt x="847137" y="194810"/>
                  </a:lnTo>
                  <a:lnTo>
                    <a:pt x="841776" y="145897"/>
                  </a:lnTo>
                  <a:lnTo>
                    <a:pt x="834840" y="97099"/>
                  </a:lnTo>
                  <a:lnTo>
                    <a:pt x="826325" y="48454"/>
                  </a:lnTo>
                  <a:lnTo>
                    <a:pt x="816228" y="0"/>
                  </a:lnTo>
                  <a:close/>
                </a:path>
              </a:pathLst>
            </a:custGeom>
            <a:solidFill>
              <a:srgbClr val="C5498E"/>
            </a:solidFill>
          </p:spPr>
          <p:txBody>
            <a:bodyPr wrap="square" lIns="0" tIns="0" rIns="0" bIns="0" rtlCol="0"/>
            <a:lstStyle/>
            <a:p>
              <a:endParaRPr/>
            </a:p>
          </p:txBody>
        </p:sp>
        <p:sp>
          <p:nvSpPr>
            <p:cNvPr id="139" name="object 15"/>
            <p:cNvSpPr/>
            <p:nvPr/>
          </p:nvSpPr>
          <p:spPr>
            <a:xfrm>
              <a:off x="3058413" y="2945511"/>
              <a:ext cx="854075" cy="916940"/>
            </a:xfrm>
            <a:custGeom>
              <a:avLst/>
              <a:gdLst/>
              <a:ahLst/>
              <a:cxnLst/>
              <a:rect l="l" t="t" r="r" b="b"/>
              <a:pathLst>
                <a:path w="854075" h="916939">
                  <a:moveTo>
                    <a:pt x="816228" y="0"/>
                  </a:moveTo>
                  <a:lnTo>
                    <a:pt x="826325" y="48454"/>
                  </a:lnTo>
                  <a:lnTo>
                    <a:pt x="834840" y="97099"/>
                  </a:lnTo>
                  <a:lnTo>
                    <a:pt x="841776" y="145897"/>
                  </a:lnTo>
                  <a:lnTo>
                    <a:pt x="847137" y="194810"/>
                  </a:lnTo>
                  <a:lnTo>
                    <a:pt x="850926" y="243801"/>
                  </a:lnTo>
                  <a:lnTo>
                    <a:pt x="853146" y="292832"/>
                  </a:lnTo>
                  <a:lnTo>
                    <a:pt x="853801" y="341866"/>
                  </a:lnTo>
                  <a:lnTo>
                    <a:pt x="852895" y="390865"/>
                  </a:lnTo>
                  <a:lnTo>
                    <a:pt x="850430" y="439792"/>
                  </a:lnTo>
                  <a:lnTo>
                    <a:pt x="846409" y="488608"/>
                  </a:lnTo>
                  <a:lnTo>
                    <a:pt x="840837" y="537277"/>
                  </a:lnTo>
                  <a:lnTo>
                    <a:pt x="833716" y="585761"/>
                  </a:lnTo>
                  <a:lnTo>
                    <a:pt x="825050" y="634023"/>
                  </a:lnTo>
                  <a:lnTo>
                    <a:pt x="814842" y="682024"/>
                  </a:lnTo>
                  <a:lnTo>
                    <a:pt x="803095" y="729727"/>
                  </a:lnTo>
                  <a:lnTo>
                    <a:pt x="789814" y="777095"/>
                  </a:lnTo>
                  <a:lnTo>
                    <a:pt x="775000" y="824091"/>
                  </a:lnTo>
                  <a:lnTo>
                    <a:pt x="758658" y="870676"/>
                  </a:lnTo>
                  <a:lnTo>
                    <a:pt x="740790" y="916813"/>
                  </a:lnTo>
                  <a:lnTo>
                    <a:pt x="0" y="615950"/>
                  </a:lnTo>
                  <a:lnTo>
                    <a:pt x="17246" y="568936"/>
                  </a:lnTo>
                  <a:lnTo>
                    <a:pt x="31215" y="521057"/>
                  </a:lnTo>
                  <a:lnTo>
                    <a:pt x="41895" y="472482"/>
                  </a:lnTo>
                  <a:lnTo>
                    <a:pt x="49273" y="423380"/>
                  </a:lnTo>
                  <a:lnTo>
                    <a:pt x="53337" y="373920"/>
                  </a:lnTo>
                  <a:lnTo>
                    <a:pt x="54073" y="324273"/>
                  </a:lnTo>
                  <a:lnTo>
                    <a:pt x="51470" y="274606"/>
                  </a:lnTo>
                  <a:lnTo>
                    <a:pt x="45515" y="225091"/>
                  </a:lnTo>
                  <a:lnTo>
                    <a:pt x="36194" y="175894"/>
                  </a:lnTo>
                  <a:lnTo>
                    <a:pt x="816228" y="0"/>
                  </a:lnTo>
                  <a:close/>
                </a:path>
              </a:pathLst>
            </a:custGeom>
            <a:ln w="9525">
              <a:solidFill>
                <a:srgbClr val="F1F1F1"/>
              </a:solidFill>
            </a:ln>
          </p:spPr>
          <p:txBody>
            <a:bodyPr wrap="square" lIns="0" tIns="0" rIns="0" bIns="0" rtlCol="0"/>
            <a:lstStyle/>
            <a:p>
              <a:endParaRPr/>
            </a:p>
          </p:txBody>
        </p:sp>
        <p:sp>
          <p:nvSpPr>
            <p:cNvPr id="140" name="object 16"/>
            <p:cNvSpPr/>
            <p:nvPr/>
          </p:nvSpPr>
          <p:spPr>
            <a:xfrm>
              <a:off x="2935097" y="3574796"/>
              <a:ext cx="859790" cy="711835"/>
            </a:xfrm>
            <a:custGeom>
              <a:avLst/>
              <a:gdLst/>
              <a:ahLst/>
              <a:cxnLst/>
              <a:rect l="l" t="t" r="r" b="b"/>
              <a:pathLst>
                <a:path w="859789" h="711835">
                  <a:moveTo>
                    <a:pt x="118998" y="0"/>
                  </a:moveTo>
                  <a:lnTo>
                    <a:pt x="100234" y="42286"/>
                  </a:lnTo>
                  <a:lnTo>
                    <a:pt x="78885" y="83269"/>
                  </a:lnTo>
                  <a:lnTo>
                    <a:pt x="55018" y="122831"/>
                  </a:lnTo>
                  <a:lnTo>
                    <a:pt x="28700" y="160857"/>
                  </a:lnTo>
                  <a:lnTo>
                    <a:pt x="0" y="197230"/>
                  </a:lnTo>
                  <a:lnTo>
                    <a:pt x="612013" y="711707"/>
                  </a:lnTo>
                  <a:lnTo>
                    <a:pt x="642497" y="674325"/>
                  </a:lnTo>
                  <a:lnTo>
                    <a:pt x="671760" y="636037"/>
                  </a:lnTo>
                  <a:lnTo>
                    <a:pt x="699785" y="596874"/>
                  </a:lnTo>
                  <a:lnTo>
                    <a:pt x="726552" y="556867"/>
                  </a:lnTo>
                  <a:lnTo>
                    <a:pt x="752046" y="516048"/>
                  </a:lnTo>
                  <a:lnTo>
                    <a:pt x="776248" y="474448"/>
                  </a:lnTo>
                  <a:lnTo>
                    <a:pt x="799141" y="432098"/>
                  </a:lnTo>
                  <a:lnTo>
                    <a:pt x="820707" y="389030"/>
                  </a:lnTo>
                  <a:lnTo>
                    <a:pt x="840929" y="345274"/>
                  </a:lnTo>
                  <a:lnTo>
                    <a:pt x="859789" y="300862"/>
                  </a:lnTo>
                  <a:lnTo>
                    <a:pt x="118998" y="0"/>
                  </a:lnTo>
                  <a:close/>
                </a:path>
              </a:pathLst>
            </a:custGeom>
            <a:solidFill>
              <a:srgbClr val="D9D9D9"/>
            </a:solidFill>
          </p:spPr>
          <p:txBody>
            <a:bodyPr wrap="square" lIns="0" tIns="0" rIns="0" bIns="0" rtlCol="0"/>
            <a:lstStyle/>
            <a:p>
              <a:endParaRPr/>
            </a:p>
          </p:txBody>
        </p:sp>
        <p:sp>
          <p:nvSpPr>
            <p:cNvPr id="141" name="object 17"/>
            <p:cNvSpPr/>
            <p:nvPr/>
          </p:nvSpPr>
          <p:spPr>
            <a:xfrm>
              <a:off x="2935097" y="3574796"/>
              <a:ext cx="859790" cy="711835"/>
            </a:xfrm>
            <a:custGeom>
              <a:avLst/>
              <a:gdLst/>
              <a:ahLst/>
              <a:cxnLst/>
              <a:rect l="l" t="t" r="r" b="b"/>
              <a:pathLst>
                <a:path w="859789" h="711835">
                  <a:moveTo>
                    <a:pt x="859789" y="300862"/>
                  </a:moveTo>
                  <a:lnTo>
                    <a:pt x="840929" y="345274"/>
                  </a:lnTo>
                  <a:lnTo>
                    <a:pt x="820707" y="389030"/>
                  </a:lnTo>
                  <a:lnTo>
                    <a:pt x="799141" y="432098"/>
                  </a:lnTo>
                  <a:lnTo>
                    <a:pt x="776248" y="474448"/>
                  </a:lnTo>
                  <a:lnTo>
                    <a:pt x="752046" y="516048"/>
                  </a:lnTo>
                  <a:lnTo>
                    <a:pt x="726552" y="556867"/>
                  </a:lnTo>
                  <a:lnTo>
                    <a:pt x="699785" y="596874"/>
                  </a:lnTo>
                  <a:lnTo>
                    <a:pt x="671760" y="636037"/>
                  </a:lnTo>
                  <a:lnTo>
                    <a:pt x="642497" y="674325"/>
                  </a:lnTo>
                  <a:lnTo>
                    <a:pt x="612013" y="711707"/>
                  </a:lnTo>
                  <a:lnTo>
                    <a:pt x="0" y="197230"/>
                  </a:lnTo>
                  <a:lnTo>
                    <a:pt x="28700" y="160857"/>
                  </a:lnTo>
                  <a:lnTo>
                    <a:pt x="55018" y="122831"/>
                  </a:lnTo>
                  <a:lnTo>
                    <a:pt x="78885" y="83269"/>
                  </a:lnTo>
                  <a:lnTo>
                    <a:pt x="100234" y="42286"/>
                  </a:lnTo>
                  <a:lnTo>
                    <a:pt x="118998" y="0"/>
                  </a:lnTo>
                  <a:lnTo>
                    <a:pt x="859789" y="300862"/>
                  </a:lnTo>
                  <a:close/>
                </a:path>
              </a:pathLst>
            </a:custGeom>
            <a:ln w="9525">
              <a:solidFill>
                <a:srgbClr val="F1F1F1"/>
              </a:solidFill>
            </a:ln>
          </p:spPr>
          <p:txBody>
            <a:bodyPr wrap="square" lIns="0" tIns="0" rIns="0" bIns="0" rtlCol="0"/>
            <a:lstStyle/>
            <a:p>
              <a:endParaRPr/>
            </a:p>
          </p:txBody>
        </p:sp>
        <p:sp>
          <p:nvSpPr>
            <p:cNvPr id="142" name="object 18"/>
            <p:cNvSpPr/>
            <p:nvPr/>
          </p:nvSpPr>
          <p:spPr>
            <a:xfrm>
              <a:off x="2789935" y="3778758"/>
              <a:ext cx="751840" cy="782320"/>
            </a:xfrm>
            <a:custGeom>
              <a:avLst/>
              <a:gdLst/>
              <a:ahLst/>
              <a:cxnLst/>
              <a:rect l="l" t="t" r="r" b="b"/>
              <a:pathLst>
                <a:path w="751839" h="782320">
                  <a:moveTo>
                    <a:pt x="139700" y="0"/>
                  </a:moveTo>
                  <a:lnTo>
                    <a:pt x="107906" y="35365"/>
                  </a:lnTo>
                  <a:lnTo>
                    <a:pt x="73945" y="68611"/>
                  </a:lnTo>
                  <a:lnTo>
                    <a:pt x="37937" y="99619"/>
                  </a:lnTo>
                  <a:lnTo>
                    <a:pt x="0" y="128270"/>
                  </a:lnTo>
                  <a:lnTo>
                    <a:pt x="460628" y="781812"/>
                  </a:lnTo>
                  <a:lnTo>
                    <a:pt x="500671" y="752604"/>
                  </a:lnTo>
                  <a:lnTo>
                    <a:pt x="539722" y="722147"/>
                  </a:lnTo>
                  <a:lnTo>
                    <a:pt x="577755" y="690467"/>
                  </a:lnTo>
                  <a:lnTo>
                    <a:pt x="614743" y="657590"/>
                  </a:lnTo>
                  <a:lnTo>
                    <a:pt x="650660" y="623539"/>
                  </a:lnTo>
                  <a:lnTo>
                    <a:pt x="685478" y="588341"/>
                  </a:lnTo>
                  <a:lnTo>
                    <a:pt x="719171" y="552021"/>
                  </a:lnTo>
                  <a:lnTo>
                    <a:pt x="751713" y="514604"/>
                  </a:lnTo>
                  <a:lnTo>
                    <a:pt x="139700" y="0"/>
                  </a:lnTo>
                  <a:close/>
                </a:path>
              </a:pathLst>
            </a:custGeom>
            <a:solidFill>
              <a:srgbClr val="BEBEBE"/>
            </a:solidFill>
          </p:spPr>
          <p:txBody>
            <a:bodyPr wrap="square" lIns="0" tIns="0" rIns="0" bIns="0" rtlCol="0"/>
            <a:lstStyle/>
            <a:p>
              <a:endParaRPr/>
            </a:p>
          </p:txBody>
        </p:sp>
        <p:sp>
          <p:nvSpPr>
            <p:cNvPr id="143" name="object 19"/>
            <p:cNvSpPr/>
            <p:nvPr/>
          </p:nvSpPr>
          <p:spPr>
            <a:xfrm>
              <a:off x="2789935" y="3778758"/>
              <a:ext cx="751840" cy="782320"/>
            </a:xfrm>
            <a:custGeom>
              <a:avLst/>
              <a:gdLst/>
              <a:ahLst/>
              <a:cxnLst/>
              <a:rect l="l" t="t" r="r" b="b"/>
              <a:pathLst>
                <a:path w="751839" h="782320">
                  <a:moveTo>
                    <a:pt x="751713" y="514604"/>
                  </a:moveTo>
                  <a:lnTo>
                    <a:pt x="719171" y="552021"/>
                  </a:lnTo>
                  <a:lnTo>
                    <a:pt x="685478" y="588341"/>
                  </a:lnTo>
                  <a:lnTo>
                    <a:pt x="650660" y="623539"/>
                  </a:lnTo>
                  <a:lnTo>
                    <a:pt x="614743" y="657590"/>
                  </a:lnTo>
                  <a:lnTo>
                    <a:pt x="577755" y="690467"/>
                  </a:lnTo>
                  <a:lnTo>
                    <a:pt x="539722" y="722147"/>
                  </a:lnTo>
                  <a:lnTo>
                    <a:pt x="500671" y="752604"/>
                  </a:lnTo>
                  <a:lnTo>
                    <a:pt x="460628" y="781812"/>
                  </a:lnTo>
                  <a:lnTo>
                    <a:pt x="0" y="128270"/>
                  </a:lnTo>
                  <a:lnTo>
                    <a:pt x="37937" y="99619"/>
                  </a:lnTo>
                  <a:lnTo>
                    <a:pt x="73945" y="68611"/>
                  </a:lnTo>
                  <a:lnTo>
                    <a:pt x="107906" y="35365"/>
                  </a:lnTo>
                  <a:lnTo>
                    <a:pt x="139700" y="0"/>
                  </a:lnTo>
                  <a:lnTo>
                    <a:pt x="751713" y="514604"/>
                  </a:lnTo>
                  <a:close/>
                </a:path>
              </a:pathLst>
            </a:custGeom>
            <a:ln w="9525">
              <a:solidFill>
                <a:srgbClr val="F1F1F1"/>
              </a:solidFill>
            </a:ln>
          </p:spPr>
          <p:txBody>
            <a:bodyPr wrap="square" lIns="0" tIns="0" rIns="0" bIns="0" rtlCol="0"/>
            <a:lstStyle/>
            <a:p>
              <a:endParaRPr/>
            </a:p>
          </p:txBody>
        </p:sp>
        <p:sp>
          <p:nvSpPr>
            <p:cNvPr id="144" name="object 20"/>
            <p:cNvSpPr/>
            <p:nvPr/>
          </p:nvSpPr>
          <p:spPr>
            <a:xfrm>
              <a:off x="2642107" y="3911346"/>
              <a:ext cx="602615" cy="816610"/>
            </a:xfrm>
            <a:custGeom>
              <a:avLst/>
              <a:gdLst/>
              <a:ahLst/>
              <a:cxnLst/>
              <a:rect l="l" t="t" r="r" b="b"/>
              <a:pathLst>
                <a:path w="602614" h="816610">
                  <a:moveTo>
                    <a:pt x="141859" y="0"/>
                  </a:moveTo>
                  <a:lnTo>
                    <a:pt x="108031" y="22421"/>
                  </a:lnTo>
                  <a:lnTo>
                    <a:pt x="73072" y="42973"/>
                  </a:lnTo>
                  <a:lnTo>
                    <a:pt x="37042" y="61596"/>
                  </a:lnTo>
                  <a:lnTo>
                    <a:pt x="0" y="78231"/>
                  </a:lnTo>
                  <a:lnTo>
                    <a:pt x="306959" y="816482"/>
                  </a:lnTo>
                  <a:lnTo>
                    <a:pt x="351281" y="797233"/>
                  </a:lnTo>
                  <a:lnTo>
                    <a:pt x="394961" y="776615"/>
                  </a:lnTo>
                  <a:lnTo>
                    <a:pt x="437964" y="754644"/>
                  </a:lnTo>
                  <a:lnTo>
                    <a:pt x="480253" y="731335"/>
                  </a:lnTo>
                  <a:lnTo>
                    <a:pt x="521794" y="706705"/>
                  </a:lnTo>
                  <a:lnTo>
                    <a:pt x="562551" y="680769"/>
                  </a:lnTo>
                  <a:lnTo>
                    <a:pt x="602488" y="653541"/>
                  </a:lnTo>
                  <a:lnTo>
                    <a:pt x="141859" y="0"/>
                  </a:lnTo>
                  <a:close/>
                </a:path>
              </a:pathLst>
            </a:custGeom>
            <a:solidFill>
              <a:srgbClr val="A6A6A6"/>
            </a:solidFill>
          </p:spPr>
          <p:txBody>
            <a:bodyPr wrap="square" lIns="0" tIns="0" rIns="0" bIns="0" rtlCol="0"/>
            <a:lstStyle/>
            <a:p>
              <a:endParaRPr/>
            </a:p>
          </p:txBody>
        </p:sp>
        <p:sp>
          <p:nvSpPr>
            <p:cNvPr id="145" name="object 21"/>
            <p:cNvSpPr/>
            <p:nvPr/>
          </p:nvSpPr>
          <p:spPr>
            <a:xfrm>
              <a:off x="2642107" y="3911346"/>
              <a:ext cx="602615" cy="816610"/>
            </a:xfrm>
            <a:custGeom>
              <a:avLst/>
              <a:gdLst/>
              <a:ahLst/>
              <a:cxnLst/>
              <a:rect l="l" t="t" r="r" b="b"/>
              <a:pathLst>
                <a:path w="602614" h="816610">
                  <a:moveTo>
                    <a:pt x="602488" y="653541"/>
                  </a:moveTo>
                  <a:lnTo>
                    <a:pt x="562551" y="680769"/>
                  </a:lnTo>
                  <a:lnTo>
                    <a:pt x="521794" y="706705"/>
                  </a:lnTo>
                  <a:lnTo>
                    <a:pt x="480253" y="731335"/>
                  </a:lnTo>
                  <a:lnTo>
                    <a:pt x="437964" y="754644"/>
                  </a:lnTo>
                  <a:lnTo>
                    <a:pt x="394961" y="776615"/>
                  </a:lnTo>
                  <a:lnTo>
                    <a:pt x="351281" y="797233"/>
                  </a:lnTo>
                  <a:lnTo>
                    <a:pt x="306959" y="816482"/>
                  </a:lnTo>
                  <a:lnTo>
                    <a:pt x="0" y="78231"/>
                  </a:lnTo>
                  <a:lnTo>
                    <a:pt x="37042" y="61596"/>
                  </a:lnTo>
                  <a:lnTo>
                    <a:pt x="73072" y="42973"/>
                  </a:lnTo>
                  <a:lnTo>
                    <a:pt x="108031" y="22421"/>
                  </a:lnTo>
                  <a:lnTo>
                    <a:pt x="141859" y="0"/>
                  </a:lnTo>
                  <a:lnTo>
                    <a:pt x="602488" y="653541"/>
                  </a:lnTo>
                  <a:close/>
                </a:path>
              </a:pathLst>
            </a:custGeom>
            <a:ln w="9525">
              <a:solidFill>
                <a:srgbClr val="F1F1F1"/>
              </a:solidFill>
            </a:ln>
          </p:spPr>
          <p:txBody>
            <a:bodyPr wrap="square" lIns="0" tIns="0" rIns="0" bIns="0" rtlCol="0"/>
            <a:lstStyle/>
            <a:p>
              <a:endParaRPr/>
            </a:p>
          </p:txBody>
        </p:sp>
        <p:sp>
          <p:nvSpPr>
            <p:cNvPr id="146" name="object 22"/>
            <p:cNvSpPr/>
            <p:nvPr/>
          </p:nvSpPr>
          <p:spPr>
            <a:xfrm>
              <a:off x="2532379" y="3991864"/>
              <a:ext cx="411480" cy="810260"/>
            </a:xfrm>
            <a:custGeom>
              <a:avLst/>
              <a:gdLst/>
              <a:ahLst/>
              <a:cxnLst/>
              <a:rect l="l" t="t" r="r" b="b"/>
              <a:pathLst>
                <a:path w="411480" h="810260">
                  <a:moveTo>
                    <a:pt x="104520" y="0"/>
                  </a:moveTo>
                  <a:lnTo>
                    <a:pt x="78902" y="10094"/>
                  </a:lnTo>
                  <a:lnTo>
                    <a:pt x="52927" y="19224"/>
                  </a:lnTo>
                  <a:lnTo>
                    <a:pt x="26618" y="27378"/>
                  </a:lnTo>
                  <a:lnTo>
                    <a:pt x="0" y="34543"/>
                  </a:lnTo>
                  <a:lnTo>
                    <a:pt x="193801" y="810260"/>
                  </a:lnTo>
                  <a:lnTo>
                    <a:pt x="238191" y="798467"/>
                  </a:lnTo>
                  <a:lnTo>
                    <a:pt x="282183" y="785351"/>
                  </a:lnTo>
                  <a:lnTo>
                    <a:pt x="325749" y="770931"/>
                  </a:lnTo>
                  <a:lnTo>
                    <a:pt x="368858" y="755225"/>
                  </a:lnTo>
                  <a:lnTo>
                    <a:pt x="411480" y="738251"/>
                  </a:lnTo>
                  <a:lnTo>
                    <a:pt x="104520" y="0"/>
                  </a:lnTo>
                  <a:close/>
                </a:path>
              </a:pathLst>
            </a:custGeom>
            <a:solidFill>
              <a:srgbClr val="404040"/>
            </a:solidFill>
          </p:spPr>
          <p:txBody>
            <a:bodyPr wrap="square" lIns="0" tIns="0" rIns="0" bIns="0" rtlCol="0"/>
            <a:lstStyle/>
            <a:p>
              <a:endParaRPr/>
            </a:p>
          </p:txBody>
        </p:sp>
        <p:sp>
          <p:nvSpPr>
            <p:cNvPr id="147" name="object 23"/>
            <p:cNvSpPr/>
            <p:nvPr/>
          </p:nvSpPr>
          <p:spPr>
            <a:xfrm>
              <a:off x="2532379" y="3991864"/>
              <a:ext cx="411480" cy="810260"/>
            </a:xfrm>
            <a:custGeom>
              <a:avLst/>
              <a:gdLst/>
              <a:ahLst/>
              <a:cxnLst/>
              <a:rect l="l" t="t" r="r" b="b"/>
              <a:pathLst>
                <a:path w="411480" h="810260">
                  <a:moveTo>
                    <a:pt x="411480" y="738251"/>
                  </a:moveTo>
                  <a:lnTo>
                    <a:pt x="368858" y="755225"/>
                  </a:lnTo>
                  <a:lnTo>
                    <a:pt x="325749" y="770931"/>
                  </a:lnTo>
                  <a:lnTo>
                    <a:pt x="282183" y="785351"/>
                  </a:lnTo>
                  <a:lnTo>
                    <a:pt x="238191" y="798467"/>
                  </a:lnTo>
                  <a:lnTo>
                    <a:pt x="193801" y="810260"/>
                  </a:lnTo>
                  <a:lnTo>
                    <a:pt x="0" y="34543"/>
                  </a:lnTo>
                  <a:lnTo>
                    <a:pt x="26618" y="27378"/>
                  </a:lnTo>
                  <a:lnTo>
                    <a:pt x="52927" y="19224"/>
                  </a:lnTo>
                  <a:lnTo>
                    <a:pt x="78902" y="10094"/>
                  </a:lnTo>
                  <a:lnTo>
                    <a:pt x="104520" y="0"/>
                  </a:lnTo>
                  <a:lnTo>
                    <a:pt x="411480" y="738251"/>
                  </a:lnTo>
                  <a:close/>
                </a:path>
              </a:pathLst>
            </a:custGeom>
            <a:ln w="9525">
              <a:solidFill>
                <a:srgbClr val="F1F1F1"/>
              </a:solidFill>
            </a:ln>
          </p:spPr>
          <p:txBody>
            <a:bodyPr wrap="square" lIns="0" tIns="0" rIns="0" bIns="0" rtlCol="0"/>
            <a:lstStyle/>
            <a:p>
              <a:endParaRPr/>
            </a:p>
          </p:txBody>
        </p:sp>
        <p:sp>
          <p:nvSpPr>
            <p:cNvPr id="148" name="object 24"/>
            <p:cNvSpPr/>
            <p:nvPr/>
          </p:nvSpPr>
          <p:spPr>
            <a:xfrm>
              <a:off x="2443988" y="4027424"/>
              <a:ext cx="278765" cy="808990"/>
            </a:xfrm>
            <a:custGeom>
              <a:avLst/>
              <a:gdLst/>
              <a:ahLst/>
              <a:cxnLst/>
              <a:rect l="l" t="t" r="r" b="b"/>
              <a:pathLst>
                <a:path w="278764" h="808989">
                  <a:moveTo>
                    <a:pt x="84455" y="0"/>
                  </a:moveTo>
                  <a:lnTo>
                    <a:pt x="63525" y="4855"/>
                  </a:lnTo>
                  <a:lnTo>
                    <a:pt x="42465" y="9128"/>
                  </a:lnTo>
                  <a:lnTo>
                    <a:pt x="21286" y="12805"/>
                  </a:lnTo>
                  <a:lnTo>
                    <a:pt x="0" y="15875"/>
                  </a:lnTo>
                  <a:lnTo>
                    <a:pt x="102235" y="808863"/>
                  </a:lnTo>
                  <a:lnTo>
                    <a:pt x="146597" y="802505"/>
                  </a:lnTo>
                  <a:lnTo>
                    <a:pt x="190722" y="794861"/>
                  </a:lnTo>
                  <a:lnTo>
                    <a:pt x="234608" y="785931"/>
                  </a:lnTo>
                  <a:lnTo>
                    <a:pt x="278256" y="775715"/>
                  </a:lnTo>
                  <a:lnTo>
                    <a:pt x="84455" y="0"/>
                  </a:lnTo>
                  <a:close/>
                </a:path>
              </a:pathLst>
            </a:custGeom>
            <a:solidFill>
              <a:srgbClr val="404040"/>
            </a:solidFill>
          </p:spPr>
          <p:txBody>
            <a:bodyPr wrap="square" lIns="0" tIns="0" rIns="0" bIns="0" rtlCol="0"/>
            <a:lstStyle/>
            <a:p>
              <a:endParaRPr/>
            </a:p>
          </p:txBody>
        </p:sp>
        <p:sp>
          <p:nvSpPr>
            <p:cNvPr id="149" name="object 25"/>
            <p:cNvSpPr/>
            <p:nvPr/>
          </p:nvSpPr>
          <p:spPr>
            <a:xfrm>
              <a:off x="2443988" y="4027424"/>
              <a:ext cx="278765" cy="808990"/>
            </a:xfrm>
            <a:custGeom>
              <a:avLst/>
              <a:gdLst/>
              <a:ahLst/>
              <a:cxnLst/>
              <a:rect l="l" t="t" r="r" b="b"/>
              <a:pathLst>
                <a:path w="278764" h="808989">
                  <a:moveTo>
                    <a:pt x="278256" y="775715"/>
                  </a:moveTo>
                  <a:lnTo>
                    <a:pt x="234608" y="785931"/>
                  </a:lnTo>
                  <a:lnTo>
                    <a:pt x="190722" y="794861"/>
                  </a:lnTo>
                  <a:lnTo>
                    <a:pt x="146597" y="802505"/>
                  </a:lnTo>
                  <a:lnTo>
                    <a:pt x="102235" y="808863"/>
                  </a:lnTo>
                  <a:lnTo>
                    <a:pt x="0" y="15875"/>
                  </a:lnTo>
                  <a:lnTo>
                    <a:pt x="21286" y="12805"/>
                  </a:lnTo>
                  <a:lnTo>
                    <a:pt x="42465" y="9128"/>
                  </a:lnTo>
                  <a:lnTo>
                    <a:pt x="63525" y="4855"/>
                  </a:lnTo>
                  <a:lnTo>
                    <a:pt x="84455" y="0"/>
                  </a:lnTo>
                  <a:lnTo>
                    <a:pt x="278256" y="775715"/>
                  </a:lnTo>
                  <a:close/>
                </a:path>
              </a:pathLst>
            </a:custGeom>
            <a:ln w="9525">
              <a:solidFill>
                <a:srgbClr val="F1F1F1"/>
              </a:solidFill>
            </a:ln>
          </p:spPr>
          <p:txBody>
            <a:bodyPr wrap="square" lIns="0" tIns="0" rIns="0" bIns="0" rtlCol="0"/>
            <a:lstStyle/>
            <a:p>
              <a:endParaRPr/>
            </a:p>
          </p:txBody>
        </p:sp>
        <p:sp>
          <p:nvSpPr>
            <p:cNvPr id="150" name="object 26"/>
            <p:cNvSpPr/>
            <p:nvPr/>
          </p:nvSpPr>
          <p:spPr>
            <a:xfrm>
              <a:off x="2385822" y="4043680"/>
              <a:ext cx="157480" cy="803910"/>
            </a:xfrm>
            <a:custGeom>
              <a:avLst/>
              <a:gdLst/>
              <a:ahLst/>
              <a:cxnLst/>
              <a:rect l="l" t="t" r="r" b="b"/>
              <a:pathLst>
                <a:path w="157480" h="803910">
                  <a:moveTo>
                    <a:pt x="55244" y="0"/>
                  </a:moveTo>
                  <a:lnTo>
                    <a:pt x="41487" y="1668"/>
                  </a:lnTo>
                  <a:lnTo>
                    <a:pt x="27670" y="3063"/>
                  </a:lnTo>
                  <a:lnTo>
                    <a:pt x="0" y="5080"/>
                  </a:lnTo>
                  <a:lnTo>
                    <a:pt x="42417" y="803529"/>
                  </a:lnTo>
                  <a:lnTo>
                    <a:pt x="71254" y="801723"/>
                  </a:lnTo>
                  <a:lnTo>
                    <a:pt x="100044" y="799369"/>
                  </a:lnTo>
                  <a:lnTo>
                    <a:pt x="128785" y="796492"/>
                  </a:lnTo>
                  <a:lnTo>
                    <a:pt x="157479" y="793115"/>
                  </a:lnTo>
                  <a:lnTo>
                    <a:pt x="55244" y="0"/>
                  </a:lnTo>
                  <a:close/>
                </a:path>
              </a:pathLst>
            </a:custGeom>
            <a:solidFill>
              <a:srgbClr val="252525"/>
            </a:solidFill>
          </p:spPr>
          <p:txBody>
            <a:bodyPr wrap="square" lIns="0" tIns="0" rIns="0" bIns="0" rtlCol="0"/>
            <a:lstStyle/>
            <a:p>
              <a:endParaRPr/>
            </a:p>
          </p:txBody>
        </p:sp>
        <p:sp>
          <p:nvSpPr>
            <p:cNvPr id="151" name="object 27"/>
            <p:cNvSpPr/>
            <p:nvPr/>
          </p:nvSpPr>
          <p:spPr>
            <a:xfrm>
              <a:off x="2385822" y="4043680"/>
              <a:ext cx="157480" cy="803910"/>
            </a:xfrm>
            <a:custGeom>
              <a:avLst/>
              <a:gdLst/>
              <a:ahLst/>
              <a:cxnLst/>
              <a:rect l="l" t="t" r="r" b="b"/>
              <a:pathLst>
                <a:path w="157480" h="803910">
                  <a:moveTo>
                    <a:pt x="157479" y="793115"/>
                  </a:moveTo>
                  <a:lnTo>
                    <a:pt x="128785" y="796492"/>
                  </a:lnTo>
                  <a:lnTo>
                    <a:pt x="100044" y="799369"/>
                  </a:lnTo>
                  <a:lnTo>
                    <a:pt x="71254" y="801723"/>
                  </a:lnTo>
                  <a:lnTo>
                    <a:pt x="42417" y="803529"/>
                  </a:lnTo>
                  <a:lnTo>
                    <a:pt x="0" y="5080"/>
                  </a:lnTo>
                  <a:lnTo>
                    <a:pt x="13829" y="4196"/>
                  </a:lnTo>
                  <a:lnTo>
                    <a:pt x="27670" y="3063"/>
                  </a:lnTo>
                  <a:lnTo>
                    <a:pt x="41487" y="1668"/>
                  </a:lnTo>
                  <a:lnTo>
                    <a:pt x="55244" y="0"/>
                  </a:lnTo>
                  <a:lnTo>
                    <a:pt x="157479" y="793115"/>
                  </a:lnTo>
                  <a:close/>
                </a:path>
              </a:pathLst>
            </a:custGeom>
            <a:ln w="9525">
              <a:solidFill>
                <a:srgbClr val="F1F1F1"/>
              </a:solidFill>
            </a:ln>
          </p:spPr>
          <p:txBody>
            <a:bodyPr wrap="square" lIns="0" tIns="0" rIns="0" bIns="0" rtlCol="0"/>
            <a:lstStyle/>
            <a:p>
              <a:endParaRPr/>
            </a:p>
          </p:txBody>
        </p:sp>
        <p:sp>
          <p:nvSpPr>
            <p:cNvPr id="152" name="object 28"/>
            <p:cNvSpPr/>
            <p:nvPr/>
          </p:nvSpPr>
          <p:spPr>
            <a:xfrm>
              <a:off x="2344674" y="4048759"/>
              <a:ext cx="60960" cy="800100"/>
            </a:xfrm>
            <a:custGeom>
              <a:avLst/>
              <a:gdLst/>
              <a:ahLst/>
              <a:cxnLst/>
              <a:rect l="l" t="t" r="r" b="b"/>
              <a:pathLst>
                <a:path w="60960" h="800100">
                  <a:moveTo>
                    <a:pt x="60350" y="1270"/>
                  </a:moveTo>
                  <a:lnTo>
                    <a:pt x="39141" y="1270"/>
                  </a:lnTo>
                  <a:lnTo>
                    <a:pt x="39141" y="0"/>
                  </a:lnTo>
                  <a:lnTo>
                    <a:pt x="25311" y="0"/>
                  </a:lnTo>
                  <a:lnTo>
                    <a:pt x="25311" y="1270"/>
                  </a:lnTo>
                  <a:lnTo>
                    <a:pt x="0" y="1270"/>
                  </a:lnTo>
                  <a:lnTo>
                    <a:pt x="0" y="798830"/>
                  </a:lnTo>
                  <a:lnTo>
                    <a:pt x="0" y="800100"/>
                  </a:lnTo>
                  <a:lnTo>
                    <a:pt x="58928" y="800100"/>
                  </a:lnTo>
                  <a:lnTo>
                    <a:pt x="58928" y="798830"/>
                  </a:lnTo>
                  <a:lnTo>
                    <a:pt x="60350" y="798830"/>
                  </a:lnTo>
                  <a:lnTo>
                    <a:pt x="60350" y="1270"/>
                  </a:lnTo>
                  <a:close/>
                </a:path>
              </a:pathLst>
            </a:custGeom>
            <a:solidFill>
              <a:srgbClr val="0D0D0D"/>
            </a:solidFill>
          </p:spPr>
          <p:txBody>
            <a:bodyPr wrap="square" lIns="0" tIns="0" rIns="0" bIns="0" rtlCol="0"/>
            <a:lstStyle/>
            <a:p>
              <a:endParaRPr/>
            </a:p>
          </p:txBody>
        </p:sp>
        <p:sp>
          <p:nvSpPr>
            <p:cNvPr id="153" name="object 29"/>
            <p:cNvSpPr/>
            <p:nvPr/>
          </p:nvSpPr>
          <p:spPr>
            <a:xfrm>
              <a:off x="2344673" y="4048886"/>
              <a:ext cx="81915" cy="800735"/>
            </a:xfrm>
            <a:custGeom>
              <a:avLst/>
              <a:gdLst/>
              <a:ahLst/>
              <a:cxnLst/>
              <a:rect l="l" t="t" r="r" b="b"/>
              <a:pathLst>
                <a:path w="81914" h="800735">
                  <a:moveTo>
                    <a:pt x="81533" y="798449"/>
                  </a:moveTo>
                  <a:lnTo>
                    <a:pt x="61150" y="799375"/>
                  </a:lnTo>
                  <a:lnTo>
                    <a:pt x="40767" y="800052"/>
                  </a:lnTo>
                  <a:lnTo>
                    <a:pt x="20383" y="800467"/>
                  </a:lnTo>
                  <a:lnTo>
                    <a:pt x="0" y="800607"/>
                  </a:lnTo>
                  <a:lnTo>
                    <a:pt x="0" y="1015"/>
                  </a:lnTo>
                  <a:lnTo>
                    <a:pt x="9808" y="946"/>
                  </a:lnTo>
                  <a:lnTo>
                    <a:pt x="19605" y="746"/>
                  </a:lnTo>
                  <a:lnTo>
                    <a:pt x="29378" y="426"/>
                  </a:lnTo>
                  <a:lnTo>
                    <a:pt x="39115" y="0"/>
                  </a:lnTo>
                  <a:lnTo>
                    <a:pt x="81533" y="798449"/>
                  </a:lnTo>
                  <a:close/>
                </a:path>
              </a:pathLst>
            </a:custGeom>
            <a:ln w="9525">
              <a:solidFill>
                <a:srgbClr val="F1F1F1"/>
              </a:solidFill>
            </a:ln>
          </p:spPr>
          <p:txBody>
            <a:bodyPr wrap="square" lIns="0" tIns="0" rIns="0" bIns="0" rtlCol="0"/>
            <a:lstStyle/>
            <a:p>
              <a:endParaRPr/>
            </a:p>
          </p:txBody>
        </p:sp>
      </p:grpSp>
      <p:sp>
        <p:nvSpPr>
          <p:cNvPr id="154" name="object 30"/>
          <p:cNvSpPr txBox="1"/>
          <p:nvPr/>
        </p:nvSpPr>
        <p:spPr>
          <a:xfrm>
            <a:off x="1856359" y="4017824"/>
            <a:ext cx="438150" cy="340360"/>
          </a:xfrm>
          <a:prstGeom prst="rect">
            <a:avLst/>
          </a:prstGeom>
        </p:spPr>
        <p:txBody>
          <a:bodyPr vert="horz" wrap="square" lIns="0" tIns="13335" rIns="0" bIns="0" rtlCol="0">
            <a:spAutoFit/>
          </a:bodyPr>
          <a:lstStyle/>
          <a:p>
            <a:pPr marL="12700">
              <a:lnSpc>
                <a:spcPts val="1235"/>
              </a:lnSpc>
              <a:spcBef>
                <a:spcPts val="105"/>
              </a:spcBef>
            </a:pPr>
            <a:r>
              <a:rPr sz="1050" b="1" spc="-10" dirty="0">
                <a:solidFill>
                  <a:srgbClr val="F1F1F1"/>
                </a:solidFill>
                <a:latin typeface="Arial"/>
                <a:cs typeface="Arial"/>
              </a:rPr>
              <a:t>Action</a:t>
            </a:r>
            <a:endParaRPr sz="1050">
              <a:latin typeface="Arial"/>
              <a:cs typeface="Arial"/>
            </a:endParaRPr>
          </a:p>
          <a:p>
            <a:pPr marL="86995">
              <a:lnSpc>
                <a:spcPts val="1235"/>
              </a:lnSpc>
            </a:pPr>
            <a:r>
              <a:rPr sz="1050" b="1" spc="-25" dirty="0">
                <a:solidFill>
                  <a:srgbClr val="F1F1F1"/>
                </a:solidFill>
                <a:latin typeface="Arial"/>
                <a:cs typeface="Arial"/>
              </a:rPr>
              <a:t>26%</a:t>
            </a:r>
            <a:endParaRPr sz="1050">
              <a:latin typeface="Arial"/>
              <a:cs typeface="Arial"/>
            </a:endParaRPr>
          </a:p>
        </p:txBody>
      </p:sp>
      <p:sp>
        <p:nvSpPr>
          <p:cNvPr id="155" name="object 31"/>
          <p:cNvSpPr txBox="1"/>
          <p:nvPr/>
        </p:nvSpPr>
        <p:spPr>
          <a:xfrm>
            <a:off x="1761286" y="2463598"/>
            <a:ext cx="533400" cy="340360"/>
          </a:xfrm>
          <a:prstGeom prst="rect">
            <a:avLst/>
          </a:prstGeom>
        </p:spPr>
        <p:txBody>
          <a:bodyPr vert="horz" wrap="square" lIns="0" tIns="23495" rIns="0" bIns="0" rtlCol="0">
            <a:spAutoFit/>
          </a:bodyPr>
          <a:lstStyle/>
          <a:p>
            <a:pPr marL="133985" marR="5080" indent="-121920">
              <a:lnSpc>
                <a:spcPts val="1210"/>
              </a:lnSpc>
              <a:spcBef>
                <a:spcPts val="185"/>
              </a:spcBef>
            </a:pPr>
            <a:r>
              <a:rPr sz="1050" b="1" spc="-10" dirty="0">
                <a:solidFill>
                  <a:srgbClr val="F1F1F1"/>
                </a:solidFill>
                <a:latin typeface="Arial"/>
                <a:cs typeface="Arial"/>
              </a:rPr>
              <a:t>Shooter </a:t>
            </a:r>
            <a:r>
              <a:rPr sz="1050" b="1" spc="-25" dirty="0">
                <a:solidFill>
                  <a:srgbClr val="F1F1F1"/>
                </a:solidFill>
                <a:latin typeface="Arial"/>
                <a:cs typeface="Arial"/>
              </a:rPr>
              <a:t>20%</a:t>
            </a:r>
            <a:endParaRPr sz="1050">
              <a:latin typeface="Arial"/>
              <a:cs typeface="Arial"/>
            </a:endParaRPr>
          </a:p>
        </p:txBody>
      </p:sp>
      <p:sp>
        <p:nvSpPr>
          <p:cNvPr id="156" name="object 32"/>
          <p:cNvSpPr txBox="1"/>
          <p:nvPr/>
        </p:nvSpPr>
        <p:spPr>
          <a:xfrm>
            <a:off x="2936875" y="2070151"/>
            <a:ext cx="450215" cy="340360"/>
          </a:xfrm>
          <a:prstGeom prst="rect">
            <a:avLst/>
          </a:prstGeom>
        </p:spPr>
        <p:txBody>
          <a:bodyPr vert="horz" wrap="square" lIns="0" tIns="23495" rIns="0" bIns="0" rtlCol="0">
            <a:spAutoFit/>
          </a:bodyPr>
          <a:lstStyle/>
          <a:p>
            <a:pPr marL="93345" marR="5080" indent="-81280">
              <a:lnSpc>
                <a:spcPts val="1210"/>
              </a:lnSpc>
              <a:spcBef>
                <a:spcPts val="185"/>
              </a:spcBef>
            </a:pPr>
            <a:r>
              <a:rPr sz="1050" b="1" spc="-10" dirty="0">
                <a:solidFill>
                  <a:srgbClr val="F1F1F1"/>
                </a:solidFill>
                <a:latin typeface="Arial"/>
                <a:cs typeface="Arial"/>
              </a:rPr>
              <a:t>Sports </a:t>
            </a:r>
            <a:r>
              <a:rPr sz="1050" b="1" spc="-25" dirty="0">
                <a:solidFill>
                  <a:srgbClr val="F1F1F1"/>
                </a:solidFill>
                <a:latin typeface="Arial"/>
                <a:cs typeface="Arial"/>
              </a:rPr>
              <a:t>14%</a:t>
            </a:r>
            <a:endParaRPr sz="1050">
              <a:latin typeface="Arial"/>
              <a:cs typeface="Arial"/>
            </a:endParaRPr>
          </a:p>
        </p:txBody>
      </p:sp>
      <p:sp>
        <p:nvSpPr>
          <p:cNvPr id="157" name="object 33"/>
          <p:cNvSpPr txBox="1"/>
          <p:nvPr/>
        </p:nvSpPr>
        <p:spPr>
          <a:xfrm>
            <a:off x="3742435" y="2578278"/>
            <a:ext cx="325755" cy="340360"/>
          </a:xfrm>
          <a:prstGeom prst="rect">
            <a:avLst/>
          </a:prstGeom>
        </p:spPr>
        <p:txBody>
          <a:bodyPr vert="horz" wrap="square" lIns="0" tIns="23495" rIns="0" bIns="0" rtlCol="0">
            <a:spAutoFit/>
          </a:bodyPr>
          <a:lstStyle/>
          <a:p>
            <a:pPr marL="30480" marR="5080" indent="-18415">
              <a:lnSpc>
                <a:spcPts val="1210"/>
              </a:lnSpc>
              <a:spcBef>
                <a:spcPts val="185"/>
              </a:spcBef>
            </a:pPr>
            <a:r>
              <a:rPr sz="1050" b="1" spc="-20" dirty="0">
                <a:solidFill>
                  <a:srgbClr val="F1F1F1"/>
                </a:solidFill>
                <a:latin typeface="Arial"/>
                <a:cs typeface="Arial"/>
              </a:rPr>
              <a:t>Misc </a:t>
            </a:r>
            <a:r>
              <a:rPr sz="1050" b="1" spc="-25" dirty="0">
                <a:solidFill>
                  <a:srgbClr val="F1F1F1"/>
                </a:solidFill>
                <a:latin typeface="Arial"/>
                <a:cs typeface="Arial"/>
              </a:rPr>
              <a:t>11%</a:t>
            </a:r>
            <a:endParaRPr sz="1050">
              <a:latin typeface="Arial"/>
              <a:cs typeface="Arial"/>
            </a:endParaRPr>
          </a:p>
        </p:txBody>
      </p:sp>
      <p:sp>
        <p:nvSpPr>
          <p:cNvPr id="158" name="object 34"/>
          <p:cNvSpPr txBox="1"/>
          <p:nvPr/>
        </p:nvSpPr>
        <p:spPr>
          <a:xfrm>
            <a:off x="3671442" y="3310052"/>
            <a:ext cx="834390" cy="340360"/>
          </a:xfrm>
          <a:prstGeom prst="rect">
            <a:avLst/>
          </a:prstGeom>
        </p:spPr>
        <p:txBody>
          <a:bodyPr vert="horz" wrap="square" lIns="0" tIns="23495" rIns="0" bIns="0" rtlCol="0">
            <a:spAutoFit/>
          </a:bodyPr>
          <a:lstStyle/>
          <a:p>
            <a:pPr marL="285115" marR="5080" indent="-273050">
              <a:lnSpc>
                <a:spcPts val="1210"/>
              </a:lnSpc>
              <a:spcBef>
                <a:spcPts val="185"/>
              </a:spcBef>
            </a:pPr>
            <a:r>
              <a:rPr sz="1050" b="1" spc="-10" dirty="0">
                <a:solidFill>
                  <a:srgbClr val="F1F1F1"/>
                </a:solidFill>
                <a:latin typeface="Arial"/>
                <a:cs typeface="Arial"/>
              </a:rPr>
              <a:t>Role-Playing </a:t>
            </a:r>
            <a:r>
              <a:rPr sz="1050" b="1" spc="-25" dirty="0">
                <a:solidFill>
                  <a:srgbClr val="F1F1F1"/>
                </a:solidFill>
                <a:latin typeface="Arial"/>
                <a:cs typeface="Arial"/>
              </a:rPr>
              <a:t>10%</a:t>
            </a:r>
            <a:endParaRPr sz="1050">
              <a:latin typeface="Arial"/>
              <a:cs typeface="Arial"/>
            </a:endParaRPr>
          </a:p>
        </p:txBody>
      </p:sp>
      <p:sp>
        <p:nvSpPr>
          <p:cNvPr id="159" name="object 35"/>
          <p:cNvSpPr txBox="1"/>
          <p:nvPr/>
        </p:nvSpPr>
        <p:spPr>
          <a:xfrm>
            <a:off x="1243837" y="1169182"/>
            <a:ext cx="3957320" cy="502920"/>
          </a:xfrm>
          <a:prstGeom prst="rect">
            <a:avLst/>
          </a:prstGeom>
        </p:spPr>
        <p:txBody>
          <a:bodyPr vert="horz" wrap="square" lIns="0" tIns="12065" rIns="0" bIns="0" rtlCol="0">
            <a:spAutoFit/>
          </a:bodyPr>
          <a:lstStyle/>
          <a:p>
            <a:pPr algn="ctr">
              <a:lnSpc>
                <a:spcPts val="1880"/>
              </a:lnSpc>
              <a:spcBef>
                <a:spcPts val="95"/>
              </a:spcBef>
            </a:pPr>
            <a:r>
              <a:rPr sz="1600" b="1" dirty="0">
                <a:solidFill>
                  <a:srgbClr val="FFFFFF"/>
                </a:solidFill>
                <a:latin typeface="Arial"/>
                <a:cs typeface="Arial"/>
              </a:rPr>
              <a:t>NA</a:t>
            </a:r>
            <a:r>
              <a:rPr sz="1600" b="1" spc="-90" dirty="0">
                <a:solidFill>
                  <a:srgbClr val="FFFFFF"/>
                </a:solidFill>
                <a:latin typeface="Arial"/>
                <a:cs typeface="Arial"/>
              </a:rPr>
              <a:t> </a:t>
            </a:r>
            <a:r>
              <a:rPr sz="1600" b="1" dirty="0">
                <a:solidFill>
                  <a:srgbClr val="FFFFFF"/>
                </a:solidFill>
                <a:latin typeface="Arial"/>
                <a:cs typeface="Arial"/>
              </a:rPr>
              <a:t>Sales</a:t>
            </a:r>
            <a:r>
              <a:rPr sz="1600" b="1" spc="-45" dirty="0">
                <a:solidFill>
                  <a:srgbClr val="FFFFFF"/>
                </a:solidFill>
                <a:latin typeface="Arial"/>
                <a:cs typeface="Arial"/>
              </a:rPr>
              <a:t> </a:t>
            </a:r>
            <a:r>
              <a:rPr sz="1600" b="1" dirty="0">
                <a:solidFill>
                  <a:srgbClr val="FFFFFF"/>
                </a:solidFill>
                <a:latin typeface="Arial"/>
                <a:cs typeface="Arial"/>
              </a:rPr>
              <a:t>distribution according</a:t>
            </a:r>
            <a:r>
              <a:rPr sz="1600" b="1" spc="-25" dirty="0">
                <a:solidFill>
                  <a:srgbClr val="FFFFFF"/>
                </a:solidFill>
                <a:latin typeface="Arial"/>
                <a:cs typeface="Arial"/>
              </a:rPr>
              <a:t> </a:t>
            </a:r>
            <a:r>
              <a:rPr sz="1600" b="1" dirty="0">
                <a:solidFill>
                  <a:srgbClr val="FFFFFF"/>
                </a:solidFill>
                <a:latin typeface="Arial"/>
                <a:cs typeface="Arial"/>
              </a:rPr>
              <a:t>to</a:t>
            </a:r>
            <a:r>
              <a:rPr sz="1600" b="1" spc="-35" dirty="0">
                <a:solidFill>
                  <a:srgbClr val="FFFFFF"/>
                </a:solidFill>
                <a:latin typeface="Arial"/>
                <a:cs typeface="Arial"/>
              </a:rPr>
              <a:t> </a:t>
            </a:r>
            <a:r>
              <a:rPr sz="1600" b="1" spc="-10" dirty="0">
                <a:solidFill>
                  <a:srgbClr val="FFFFFF"/>
                </a:solidFill>
                <a:latin typeface="Arial"/>
                <a:cs typeface="Arial"/>
              </a:rPr>
              <a:t>genre</a:t>
            </a:r>
            <a:endParaRPr sz="1600" dirty="0">
              <a:latin typeface="Arial"/>
              <a:cs typeface="Arial"/>
            </a:endParaRPr>
          </a:p>
          <a:p>
            <a:pPr marL="1270" algn="ctr">
              <a:lnSpc>
                <a:spcPts val="1880"/>
              </a:lnSpc>
            </a:pPr>
            <a:r>
              <a:rPr sz="1600" b="1" spc="-20" dirty="0">
                <a:solidFill>
                  <a:srgbClr val="FFFFFF"/>
                </a:solidFill>
                <a:latin typeface="Arial"/>
                <a:cs typeface="Arial"/>
              </a:rPr>
              <a:t>(2010-</a:t>
            </a:r>
            <a:r>
              <a:rPr sz="1600" b="1" spc="-10" dirty="0">
                <a:solidFill>
                  <a:srgbClr val="FFFFFF"/>
                </a:solidFill>
                <a:latin typeface="Arial"/>
                <a:cs typeface="Arial"/>
              </a:rPr>
              <a:t>2016)</a:t>
            </a:r>
            <a:endParaRPr sz="1600" dirty="0">
              <a:latin typeface="Arial"/>
              <a:cs typeface="Arial"/>
            </a:endParaRPr>
          </a:p>
        </p:txBody>
      </p:sp>
      <p:grpSp>
        <p:nvGrpSpPr>
          <p:cNvPr id="160" name="object 36"/>
          <p:cNvGrpSpPr/>
          <p:nvPr/>
        </p:nvGrpSpPr>
        <p:grpSpPr>
          <a:xfrm>
            <a:off x="4804727" y="2128381"/>
            <a:ext cx="85725" cy="1310005"/>
            <a:chOff x="4224337" y="2020633"/>
            <a:chExt cx="85725" cy="1310005"/>
          </a:xfrm>
        </p:grpSpPr>
        <p:sp>
          <p:nvSpPr>
            <p:cNvPr id="161" name="object 37"/>
            <p:cNvSpPr/>
            <p:nvPr/>
          </p:nvSpPr>
          <p:spPr>
            <a:xfrm>
              <a:off x="4229100" y="202539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00AF50"/>
            </a:solidFill>
          </p:spPr>
          <p:txBody>
            <a:bodyPr wrap="square" lIns="0" tIns="0" rIns="0" bIns="0" rtlCol="0"/>
            <a:lstStyle/>
            <a:p>
              <a:endParaRPr/>
            </a:p>
          </p:txBody>
        </p:sp>
        <p:sp>
          <p:nvSpPr>
            <p:cNvPr id="162" name="object 38"/>
            <p:cNvSpPr/>
            <p:nvPr/>
          </p:nvSpPr>
          <p:spPr>
            <a:xfrm>
              <a:off x="4229100" y="202539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3" name="object 39"/>
            <p:cNvSpPr/>
            <p:nvPr/>
          </p:nvSpPr>
          <p:spPr>
            <a:xfrm>
              <a:off x="4229100" y="226923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1B6871"/>
            </a:solidFill>
          </p:spPr>
          <p:txBody>
            <a:bodyPr wrap="square" lIns="0" tIns="0" rIns="0" bIns="0" rtlCol="0"/>
            <a:lstStyle/>
            <a:p>
              <a:endParaRPr/>
            </a:p>
          </p:txBody>
        </p:sp>
        <p:sp>
          <p:nvSpPr>
            <p:cNvPr id="164" name="object 40"/>
            <p:cNvSpPr/>
            <p:nvPr/>
          </p:nvSpPr>
          <p:spPr>
            <a:xfrm>
              <a:off x="4229100" y="226923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5" name="object 41"/>
            <p:cNvSpPr/>
            <p:nvPr/>
          </p:nvSpPr>
          <p:spPr>
            <a:xfrm>
              <a:off x="4229100" y="2514599"/>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49C6D4"/>
            </a:solidFill>
          </p:spPr>
          <p:txBody>
            <a:bodyPr wrap="square" lIns="0" tIns="0" rIns="0" bIns="0" rtlCol="0"/>
            <a:lstStyle/>
            <a:p>
              <a:endParaRPr/>
            </a:p>
          </p:txBody>
        </p:sp>
        <p:sp>
          <p:nvSpPr>
            <p:cNvPr id="166" name="object 42"/>
            <p:cNvSpPr/>
            <p:nvPr/>
          </p:nvSpPr>
          <p:spPr>
            <a:xfrm>
              <a:off x="4229100" y="2514599"/>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67" name="object 43"/>
            <p:cNvSpPr/>
            <p:nvPr/>
          </p:nvSpPr>
          <p:spPr>
            <a:xfrm>
              <a:off x="4229100" y="2758439"/>
              <a:ext cx="76200" cy="78105"/>
            </a:xfrm>
            <a:custGeom>
              <a:avLst/>
              <a:gdLst/>
              <a:ahLst/>
              <a:cxnLst/>
              <a:rect l="l" t="t" r="r" b="b"/>
              <a:pathLst>
                <a:path w="76200" h="78105">
                  <a:moveTo>
                    <a:pt x="76200" y="0"/>
                  </a:moveTo>
                  <a:lnTo>
                    <a:pt x="0" y="0"/>
                  </a:lnTo>
                  <a:lnTo>
                    <a:pt x="0" y="77724"/>
                  </a:lnTo>
                  <a:lnTo>
                    <a:pt x="76200" y="77724"/>
                  </a:lnTo>
                  <a:lnTo>
                    <a:pt x="76200" y="0"/>
                  </a:lnTo>
                  <a:close/>
                </a:path>
              </a:pathLst>
            </a:custGeom>
            <a:solidFill>
              <a:srgbClr val="6FC2EC"/>
            </a:solidFill>
          </p:spPr>
          <p:txBody>
            <a:bodyPr wrap="square" lIns="0" tIns="0" rIns="0" bIns="0" rtlCol="0"/>
            <a:lstStyle/>
            <a:p>
              <a:endParaRPr/>
            </a:p>
          </p:txBody>
        </p:sp>
        <p:sp>
          <p:nvSpPr>
            <p:cNvPr id="168" name="object 44"/>
            <p:cNvSpPr/>
            <p:nvPr/>
          </p:nvSpPr>
          <p:spPr>
            <a:xfrm>
              <a:off x="4229100" y="2758439"/>
              <a:ext cx="76200" cy="78105"/>
            </a:xfrm>
            <a:custGeom>
              <a:avLst/>
              <a:gdLst/>
              <a:ahLst/>
              <a:cxnLst/>
              <a:rect l="l" t="t" r="r" b="b"/>
              <a:pathLst>
                <a:path w="76200" h="78105">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sp>
          <p:nvSpPr>
            <p:cNvPr id="169" name="object 45"/>
            <p:cNvSpPr/>
            <p:nvPr/>
          </p:nvSpPr>
          <p:spPr>
            <a:xfrm>
              <a:off x="4229100" y="3003803"/>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C5498E"/>
            </a:solidFill>
          </p:spPr>
          <p:txBody>
            <a:bodyPr wrap="square" lIns="0" tIns="0" rIns="0" bIns="0" rtlCol="0"/>
            <a:lstStyle/>
            <a:p>
              <a:endParaRPr/>
            </a:p>
          </p:txBody>
        </p:sp>
        <p:sp>
          <p:nvSpPr>
            <p:cNvPr id="170" name="object 46"/>
            <p:cNvSpPr/>
            <p:nvPr/>
          </p:nvSpPr>
          <p:spPr>
            <a:xfrm>
              <a:off x="4229100" y="3003803"/>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sp>
          <p:nvSpPr>
            <p:cNvPr id="171" name="object 47"/>
            <p:cNvSpPr/>
            <p:nvPr/>
          </p:nvSpPr>
          <p:spPr>
            <a:xfrm>
              <a:off x="4229100" y="3249167"/>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D9D9D9"/>
            </a:solidFill>
          </p:spPr>
          <p:txBody>
            <a:bodyPr wrap="square" lIns="0" tIns="0" rIns="0" bIns="0" rtlCol="0"/>
            <a:lstStyle/>
            <a:p>
              <a:endParaRPr/>
            </a:p>
          </p:txBody>
        </p:sp>
        <p:sp>
          <p:nvSpPr>
            <p:cNvPr id="172" name="object 48"/>
            <p:cNvSpPr/>
            <p:nvPr/>
          </p:nvSpPr>
          <p:spPr>
            <a:xfrm>
              <a:off x="4229100" y="3249167"/>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73" name="object 49"/>
          <p:cNvSpPr txBox="1"/>
          <p:nvPr/>
        </p:nvSpPr>
        <p:spPr>
          <a:xfrm>
            <a:off x="4907787" y="1993189"/>
            <a:ext cx="948690" cy="1474470"/>
          </a:xfrm>
          <a:prstGeom prst="rect">
            <a:avLst/>
          </a:prstGeom>
        </p:spPr>
        <p:txBody>
          <a:bodyPr vert="horz" wrap="square" lIns="0" tIns="12700" rIns="0" bIns="0" rtlCol="0">
            <a:spAutoFit/>
          </a:bodyPr>
          <a:lstStyle/>
          <a:p>
            <a:pPr marL="12700" marR="352425">
              <a:lnSpc>
                <a:spcPct val="133900"/>
              </a:lnSpc>
              <a:spcBef>
                <a:spcPts val="100"/>
              </a:spcBef>
            </a:pPr>
            <a:r>
              <a:rPr sz="1200" b="1" spc="-10" dirty="0">
                <a:solidFill>
                  <a:srgbClr val="FFFFFF"/>
                </a:solidFill>
                <a:latin typeface="Arial"/>
                <a:cs typeface="Arial"/>
              </a:rPr>
              <a:t>Action Shooter Sports </a:t>
            </a:r>
            <a:r>
              <a:rPr sz="1200" b="1" spc="-20" dirty="0">
                <a:solidFill>
                  <a:srgbClr val="FFFFFF"/>
                </a:solidFill>
                <a:latin typeface="Arial"/>
                <a:cs typeface="Arial"/>
              </a:rPr>
              <a:t>Misc</a:t>
            </a:r>
            <a:endParaRPr sz="1200" dirty="0">
              <a:latin typeface="Arial"/>
              <a:cs typeface="Arial"/>
            </a:endParaRPr>
          </a:p>
          <a:p>
            <a:pPr marL="12700">
              <a:lnSpc>
                <a:spcPct val="100000"/>
              </a:lnSpc>
              <a:spcBef>
                <a:spcPts val="484"/>
              </a:spcBef>
            </a:pPr>
            <a:r>
              <a:rPr sz="1200" b="1" spc="-10" dirty="0">
                <a:solidFill>
                  <a:srgbClr val="FFFFFF"/>
                </a:solidFill>
                <a:latin typeface="Arial"/>
                <a:cs typeface="Arial"/>
              </a:rPr>
              <a:t>Role-Playing</a:t>
            </a:r>
            <a:endParaRPr sz="1200" dirty="0">
              <a:latin typeface="Arial"/>
              <a:cs typeface="Arial"/>
            </a:endParaRPr>
          </a:p>
          <a:p>
            <a:pPr marL="12700">
              <a:lnSpc>
                <a:spcPct val="100000"/>
              </a:lnSpc>
              <a:spcBef>
                <a:spcPts val="690"/>
              </a:spcBef>
            </a:pPr>
            <a:r>
              <a:rPr sz="900" spc="-10" dirty="0">
                <a:solidFill>
                  <a:srgbClr val="FFFFFF"/>
                </a:solidFill>
                <a:latin typeface="Arial MT"/>
                <a:cs typeface="Arial MT"/>
              </a:rPr>
              <a:t>Platform</a:t>
            </a:r>
            <a:endParaRPr sz="900" dirty="0">
              <a:latin typeface="Arial MT"/>
              <a:cs typeface="Arial MT"/>
            </a:endParaRPr>
          </a:p>
        </p:txBody>
      </p:sp>
      <p:grpSp>
        <p:nvGrpSpPr>
          <p:cNvPr id="174" name="object 50"/>
          <p:cNvGrpSpPr/>
          <p:nvPr/>
        </p:nvGrpSpPr>
        <p:grpSpPr>
          <a:xfrm>
            <a:off x="4804727" y="3595993"/>
            <a:ext cx="85725" cy="87630"/>
            <a:chOff x="4224337" y="3488245"/>
            <a:chExt cx="85725" cy="87630"/>
          </a:xfrm>
        </p:grpSpPr>
        <p:sp>
          <p:nvSpPr>
            <p:cNvPr id="175" name="object 51"/>
            <p:cNvSpPr/>
            <p:nvPr/>
          </p:nvSpPr>
          <p:spPr>
            <a:xfrm>
              <a:off x="4229100" y="3493008"/>
              <a:ext cx="76200" cy="78105"/>
            </a:xfrm>
            <a:custGeom>
              <a:avLst/>
              <a:gdLst/>
              <a:ahLst/>
              <a:cxnLst/>
              <a:rect l="l" t="t" r="r" b="b"/>
              <a:pathLst>
                <a:path w="76200" h="78104">
                  <a:moveTo>
                    <a:pt x="76200" y="0"/>
                  </a:moveTo>
                  <a:lnTo>
                    <a:pt x="0" y="0"/>
                  </a:lnTo>
                  <a:lnTo>
                    <a:pt x="0" y="77724"/>
                  </a:lnTo>
                  <a:lnTo>
                    <a:pt x="76200" y="77724"/>
                  </a:lnTo>
                  <a:lnTo>
                    <a:pt x="76200" y="0"/>
                  </a:lnTo>
                  <a:close/>
                </a:path>
              </a:pathLst>
            </a:custGeom>
            <a:solidFill>
              <a:srgbClr val="BEBEBE"/>
            </a:solidFill>
          </p:spPr>
          <p:txBody>
            <a:bodyPr wrap="square" lIns="0" tIns="0" rIns="0" bIns="0" rtlCol="0"/>
            <a:lstStyle/>
            <a:p>
              <a:endParaRPr/>
            </a:p>
          </p:txBody>
        </p:sp>
        <p:sp>
          <p:nvSpPr>
            <p:cNvPr id="176" name="object 52"/>
            <p:cNvSpPr/>
            <p:nvPr/>
          </p:nvSpPr>
          <p:spPr>
            <a:xfrm>
              <a:off x="4229100" y="3493008"/>
              <a:ext cx="76200" cy="78105"/>
            </a:xfrm>
            <a:custGeom>
              <a:avLst/>
              <a:gdLst/>
              <a:ahLst/>
              <a:cxnLst/>
              <a:rect l="l" t="t" r="r" b="b"/>
              <a:pathLst>
                <a:path w="76200" h="78104">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grpSp>
      <p:sp>
        <p:nvSpPr>
          <p:cNvPr id="177" name="object 53"/>
          <p:cNvSpPr txBox="1"/>
          <p:nvPr/>
        </p:nvSpPr>
        <p:spPr>
          <a:xfrm>
            <a:off x="4907787" y="3549397"/>
            <a:ext cx="381635" cy="16319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Racing</a:t>
            </a:r>
            <a:endParaRPr sz="900">
              <a:latin typeface="Arial MT"/>
              <a:cs typeface="Arial MT"/>
            </a:endParaRPr>
          </a:p>
        </p:txBody>
      </p:sp>
      <p:grpSp>
        <p:nvGrpSpPr>
          <p:cNvPr id="178" name="object 54"/>
          <p:cNvGrpSpPr/>
          <p:nvPr/>
        </p:nvGrpSpPr>
        <p:grpSpPr>
          <a:xfrm>
            <a:off x="4804727" y="3841357"/>
            <a:ext cx="85725" cy="85725"/>
            <a:chOff x="4224337" y="3733609"/>
            <a:chExt cx="85725" cy="85725"/>
          </a:xfrm>
        </p:grpSpPr>
        <p:sp>
          <p:nvSpPr>
            <p:cNvPr id="179" name="object 55"/>
            <p:cNvSpPr/>
            <p:nvPr/>
          </p:nvSpPr>
          <p:spPr>
            <a:xfrm>
              <a:off x="4229100" y="3738371"/>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A6A6A6"/>
            </a:solidFill>
          </p:spPr>
          <p:txBody>
            <a:bodyPr wrap="square" lIns="0" tIns="0" rIns="0" bIns="0" rtlCol="0"/>
            <a:lstStyle/>
            <a:p>
              <a:endParaRPr/>
            </a:p>
          </p:txBody>
        </p:sp>
        <p:sp>
          <p:nvSpPr>
            <p:cNvPr id="180" name="object 56"/>
            <p:cNvSpPr/>
            <p:nvPr/>
          </p:nvSpPr>
          <p:spPr>
            <a:xfrm>
              <a:off x="4229100" y="3738371"/>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81" name="object 57"/>
          <p:cNvSpPr txBox="1"/>
          <p:nvPr/>
        </p:nvSpPr>
        <p:spPr>
          <a:xfrm>
            <a:off x="4907787" y="3794684"/>
            <a:ext cx="43180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Fighting</a:t>
            </a:r>
            <a:endParaRPr sz="900">
              <a:latin typeface="Arial MT"/>
              <a:cs typeface="Arial MT"/>
            </a:endParaRPr>
          </a:p>
        </p:txBody>
      </p:sp>
      <p:grpSp>
        <p:nvGrpSpPr>
          <p:cNvPr id="182" name="object 58"/>
          <p:cNvGrpSpPr/>
          <p:nvPr/>
        </p:nvGrpSpPr>
        <p:grpSpPr>
          <a:xfrm>
            <a:off x="4804727" y="4086721"/>
            <a:ext cx="85725" cy="85725"/>
            <a:chOff x="4224337" y="3978973"/>
            <a:chExt cx="85725" cy="85725"/>
          </a:xfrm>
        </p:grpSpPr>
        <p:sp>
          <p:nvSpPr>
            <p:cNvPr id="183" name="object 59"/>
            <p:cNvSpPr/>
            <p:nvPr/>
          </p:nvSpPr>
          <p:spPr>
            <a:xfrm>
              <a:off x="4229100" y="3983735"/>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404040"/>
            </a:solidFill>
          </p:spPr>
          <p:txBody>
            <a:bodyPr wrap="square" lIns="0" tIns="0" rIns="0" bIns="0" rtlCol="0"/>
            <a:lstStyle/>
            <a:p>
              <a:endParaRPr/>
            </a:p>
          </p:txBody>
        </p:sp>
        <p:sp>
          <p:nvSpPr>
            <p:cNvPr id="184" name="object 60"/>
            <p:cNvSpPr/>
            <p:nvPr/>
          </p:nvSpPr>
          <p:spPr>
            <a:xfrm>
              <a:off x="4229100" y="3983735"/>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85" name="object 61"/>
          <p:cNvSpPr txBox="1"/>
          <p:nvPr/>
        </p:nvSpPr>
        <p:spPr>
          <a:xfrm>
            <a:off x="4907787" y="4039414"/>
            <a:ext cx="55816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Simulation</a:t>
            </a:r>
            <a:endParaRPr sz="900">
              <a:latin typeface="Arial MT"/>
              <a:cs typeface="Arial MT"/>
            </a:endParaRPr>
          </a:p>
        </p:txBody>
      </p:sp>
      <p:grpSp>
        <p:nvGrpSpPr>
          <p:cNvPr id="186" name="object 62"/>
          <p:cNvGrpSpPr/>
          <p:nvPr/>
        </p:nvGrpSpPr>
        <p:grpSpPr>
          <a:xfrm>
            <a:off x="4804727" y="4330561"/>
            <a:ext cx="85725" cy="87630"/>
            <a:chOff x="4224337" y="4222813"/>
            <a:chExt cx="85725" cy="87630"/>
          </a:xfrm>
        </p:grpSpPr>
        <p:sp>
          <p:nvSpPr>
            <p:cNvPr id="187" name="object 63"/>
            <p:cNvSpPr/>
            <p:nvPr/>
          </p:nvSpPr>
          <p:spPr>
            <a:xfrm>
              <a:off x="4229100" y="4227576"/>
              <a:ext cx="76200" cy="78105"/>
            </a:xfrm>
            <a:custGeom>
              <a:avLst/>
              <a:gdLst/>
              <a:ahLst/>
              <a:cxnLst/>
              <a:rect l="l" t="t" r="r" b="b"/>
              <a:pathLst>
                <a:path w="76200" h="78104">
                  <a:moveTo>
                    <a:pt x="76200" y="0"/>
                  </a:moveTo>
                  <a:lnTo>
                    <a:pt x="0" y="0"/>
                  </a:lnTo>
                  <a:lnTo>
                    <a:pt x="0" y="77724"/>
                  </a:lnTo>
                  <a:lnTo>
                    <a:pt x="76200" y="77724"/>
                  </a:lnTo>
                  <a:lnTo>
                    <a:pt x="76200" y="0"/>
                  </a:lnTo>
                  <a:close/>
                </a:path>
              </a:pathLst>
            </a:custGeom>
            <a:solidFill>
              <a:srgbClr val="404040"/>
            </a:solidFill>
          </p:spPr>
          <p:txBody>
            <a:bodyPr wrap="square" lIns="0" tIns="0" rIns="0" bIns="0" rtlCol="0"/>
            <a:lstStyle/>
            <a:p>
              <a:endParaRPr/>
            </a:p>
          </p:txBody>
        </p:sp>
        <p:sp>
          <p:nvSpPr>
            <p:cNvPr id="188" name="object 64"/>
            <p:cNvSpPr/>
            <p:nvPr/>
          </p:nvSpPr>
          <p:spPr>
            <a:xfrm>
              <a:off x="4229100" y="4227576"/>
              <a:ext cx="76200" cy="78105"/>
            </a:xfrm>
            <a:custGeom>
              <a:avLst/>
              <a:gdLst/>
              <a:ahLst/>
              <a:cxnLst/>
              <a:rect l="l" t="t" r="r" b="b"/>
              <a:pathLst>
                <a:path w="76200" h="78104">
                  <a:moveTo>
                    <a:pt x="0" y="77724"/>
                  </a:moveTo>
                  <a:lnTo>
                    <a:pt x="76200" y="77724"/>
                  </a:lnTo>
                  <a:lnTo>
                    <a:pt x="76200" y="0"/>
                  </a:lnTo>
                  <a:lnTo>
                    <a:pt x="0" y="0"/>
                  </a:lnTo>
                  <a:lnTo>
                    <a:pt x="0" y="77724"/>
                  </a:lnTo>
                  <a:close/>
                </a:path>
              </a:pathLst>
            </a:custGeom>
            <a:ln w="9525">
              <a:solidFill>
                <a:srgbClr val="F1F1F1"/>
              </a:solidFill>
            </a:ln>
          </p:spPr>
          <p:txBody>
            <a:bodyPr wrap="square" lIns="0" tIns="0" rIns="0" bIns="0" rtlCol="0"/>
            <a:lstStyle/>
            <a:p>
              <a:endParaRPr/>
            </a:p>
          </p:txBody>
        </p:sp>
      </p:grpSp>
      <p:sp>
        <p:nvSpPr>
          <p:cNvPr id="189" name="object 65"/>
          <p:cNvSpPr txBox="1"/>
          <p:nvPr/>
        </p:nvSpPr>
        <p:spPr>
          <a:xfrm>
            <a:off x="4907787" y="4283965"/>
            <a:ext cx="546735" cy="16319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Adventure</a:t>
            </a:r>
            <a:endParaRPr sz="900" dirty="0">
              <a:latin typeface="Arial MT"/>
              <a:cs typeface="Arial MT"/>
            </a:endParaRPr>
          </a:p>
        </p:txBody>
      </p:sp>
      <p:grpSp>
        <p:nvGrpSpPr>
          <p:cNvPr id="190" name="object 66"/>
          <p:cNvGrpSpPr/>
          <p:nvPr/>
        </p:nvGrpSpPr>
        <p:grpSpPr>
          <a:xfrm>
            <a:off x="4804727" y="4575925"/>
            <a:ext cx="85725" cy="85725"/>
            <a:chOff x="4224337" y="4468177"/>
            <a:chExt cx="85725" cy="85725"/>
          </a:xfrm>
        </p:grpSpPr>
        <p:sp>
          <p:nvSpPr>
            <p:cNvPr id="191" name="object 67"/>
            <p:cNvSpPr/>
            <p:nvPr/>
          </p:nvSpPr>
          <p:spPr>
            <a:xfrm>
              <a:off x="4229100" y="4472940"/>
              <a:ext cx="76200" cy="76200"/>
            </a:xfrm>
            <a:custGeom>
              <a:avLst/>
              <a:gdLst/>
              <a:ahLst/>
              <a:cxnLst/>
              <a:rect l="l" t="t" r="r" b="b"/>
              <a:pathLst>
                <a:path w="76200" h="76200">
                  <a:moveTo>
                    <a:pt x="76200" y="0"/>
                  </a:moveTo>
                  <a:lnTo>
                    <a:pt x="0" y="0"/>
                  </a:lnTo>
                  <a:lnTo>
                    <a:pt x="0" y="76200"/>
                  </a:lnTo>
                  <a:lnTo>
                    <a:pt x="76200" y="76200"/>
                  </a:lnTo>
                  <a:lnTo>
                    <a:pt x="76200" y="0"/>
                  </a:lnTo>
                  <a:close/>
                </a:path>
              </a:pathLst>
            </a:custGeom>
            <a:solidFill>
              <a:srgbClr val="252525"/>
            </a:solidFill>
          </p:spPr>
          <p:txBody>
            <a:bodyPr wrap="square" lIns="0" tIns="0" rIns="0" bIns="0" rtlCol="0"/>
            <a:lstStyle/>
            <a:p>
              <a:endParaRPr/>
            </a:p>
          </p:txBody>
        </p:sp>
        <p:sp>
          <p:nvSpPr>
            <p:cNvPr id="192" name="object 68"/>
            <p:cNvSpPr/>
            <p:nvPr/>
          </p:nvSpPr>
          <p:spPr>
            <a:xfrm>
              <a:off x="4229100" y="4472940"/>
              <a:ext cx="76200" cy="76200"/>
            </a:xfrm>
            <a:custGeom>
              <a:avLst/>
              <a:gdLst/>
              <a:ahLst/>
              <a:cxnLst/>
              <a:rect l="l" t="t" r="r" b="b"/>
              <a:pathLst>
                <a:path w="76200" h="76200">
                  <a:moveTo>
                    <a:pt x="0" y="76200"/>
                  </a:moveTo>
                  <a:lnTo>
                    <a:pt x="76200" y="76200"/>
                  </a:lnTo>
                  <a:lnTo>
                    <a:pt x="76200" y="0"/>
                  </a:lnTo>
                  <a:lnTo>
                    <a:pt x="0" y="0"/>
                  </a:lnTo>
                  <a:lnTo>
                    <a:pt x="0" y="76200"/>
                  </a:lnTo>
                  <a:close/>
                </a:path>
              </a:pathLst>
            </a:custGeom>
            <a:ln w="9525">
              <a:solidFill>
                <a:srgbClr val="F1F1F1"/>
              </a:solidFill>
            </a:ln>
          </p:spPr>
          <p:txBody>
            <a:bodyPr wrap="square" lIns="0" tIns="0" rIns="0" bIns="0" rtlCol="0"/>
            <a:lstStyle/>
            <a:p>
              <a:endParaRPr/>
            </a:p>
          </p:txBody>
        </p:sp>
      </p:grpSp>
      <p:sp>
        <p:nvSpPr>
          <p:cNvPr id="193" name="object 69"/>
          <p:cNvSpPr txBox="1"/>
          <p:nvPr/>
        </p:nvSpPr>
        <p:spPr>
          <a:xfrm>
            <a:off x="4907787" y="4529252"/>
            <a:ext cx="451484"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FFFF"/>
                </a:solidFill>
                <a:latin typeface="Arial MT"/>
                <a:cs typeface="Arial MT"/>
              </a:rPr>
              <a:t>Strategy</a:t>
            </a:r>
            <a:endParaRPr sz="900">
              <a:latin typeface="Arial MT"/>
              <a:cs typeface="Arial MT"/>
            </a:endParaRPr>
          </a:p>
        </p:txBody>
      </p:sp>
      <p:sp>
        <p:nvSpPr>
          <p:cNvPr id="194" name="object 3"/>
          <p:cNvSpPr txBox="1"/>
          <p:nvPr/>
        </p:nvSpPr>
        <p:spPr>
          <a:xfrm>
            <a:off x="507288" y="5388051"/>
            <a:ext cx="4547870" cy="604520"/>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Arial MT"/>
                <a:cs typeface="Arial MT"/>
              </a:rPr>
              <a:t>Action,</a:t>
            </a:r>
            <a:r>
              <a:rPr sz="1400" spc="-35" dirty="0">
                <a:solidFill>
                  <a:srgbClr val="FFFFFF"/>
                </a:solidFill>
                <a:latin typeface="Arial MT"/>
                <a:cs typeface="Arial MT"/>
              </a:rPr>
              <a:t> </a:t>
            </a:r>
            <a:r>
              <a:rPr sz="1400" dirty="0">
                <a:solidFill>
                  <a:srgbClr val="FFFFFF"/>
                </a:solidFill>
                <a:latin typeface="Arial MT"/>
                <a:cs typeface="Arial MT"/>
              </a:rPr>
              <a:t>Shooter</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Sports</a:t>
            </a:r>
            <a:r>
              <a:rPr sz="1400" spc="-30"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in</a:t>
            </a:r>
            <a:r>
              <a:rPr sz="1400" spc="-10" dirty="0">
                <a:solidFill>
                  <a:srgbClr val="FFFFFF"/>
                </a:solidFill>
                <a:latin typeface="Arial MT"/>
                <a:cs typeface="Arial MT"/>
              </a:rPr>
              <a:t> </a:t>
            </a:r>
            <a:r>
              <a:rPr sz="1400" spc="-25" dirty="0">
                <a:solidFill>
                  <a:srgbClr val="FFFFFF"/>
                </a:solidFill>
                <a:latin typeface="Arial MT"/>
                <a:cs typeface="Arial MT"/>
              </a:rPr>
              <a:t>NA</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These</a:t>
            </a:r>
            <a:r>
              <a:rPr sz="1400" spc="-4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make</a:t>
            </a:r>
            <a:r>
              <a:rPr sz="1400" spc="-40" dirty="0">
                <a:solidFill>
                  <a:srgbClr val="FFFFFF"/>
                </a:solidFill>
                <a:latin typeface="Arial MT"/>
                <a:cs typeface="Arial MT"/>
              </a:rPr>
              <a:t> </a:t>
            </a:r>
            <a:r>
              <a:rPr sz="1400" dirty="0">
                <a:solidFill>
                  <a:srgbClr val="FFFFFF"/>
                </a:solidFill>
                <a:latin typeface="Arial MT"/>
                <a:cs typeface="Arial MT"/>
              </a:rPr>
              <a:t>up</a:t>
            </a:r>
            <a:r>
              <a:rPr sz="1400" spc="-15" dirty="0">
                <a:solidFill>
                  <a:srgbClr val="FFFFFF"/>
                </a:solidFill>
                <a:latin typeface="Arial MT"/>
                <a:cs typeface="Arial MT"/>
              </a:rPr>
              <a:t> </a:t>
            </a:r>
            <a:r>
              <a:rPr sz="1400" dirty="0">
                <a:solidFill>
                  <a:srgbClr val="FFFFFF"/>
                </a:solidFill>
                <a:latin typeface="Arial MT"/>
                <a:cs typeface="Arial MT"/>
              </a:rPr>
              <a:t>more</a:t>
            </a:r>
            <a:r>
              <a:rPr sz="1400" spc="-25" dirty="0">
                <a:solidFill>
                  <a:srgbClr val="FFFFFF"/>
                </a:solidFill>
                <a:latin typeface="Arial MT"/>
                <a:cs typeface="Arial MT"/>
              </a:rPr>
              <a:t> </a:t>
            </a:r>
            <a:r>
              <a:rPr sz="1400" dirty="0">
                <a:solidFill>
                  <a:srgbClr val="FFFFFF"/>
                </a:solidFill>
                <a:latin typeface="Arial MT"/>
                <a:cs typeface="Arial MT"/>
              </a:rPr>
              <a:t>than</a:t>
            </a:r>
            <a:r>
              <a:rPr sz="1400" spc="-40" dirty="0">
                <a:solidFill>
                  <a:srgbClr val="FFFFFF"/>
                </a:solidFill>
                <a:latin typeface="Arial MT"/>
                <a:cs typeface="Arial MT"/>
              </a:rPr>
              <a:t> </a:t>
            </a:r>
            <a:r>
              <a:rPr sz="1400" dirty="0">
                <a:solidFill>
                  <a:srgbClr val="FFFFFF"/>
                </a:solidFill>
                <a:latin typeface="Arial MT"/>
                <a:cs typeface="Arial MT"/>
              </a:rPr>
              <a:t>50%</a:t>
            </a:r>
            <a:r>
              <a:rPr sz="1400" spc="-20" dirty="0">
                <a:solidFill>
                  <a:srgbClr val="FFFFFF"/>
                </a:solidFill>
                <a:latin typeface="Arial MT"/>
                <a:cs typeface="Arial MT"/>
              </a:rPr>
              <a:t> </a:t>
            </a:r>
            <a:r>
              <a:rPr sz="1400" dirty="0">
                <a:solidFill>
                  <a:srgbClr val="FFFFFF"/>
                </a:solidFill>
                <a:latin typeface="Arial MT"/>
                <a:cs typeface="Arial MT"/>
              </a:rPr>
              <a:t>of</a:t>
            </a:r>
            <a:r>
              <a:rPr sz="1400" spc="-20" dirty="0">
                <a:solidFill>
                  <a:srgbClr val="FFFFFF"/>
                </a:solidFill>
                <a:latin typeface="Arial MT"/>
                <a:cs typeface="Arial MT"/>
              </a:rPr>
              <a:t> </a:t>
            </a:r>
            <a:r>
              <a:rPr sz="1400" dirty="0">
                <a:solidFill>
                  <a:srgbClr val="FFFFFF"/>
                </a:solidFill>
                <a:latin typeface="Arial MT"/>
                <a:cs typeface="Arial MT"/>
              </a:rPr>
              <a:t>all</a:t>
            </a:r>
            <a:r>
              <a:rPr sz="1400" spc="-10" dirty="0">
                <a:solidFill>
                  <a:srgbClr val="FFFFFF"/>
                </a:solidFill>
                <a:latin typeface="Arial MT"/>
                <a:cs typeface="Arial MT"/>
              </a:rPr>
              <a:t> sales</a:t>
            </a:r>
            <a:endParaRPr sz="1400" dirty="0">
              <a:latin typeface="Arial MT"/>
              <a:cs typeface="Arial MT"/>
            </a:endParaRPr>
          </a:p>
        </p:txBody>
      </p:sp>
      <p:sp>
        <p:nvSpPr>
          <p:cNvPr id="195" name="object 4"/>
          <p:cNvSpPr txBox="1"/>
          <p:nvPr/>
        </p:nvSpPr>
        <p:spPr>
          <a:xfrm>
            <a:off x="7257984" y="5103196"/>
            <a:ext cx="4688205" cy="894080"/>
          </a:xfrm>
          <a:prstGeom prst="rect">
            <a:avLst/>
          </a:prstGeom>
        </p:spPr>
        <p:txBody>
          <a:bodyPr vert="horz" wrap="square" lIns="0" tIns="88900" rIns="0" bIns="0" rtlCol="0">
            <a:spAutoFit/>
          </a:bodyPr>
          <a:lstStyle/>
          <a:p>
            <a:pPr marL="299085" indent="-286385">
              <a:lnSpc>
                <a:spcPct val="100000"/>
              </a:lnSpc>
              <a:spcBef>
                <a:spcPts val="700"/>
              </a:spcBef>
              <a:buClr>
                <a:srgbClr val="46C3D2"/>
              </a:buClr>
              <a:buChar char="•"/>
              <a:tabLst>
                <a:tab pos="299085" algn="l"/>
              </a:tabLst>
            </a:pPr>
            <a:r>
              <a:rPr sz="1400" dirty="0">
                <a:solidFill>
                  <a:srgbClr val="FFFFFF"/>
                </a:solidFill>
                <a:latin typeface="Arial MT"/>
                <a:cs typeface="Arial MT"/>
              </a:rPr>
              <a:t>Action,</a:t>
            </a:r>
            <a:r>
              <a:rPr sz="1400" spc="-35" dirty="0">
                <a:solidFill>
                  <a:srgbClr val="FFFFFF"/>
                </a:solidFill>
                <a:latin typeface="Arial MT"/>
                <a:cs typeface="Arial MT"/>
              </a:rPr>
              <a:t> </a:t>
            </a:r>
            <a:r>
              <a:rPr sz="1400" dirty="0">
                <a:solidFill>
                  <a:srgbClr val="FFFFFF"/>
                </a:solidFill>
                <a:latin typeface="Arial MT"/>
                <a:cs typeface="Arial MT"/>
              </a:rPr>
              <a:t>Shooter</a:t>
            </a:r>
            <a:r>
              <a:rPr sz="1400" spc="-4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Sports</a:t>
            </a:r>
            <a:r>
              <a:rPr sz="1400" spc="-30" dirty="0">
                <a:solidFill>
                  <a:srgbClr val="FFFFFF"/>
                </a:solidFill>
                <a:latin typeface="Arial MT"/>
                <a:cs typeface="Arial MT"/>
              </a:rPr>
              <a:t> </a:t>
            </a:r>
            <a:r>
              <a:rPr sz="1400" dirty="0">
                <a:solidFill>
                  <a:srgbClr val="FFFFFF"/>
                </a:solidFill>
                <a:latin typeface="Arial MT"/>
                <a:cs typeface="Arial MT"/>
              </a:rPr>
              <a:t>are</a:t>
            </a:r>
            <a:r>
              <a:rPr sz="1400" spc="-25"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0" dirty="0">
                <a:solidFill>
                  <a:srgbClr val="FFFFFF"/>
                </a:solidFill>
                <a:latin typeface="Arial MT"/>
                <a:cs typeface="Arial MT"/>
              </a:rPr>
              <a:t> </a:t>
            </a:r>
            <a:r>
              <a:rPr sz="1400" dirty="0">
                <a:solidFill>
                  <a:srgbClr val="FFFFFF"/>
                </a:solidFill>
                <a:latin typeface="Arial MT"/>
                <a:cs typeface="Arial MT"/>
              </a:rPr>
              <a:t>3</a:t>
            </a:r>
            <a:r>
              <a:rPr sz="1400" spc="-15" dirty="0">
                <a:solidFill>
                  <a:srgbClr val="FFFFFF"/>
                </a:solidFill>
                <a:latin typeface="Arial MT"/>
                <a:cs typeface="Arial MT"/>
              </a:rPr>
              <a:t> </a:t>
            </a:r>
            <a:r>
              <a:rPr sz="1400" dirty="0">
                <a:solidFill>
                  <a:srgbClr val="FFFFFF"/>
                </a:solidFill>
                <a:latin typeface="Arial MT"/>
                <a:cs typeface="Arial MT"/>
              </a:rPr>
              <a:t>genres</a:t>
            </a:r>
            <a:r>
              <a:rPr sz="1400" spc="-35" dirty="0">
                <a:solidFill>
                  <a:srgbClr val="FFFFFF"/>
                </a:solidFill>
                <a:latin typeface="Arial MT"/>
                <a:cs typeface="Arial MT"/>
              </a:rPr>
              <a:t> </a:t>
            </a:r>
            <a:r>
              <a:rPr sz="1400" dirty="0">
                <a:solidFill>
                  <a:srgbClr val="FFFFFF"/>
                </a:solidFill>
                <a:latin typeface="Arial MT"/>
                <a:cs typeface="Arial MT"/>
              </a:rPr>
              <a:t>in</a:t>
            </a:r>
            <a:r>
              <a:rPr sz="1400" spc="-10" dirty="0">
                <a:solidFill>
                  <a:srgbClr val="FFFFFF"/>
                </a:solidFill>
                <a:latin typeface="Arial MT"/>
                <a:cs typeface="Arial MT"/>
              </a:rPr>
              <a:t> </a:t>
            </a:r>
            <a:r>
              <a:rPr sz="1400" spc="-25" dirty="0">
                <a:solidFill>
                  <a:srgbClr val="FFFFFF"/>
                </a:solidFill>
                <a:latin typeface="Arial MT"/>
                <a:cs typeface="Arial MT"/>
              </a:rPr>
              <a:t>EU</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Their</a:t>
            </a:r>
            <a:r>
              <a:rPr sz="1400" spc="-45" dirty="0">
                <a:solidFill>
                  <a:srgbClr val="FFFFFF"/>
                </a:solidFill>
                <a:latin typeface="Arial MT"/>
                <a:cs typeface="Arial MT"/>
              </a:rPr>
              <a:t> </a:t>
            </a:r>
            <a:r>
              <a:rPr sz="1400" dirty="0">
                <a:solidFill>
                  <a:srgbClr val="FFFFFF"/>
                </a:solidFill>
                <a:latin typeface="Arial MT"/>
                <a:cs typeface="Arial MT"/>
              </a:rPr>
              <a:t>combined</a:t>
            </a:r>
            <a:r>
              <a:rPr sz="1400" spc="-55" dirty="0">
                <a:solidFill>
                  <a:srgbClr val="FFFFFF"/>
                </a:solidFill>
                <a:latin typeface="Arial MT"/>
                <a:cs typeface="Arial MT"/>
              </a:rPr>
              <a:t> </a:t>
            </a:r>
            <a:r>
              <a:rPr sz="1400" dirty="0">
                <a:solidFill>
                  <a:srgbClr val="FFFFFF"/>
                </a:solidFill>
                <a:latin typeface="Arial MT"/>
                <a:cs typeface="Arial MT"/>
              </a:rPr>
              <a:t>market</a:t>
            </a:r>
            <a:r>
              <a:rPr sz="1400" spc="-40" dirty="0">
                <a:solidFill>
                  <a:srgbClr val="FFFFFF"/>
                </a:solidFill>
                <a:latin typeface="Arial MT"/>
                <a:cs typeface="Arial MT"/>
              </a:rPr>
              <a:t> </a:t>
            </a:r>
            <a:r>
              <a:rPr sz="1400" dirty="0">
                <a:solidFill>
                  <a:srgbClr val="FFFFFF"/>
                </a:solidFill>
                <a:latin typeface="Arial MT"/>
                <a:cs typeface="Arial MT"/>
              </a:rPr>
              <a:t>share</a:t>
            </a:r>
            <a:r>
              <a:rPr sz="1400" spc="-50" dirty="0">
                <a:solidFill>
                  <a:srgbClr val="FFFFFF"/>
                </a:solidFill>
                <a:latin typeface="Arial MT"/>
                <a:cs typeface="Arial MT"/>
              </a:rPr>
              <a:t> </a:t>
            </a:r>
            <a:r>
              <a:rPr sz="1400" dirty="0">
                <a:solidFill>
                  <a:srgbClr val="FFFFFF"/>
                </a:solidFill>
                <a:latin typeface="Arial MT"/>
                <a:cs typeface="Arial MT"/>
              </a:rPr>
              <a:t>was</a:t>
            </a:r>
            <a:r>
              <a:rPr sz="1400" spc="-15" dirty="0">
                <a:solidFill>
                  <a:srgbClr val="FFFFFF"/>
                </a:solidFill>
                <a:latin typeface="Arial MT"/>
                <a:cs typeface="Arial MT"/>
              </a:rPr>
              <a:t> </a:t>
            </a:r>
            <a:r>
              <a:rPr sz="1400" dirty="0">
                <a:solidFill>
                  <a:srgbClr val="FFFFFF"/>
                </a:solidFill>
                <a:latin typeface="Arial MT"/>
                <a:cs typeface="Arial MT"/>
              </a:rPr>
              <a:t>50%</a:t>
            </a:r>
            <a:r>
              <a:rPr sz="1400" spc="-20" dirty="0">
                <a:solidFill>
                  <a:srgbClr val="FFFFFF"/>
                </a:solidFill>
                <a:latin typeface="Arial MT"/>
                <a:cs typeface="Arial MT"/>
              </a:rPr>
              <a:t> </a:t>
            </a:r>
            <a:r>
              <a:rPr sz="1400" dirty="0">
                <a:solidFill>
                  <a:srgbClr val="FFFFFF"/>
                </a:solidFill>
                <a:latin typeface="Arial MT"/>
                <a:cs typeface="Arial MT"/>
              </a:rPr>
              <a:t>and</a:t>
            </a:r>
            <a:r>
              <a:rPr sz="1400" spc="-35" dirty="0">
                <a:solidFill>
                  <a:srgbClr val="FFFFFF"/>
                </a:solidFill>
                <a:latin typeface="Arial MT"/>
                <a:cs typeface="Arial MT"/>
              </a:rPr>
              <a:t> </a:t>
            </a:r>
            <a:r>
              <a:rPr sz="1400" dirty="0">
                <a:solidFill>
                  <a:srgbClr val="FFFFFF"/>
                </a:solidFill>
                <a:latin typeface="Arial MT"/>
                <a:cs typeface="Arial MT"/>
              </a:rPr>
              <a:t>now</a:t>
            </a:r>
            <a:r>
              <a:rPr sz="1400" spc="-25" dirty="0">
                <a:solidFill>
                  <a:srgbClr val="FFFFFF"/>
                </a:solidFill>
                <a:latin typeface="Arial MT"/>
                <a:cs typeface="Arial MT"/>
              </a:rPr>
              <a:t> </a:t>
            </a:r>
            <a:r>
              <a:rPr sz="1400" dirty="0">
                <a:solidFill>
                  <a:srgbClr val="FFFFFF"/>
                </a:solidFill>
                <a:latin typeface="Arial MT"/>
                <a:cs typeface="Arial MT"/>
              </a:rPr>
              <a:t>is</a:t>
            </a:r>
            <a:r>
              <a:rPr sz="1400" spc="-15" dirty="0">
                <a:solidFill>
                  <a:srgbClr val="FFFFFF"/>
                </a:solidFill>
                <a:latin typeface="Arial MT"/>
                <a:cs typeface="Arial MT"/>
              </a:rPr>
              <a:t> </a:t>
            </a:r>
            <a:r>
              <a:rPr sz="1400" spc="-25" dirty="0">
                <a:solidFill>
                  <a:srgbClr val="FFFFFF"/>
                </a:solidFill>
                <a:latin typeface="Arial MT"/>
                <a:cs typeface="Arial MT"/>
              </a:rPr>
              <a:t>80%</a:t>
            </a:r>
            <a:endParaRPr sz="1400" dirty="0">
              <a:latin typeface="Arial MT"/>
              <a:cs typeface="Arial MT"/>
            </a:endParaRPr>
          </a:p>
          <a:p>
            <a:pPr marL="299085" indent="-286385">
              <a:lnSpc>
                <a:spcPct val="100000"/>
              </a:lnSpc>
              <a:spcBef>
                <a:spcPts val="600"/>
              </a:spcBef>
              <a:buClr>
                <a:srgbClr val="46C3D2"/>
              </a:buClr>
              <a:buChar char="•"/>
              <a:tabLst>
                <a:tab pos="299085" algn="l"/>
              </a:tabLst>
            </a:pPr>
            <a:r>
              <a:rPr sz="1400" dirty="0">
                <a:solidFill>
                  <a:srgbClr val="FFFFFF"/>
                </a:solidFill>
                <a:latin typeface="Arial MT"/>
                <a:cs typeface="Arial MT"/>
              </a:rPr>
              <a:t>Sports</a:t>
            </a:r>
            <a:r>
              <a:rPr sz="1400" spc="-40" dirty="0">
                <a:solidFill>
                  <a:srgbClr val="FFFFFF"/>
                </a:solidFill>
                <a:latin typeface="Arial MT"/>
                <a:cs typeface="Arial MT"/>
              </a:rPr>
              <a:t> </a:t>
            </a:r>
            <a:r>
              <a:rPr sz="1400" dirty="0">
                <a:solidFill>
                  <a:srgbClr val="FFFFFF"/>
                </a:solidFill>
                <a:latin typeface="Arial MT"/>
                <a:cs typeface="Arial MT"/>
              </a:rPr>
              <a:t>has</a:t>
            </a:r>
            <a:r>
              <a:rPr sz="1400" spc="-20" dirty="0">
                <a:solidFill>
                  <a:srgbClr val="FFFFFF"/>
                </a:solidFill>
                <a:latin typeface="Arial MT"/>
                <a:cs typeface="Arial MT"/>
              </a:rPr>
              <a:t> </a:t>
            </a:r>
            <a:r>
              <a:rPr sz="1400" dirty="0">
                <a:solidFill>
                  <a:srgbClr val="FFFFFF"/>
                </a:solidFill>
                <a:latin typeface="Arial MT"/>
                <a:cs typeface="Arial MT"/>
              </a:rPr>
              <a:t>increased</a:t>
            </a:r>
            <a:r>
              <a:rPr sz="1400" spc="-55" dirty="0">
                <a:solidFill>
                  <a:srgbClr val="FFFFFF"/>
                </a:solidFill>
                <a:latin typeface="Arial MT"/>
                <a:cs typeface="Arial MT"/>
              </a:rPr>
              <a:t> </a:t>
            </a:r>
            <a:r>
              <a:rPr sz="1400" dirty="0">
                <a:solidFill>
                  <a:srgbClr val="FFFFFF"/>
                </a:solidFill>
                <a:latin typeface="Arial MT"/>
                <a:cs typeface="Arial MT"/>
              </a:rPr>
              <a:t>and</a:t>
            </a:r>
            <a:r>
              <a:rPr sz="1400" spc="-25" dirty="0">
                <a:solidFill>
                  <a:srgbClr val="FFFFFF"/>
                </a:solidFill>
                <a:latin typeface="Arial MT"/>
                <a:cs typeface="Arial MT"/>
              </a:rPr>
              <a:t> </a:t>
            </a:r>
            <a:r>
              <a:rPr sz="1400" dirty="0">
                <a:solidFill>
                  <a:srgbClr val="FFFFFF"/>
                </a:solidFill>
                <a:latin typeface="Arial MT"/>
                <a:cs typeface="Arial MT"/>
              </a:rPr>
              <a:t>expected</a:t>
            </a:r>
            <a:r>
              <a:rPr sz="1400" spc="-40" dirty="0">
                <a:solidFill>
                  <a:srgbClr val="FFFFFF"/>
                </a:solidFill>
                <a:latin typeface="Arial MT"/>
                <a:cs typeface="Arial MT"/>
              </a:rPr>
              <a:t> </a:t>
            </a:r>
            <a:r>
              <a:rPr sz="1400" dirty="0">
                <a:solidFill>
                  <a:srgbClr val="FFFFFF"/>
                </a:solidFill>
                <a:latin typeface="Arial MT"/>
                <a:cs typeface="Arial MT"/>
              </a:rPr>
              <a:t>to</a:t>
            </a:r>
            <a:r>
              <a:rPr sz="1400" spc="-25" dirty="0">
                <a:solidFill>
                  <a:srgbClr val="FFFFFF"/>
                </a:solidFill>
                <a:latin typeface="Arial MT"/>
                <a:cs typeface="Arial MT"/>
              </a:rPr>
              <a:t> </a:t>
            </a:r>
            <a:r>
              <a:rPr sz="1400" dirty="0">
                <a:solidFill>
                  <a:srgbClr val="FFFFFF"/>
                </a:solidFill>
                <a:latin typeface="Arial MT"/>
                <a:cs typeface="Arial MT"/>
              </a:rPr>
              <a:t>be</a:t>
            </a:r>
            <a:r>
              <a:rPr sz="1400" spc="-20" dirty="0">
                <a:solidFill>
                  <a:srgbClr val="FFFFFF"/>
                </a:solidFill>
                <a:latin typeface="Arial MT"/>
                <a:cs typeface="Arial MT"/>
              </a:rPr>
              <a:t> </a:t>
            </a:r>
            <a:r>
              <a:rPr sz="1400" dirty="0">
                <a:solidFill>
                  <a:srgbClr val="FFFFFF"/>
                </a:solidFill>
                <a:latin typeface="Arial MT"/>
                <a:cs typeface="Arial MT"/>
              </a:rPr>
              <a:t>the</a:t>
            </a:r>
            <a:r>
              <a:rPr sz="1400" spc="-25" dirty="0">
                <a:solidFill>
                  <a:srgbClr val="FFFFFF"/>
                </a:solidFill>
                <a:latin typeface="Arial MT"/>
                <a:cs typeface="Arial MT"/>
              </a:rPr>
              <a:t> </a:t>
            </a:r>
            <a:r>
              <a:rPr sz="1400" dirty="0">
                <a:solidFill>
                  <a:srgbClr val="FFFFFF"/>
                </a:solidFill>
                <a:latin typeface="Arial MT"/>
                <a:cs typeface="Arial MT"/>
              </a:rPr>
              <a:t>top</a:t>
            </a:r>
            <a:r>
              <a:rPr sz="1400" spc="-35" dirty="0">
                <a:solidFill>
                  <a:srgbClr val="FFFFFF"/>
                </a:solidFill>
                <a:latin typeface="Arial MT"/>
                <a:cs typeface="Arial MT"/>
              </a:rPr>
              <a:t> </a:t>
            </a:r>
            <a:r>
              <a:rPr sz="1400" spc="-10" dirty="0">
                <a:solidFill>
                  <a:srgbClr val="FFFFFF"/>
                </a:solidFill>
                <a:latin typeface="Arial MT"/>
                <a:cs typeface="Arial MT"/>
              </a:rPr>
              <a:t>genre</a:t>
            </a:r>
            <a:endParaRPr sz="1400" dirty="0">
              <a:latin typeface="Arial MT"/>
              <a:cs typeface="Arial MT"/>
            </a:endParaRPr>
          </a:p>
        </p:txBody>
      </p:sp>
      <p:sp>
        <p:nvSpPr>
          <p:cNvPr id="196" name="object 115"/>
          <p:cNvSpPr txBox="1">
            <a:spLocks noGrp="1"/>
          </p:cNvSpPr>
          <p:nvPr>
            <p:ph type="title"/>
          </p:nvPr>
        </p:nvSpPr>
        <p:spPr>
          <a:xfrm>
            <a:off x="826338" y="680018"/>
            <a:ext cx="4437228" cy="444352"/>
          </a:xfrm>
          <a:prstGeom prst="rect">
            <a:avLst/>
          </a:prstGeom>
        </p:spPr>
        <p:txBody>
          <a:bodyPr vert="horz" wrap="square" lIns="0" tIns="13335" rIns="0" bIns="0" rtlCol="0">
            <a:spAutoFit/>
          </a:bodyPr>
          <a:lstStyle/>
          <a:p>
            <a:pPr marL="12700">
              <a:lnSpc>
                <a:spcPct val="100000"/>
              </a:lnSpc>
              <a:spcBef>
                <a:spcPts val="105"/>
              </a:spcBef>
            </a:pPr>
            <a:r>
              <a:rPr sz="2800" b="1" spc="-60" dirty="0"/>
              <a:t>Genre</a:t>
            </a:r>
            <a:r>
              <a:rPr sz="2800" b="1" spc="-155" dirty="0"/>
              <a:t> </a:t>
            </a:r>
            <a:r>
              <a:rPr sz="2800" b="1" spc="-65" dirty="0"/>
              <a:t>Distribution</a:t>
            </a:r>
          </a:p>
        </p:txBody>
      </p:sp>
    </p:spTree>
    <p:extLst>
      <p:ext uri="{BB962C8B-B14F-4D97-AF65-F5344CB8AC3E}">
        <p14:creationId xmlns:p14="http://schemas.microsoft.com/office/powerpoint/2010/main" val="398392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623722" y="574789"/>
            <a:ext cx="8610676" cy="609012"/>
          </a:xfrm>
          <a:prstGeom prst="rect">
            <a:avLst/>
          </a:prstGeom>
        </p:spPr>
        <p:txBody>
          <a:bodyPr vert="horz" wrap="square" lIns="0" tIns="176402" rIns="0" bIns="0" rtlCol="0">
            <a:spAutoFit/>
          </a:bodyPr>
          <a:lstStyle/>
          <a:p>
            <a:pPr marL="163830">
              <a:lnSpc>
                <a:spcPct val="100000"/>
              </a:lnSpc>
              <a:spcBef>
                <a:spcPts val="105"/>
              </a:spcBef>
            </a:pPr>
            <a:r>
              <a:rPr sz="2800" b="1" spc="-65" dirty="0"/>
              <a:t>Conclusion</a:t>
            </a:r>
            <a:endParaRPr b="1" spc="-65" dirty="0"/>
          </a:p>
        </p:txBody>
      </p:sp>
      <p:sp>
        <p:nvSpPr>
          <p:cNvPr id="5" name="Content Placeholder 2"/>
          <p:cNvSpPr>
            <a:spLocks noGrp="1"/>
          </p:cNvSpPr>
          <p:nvPr>
            <p:ph idx="1"/>
          </p:nvPr>
        </p:nvSpPr>
        <p:spPr>
          <a:xfrm>
            <a:off x="879093" y="2332107"/>
            <a:ext cx="10515600" cy="2839669"/>
          </a:xfrm>
        </p:spPr>
        <p:txBody>
          <a:bodyPr>
            <a:normAutofit/>
          </a:bodyPr>
          <a:lstStyle/>
          <a:p>
            <a:pPr>
              <a:buClr>
                <a:schemeClr val="accent4"/>
              </a:buClr>
              <a:buFont typeface="Wingdings" panose="05000000000000000000" pitchFamily="2" charset="2"/>
              <a:buChar char="Ø"/>
            </a:pPr>
            <a:r>
              <a:rPr lang="en-GB" sz="1600" dirty="0" smtClean="0"/>
              <a:t>Increase </a:t>
            </a:r>
            <a:r>
              <a:rPr lang="en-GB" sz="1600" dirty="0"/>
              <a:t>the marketing budget allocation, refine targeting </a:t>
            </a:r>
            <a:r>
              <a:rPr lang="en-GB" sz="1600" dirty="0" smtClean="0"/>
              <a:t>strategies for </a:t>
            </a:r>
            <a:r>
              <a:rPr lang="en-GB" sz="1600" b="1" dirty="0" smtClean="0"/>
              <a:t>Europe and Other regions </a:t>
            </a:r>
            <a:r>
              <a:rPr lang="en-GB" sz="1600" dirty="0" smtClean="0"/>
              <a:t>to reach more audience.</a:t>
            </a:r>
          </a:p>
          <a:p>
            <a:pPr>
              <a:buClr>
                <a:schemeClr val="accent4"/>
              </a:buClr>
              <a:buFont typeface="Wingdings" panose="05000000000000000000" pitchFamily="2" charset="2"/>
              <a:buChar char="Ø"/>
            </a:pPr>
            <a:r>
              <a:rPr lang="en-GB" sz="1600" dirty="0" smtClean="0"/>
              <a:t>Check for any New Competitors or Technology trends or Gaming Trends or Economic factor or Gaming Regulations in </a:t>
            </a:r>
            <a:r>
              <a:rPr lang="en-GB" sz="1600" b="1" dirty="0" smtClean="0"/>
              <a:t>North America </a:t>
            </a:r>
            <a:r>
              <a:rPr lang="en-GB" sz="1600" dirty="0" smtClean="0"/>
              <a:t>why sales have more fluctuations and decreasing from 93% to 32%  by years.</a:t>
            </a:r>
          </a:p>
          <a:p>
            <a:pPr>
              <a:buClr>
                <a:schemeClr val="accent4"/>
              </a:buClr>
              <a:buFont typeface="Wingdings" panose="05000000000000000000" pitchFamily="2" charset="2"/>
              <a:buChar char="Ø"/>
            </a:pPr>
            <a:r>
              <a:rPr lang="en-GB" sz="1600" dirty="0" smtClean="0"/>
              <a:t>As </a:t>
            </a:r>
            <a:r>
              <a:rPr lang="en-GB" sz="1600" b="1" dirty="0" smtClean="0"/>
              <a:t>Japan</a:t>
            </a:r>
            <a:r>
              <a:rPr lang="en-GB" sz="1600" dirty="0" smtClean="0"/>
              <a:t> is small demographic region , so increase the marketing budget allocation and find trends(Aging , Any new Technology , Globalization of Gaming market , </a:t>
            </a:r>
            <a:r>
              <a:rPr lang="en-GB" sz="1600" dirty="0"/>
              <a:t>Gaming preferences , Culture shifts) which affecting Japan sales after 1996.</a:t>
            </a:r>
          </a:p>
          <a:p>
            <a:pPr marR="5080">
              <a:buClr>
                <a:schemeClr val="accent4"/>
              </a:buClr>
              <a:buFont typeface="Wingdings" panose="05000000000000000000" pitchFamily="2" charset="2"/>
              <a:buChar char="Ø"/>
              <a:tabLst>
                <a:tab pos="241300" algn="l"/>
              </a:tabLst>
            </a:pPr>
            <a:r>
              <a:rPr lang="en-GB" sz="1600" dirty="0"/>
              <a:t>Game Co should focus its efforts in dominating the sales for Action, Shooter and Sports</a:t>
            </a:r>
          </a:p>
          <a:p>
            <a:pPr marR="294640">
              <a:buClr>
                <a:schemeClr val="accent4"/>
              </a:buClr>
              <a:buFont typeface="Wingdings" panose="05000000000000000000" pitchFamily="2" charset="2"/>
              <a:buChar char="Ø"/>
              <a:tabLst>
                <a:tab pos="241300" algn="l"/>
              </a:tabLst>
            </a:pPr>
            <a:r>
              <a:rPr lang="en-GB" sz="1600" dirty="0"/>
              <a:t>More specifically, Game Co should focus on the sports genre since it is </a:t>
            </a:r>
            <a:r>
              <a:rPr lang="en-GB" sz="1600" dirty="0" err="1"/>
              <a:t>prognosed</a:t>
            </a:r>
            <a:r>
              <a:rPr lang="en-GB" sz="1600" dirty="0"/>
              <a:t> to be the top genre</a:t>
            </a:r>
          </a:p>
          <a:p>
            <a:pPr>
              <a:buClr>
                <a:schemeClr val="bg1"/>
              </a:buClr>
              <a:buFont typeface="Wingdings" panose="05000000000000000000" pitchFamily="2" charset="2"/>
              <a:buChar char="Ø"/>
            </a:pPr>
            <a:endParaRPr lang="en-GB" sz="1600" dirty="0"/>
          </a:p>
          <a:p>
            <a:pPr>
              <a:buFont typeface="Wingdings" panose="05000000000000000000" pitchFamily="2" charset="2"/>
              <a:buChar char="Ø"/>
            </a:pPr>
            <a:endParaRPr lang="en-GB" sz="1600" b="1" dirty="0" smtClean="0"/>
          </a:p>
          <a:p>
            <a:pPr>
              <a:buFont typeface="Wingdings" panose="05000000000000000000" pitchFamily="2" charset="2"/>
              <a:buChar char="Ø"/>
            </a:pPr>
            <a:endParaRPr lang="en-GB" sz="1600" dirty="0"/>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35853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txBox="1"/>
          <p:nvPr/>
        </p:nvSpPr>
        <p:spPr>
          <a:xfrm>
            <a:off x="8126453" y="4120471"/>
            <a:ext cx="3746155" cy="567463"/>
          </a:xfrm>
          <a:prstGeom prst="rect">
            <a:avLst/>
          </a:prstGeom>
        </p:spPr>
        <p:txBody>
          <a:bodyPr vert="horz" wrap="square" lIns="0" tIns="13335" rIns="0" bIns="0" rtlCol="0">
            <a:spAutoFit/>
          </a:bodyPr>
          <a:lstStyle/>
          <a:p>
            <a:pPr marL="12700">
              <a:lnSpc>
                <a:spcPct val="100000"/>
              </a:lnSpc>
              <a:spcBef>
                <a:spcPts val="105"/>
              </a:spcBef>
            </a:pPr>
            <a:r>
              <a:rPr sz="3600" b="1" spc="-125" dirty="0">
                <a:solidFill>
                  <a:schemeClr val="tx2">
                    <a:lumMod val="10000"/>
                  </a:schemeClr>
                </a:solidFill>
                <a:latin typeface="Trebuchet MS"/>
                <a:cs typeface="Trebuchet MS"/>
              </a:rPr>
              <a:t>Tackling</a:t>
            </a:r>
            <a:r>
              <a:rPr sz="3600" b="1" spc="-75" dirty="0">
                <a:solidFill>
                  <a:schemeClr val="tx2">
                    <a:lumMod val="10000"/>
                  </a:schemeClr>
                </a:solidFill>
                <a:latin typeface="Trebuchet MS"/>
                <a:cs typeface="Trebuchet MS"/>
              </a:rPr>
              <a:t> </a:t>
            </a:r>
            <a:r>
              <a:rPr sz="3600" b="1" spc="-50" dirty="0">
                <a:solidFill>
                  <a:schemeClr val="tx2">
                    <a:lumMod val="10000"/>
                  </a:schemeClr>
                </a:solidFill>
                <a:latin typeface="Trebuchet MS"/>
                <a:cs typeface="Trebuchet MS"/>
              </a:rPr>
              <a:t>Influenza</a:t>
            </a:r>
            <a:endParaRPr sz="3600" dirty="0">
              <a:solidFill>
                <a:schemeClr val="tx2">
                  <a:lumMod val="10000"/>
                </a:schemeClr>
              </a:solidFill>
              <a:latin typeface="Trebuchet MS"/>
              <a:cs typeface="Trebuchet MS"/>
            </a:endParaRPr>
          </a:p>
        </p:txBody>
      </p:sp>
      <p:sp>
        <p:nvSpPr>
          <p:cNvPr id="5" name="object 9"/>
          <p:cNvSpPr txBox="1"/>
          <p:nvPr/>
        </p:nvSpPr>
        <p:spPr>
          <a:xfrm>
            <a:off x="11491086" y="6402425"/>
            <a:ext cx="89535" cy="177800"/>
          </a:xfrm>
          <a:prstGeom prst="rect">
            <a:avLst/>
          </a:prstGeom>
        </p:spPr>
        <p:txBody>
          <a:bodyPr vert="horz" wrap="square" lIns="0" tIns="12065" rIns="0" bIns="0" rtlCol="0">
            <a:spAutoFit/>
          </a:bodyPr>
          <a:lstStyle/>
          <a:p>
            <a:pPr marL="12700">
              <a:lnSpc>
                <a:spcPct val="100000"/>
              </a:lnSpc>
              <a:spcBef>
                <a:spcPts val="95"/>
              </a:spcBef>
            </a:pPr>
            <a:r>
              <a:rPr sz="1000" spc="-50" dirty="0">
                <a:solidFill>
                  <a:srgbClr val="FFFFFF"/>
                </a:solidFill>
                <a:latin typeface="Calibri"/>
                <a:cs typeface="Calibri"/>
              </a:rPr>
              <a:t>8</a:t>
            </a:r>
            <a:endParaRPr sz="1000">
              <a:latin typeface="Calibri"/>
              <a:cs typeface="Calibri"/>
            </a:endParaRPr>
          </a:p>
        </p:txBody>
      </p:sp>
      <p:sp>
        <p:nvSpPr>
          <p:cNvPr id="6" name="object 10"/>
          <p:cNvSpPr txBox="1">
            <a:spLocks/>
          </p:cNvSpPr>
          <p:nvPr/>
        </p:nvSpPr>
        <p:spPr>
          <a:xfrm>
            <a:off x="764409" y="609620"/>
            <a:ext cx="2499367" cy="444352"/>
          </a:xfrm>
          <a:prstGeom prst="rect">
            <a:avLst/>
          </a:prstGeom>
        </p:spPr>
        <p:txBody>
          <a:bodyPr vert="horz" wrap="square" lIns="0" tIns="13335" rIns="0" bIns="0" rtlCol="0" anchor="b">
            <a:sp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12700">
              <a:lnSpc>
                <a:spcPct val="100000"/>
              </a:lnSpc>
              <a:spcBef>
                <a:spcPts val="105"/>
              </a:spcBef>
            </a:pPr>
            <a:r>
              <a:rPr lang="en-IN" sz="2800" b="1" dirty="0" smtClean="0">
                <a:solidFill>
                  <a:schemeClr val="tx1"/>
                </a:solidFill>
                <a:latin typeface="Arial"/>
                <a:cs typeface="Arial"/>
              </a:rPr>
              <a:t>Business</a:t>
            </a:r>
            <a:r>
              <a:rPr lang="en-IN" sz="2800" b="1" spc="-100" dirty="0" smtClean="0">
                <a:solidFill>
                  <a:schemeClr val="bg1"/>
                </a:solidFill>
                <a:latin typeface="Arial"/>
                <a:cs typeface="Arial"/>
              </a:rPr>
              <a:t> </a:t>
            </a:r>
            <a:r>
              <a:rPr lang="en-IN" sz="2800" b="1" spc="-20" dirty="0" smtClean="0">
                <a:solidFill>
                  <a:schemeClr val="tx1"/>
                </a:solidFill>
                <a:latin typeface="Arial"/>
                <a:cs typeface="Arial"/>
              </a:rPr>
              <a:t>Case</a:t>
            </a:r>
            <a:endParaRPr lang="en-IN" sz="2800" b="1" dirty="0">
              <a:solidFill>
                <a:schemeClr val="tx1"/>
              </a:solidFill>
              <a:latin typeface="Arial"/>
              <a:cs typeface="Arial"/>
            </a:endParaRPr>
          </a:p>
        </p:txBody>
      </p:sp>
      <p:sp>
        <p:nvSpPr>
          <p:cNvPr id="7" name="object 11"/>
          <p:cNvSpPr txBox="1"/>
          <p:nvPr/>
        </p:nvSpPr>
        <p:spPr>
          <a:xfrm>
            <a:off x="607262" y="1070393"/>
            <a:ext cx="10597447" cy="2500043"/>
          </a:xfrm>
          <a:prstGeom prst="rect">
            <a:avLst/>
          </a:prstGeom>
        </p:spPr>
        <p:txBody>
          <a:bodyPr vert="horz" wrap="square" lIns="0" tIns="12065" rIns="0" bIns="0" rtlCol="0">
            <a:spAutoFit/>
          </a:bodyPr>
          <a:lstStyle/>
          <a:p>
            <a:pPr marL="241300" marR="55244" indent="-228600" algn="just">
              <a:lnSpc>
                <a:spcPct val="100000"/>
              </a:lnSpc>
              <a:spcBef>
                <a:spcPts val="95"/>
              </a:spcBef>
              <a:buClr>
                <a:schemeClr val="accent4"/>
              </a:buClr>
              <a:buChar char="•"/>
              <a:tabLst>
                <a:tab pos="241300" algn="l"/>
                <a:tab pos="242570" algn="l"/>
              </a:tabLst>
            </a:pPr>
            <a:r>
              <a:rPr sz="1600" dirty="0">
                <a:latin typeface="Arial MT"/>
                <a:cs typeface="Arial MT"/>
              </a:rPr>
              <a:t>	A</a:t>
            </a:r>
            <a:r>
              <a:rPr sz="1600" spc="-114" dirty="0">
                <a:latin typeface="Arial MT"/>
                <a:cs typeface="Arial MT"/>
              </a:rPr>
              <a:t> </a:t>
            </a:r>
            <a:r>
              <a:rPr sz="1600" dirty="0">
                <a:latin typeface="Arial MT"/>
                <a:cs typeface="Arial MT"/>
              </a:rPr>
              <a:t>medical</a:t>
            </a:r>
            <a:r>
              <a:rPr sz="1600" spc="-70" dirty="0">
                <a:latin typeface="Arial MT"/>
                <a:cs typeface="Arial MT"/>
              </a:rPr>
              <a:t> </a:t>
            </a:r>
            <a:r>
              <a:rPr sz="1600" dirty="0">
                <a:latin typeface="Arial MT"/>
                <a:cs typeface="Arial MT"/>
              </a:rPr>
              <a:t>staffing</a:t>
            </a:r>
            <a:r>
              <a:rPr sz="1600" spc="-30" dirty="0">
                <a:latin typeface="Arial MT"/>
                <a:cs typeface="Arial MT"/>
              </a:rPr>
              <a:t> </a:t>
            </a:r>
            <a:r>
              <a:rPr sz="1600" dirty="0">
                <a:latin typeface="Arial MT"/>
                <a:cs typeface="Arial MT"/>
              </a:rPr>
              <a:t>agency</a:t>
            </a:r>
            <a:r>
              <a:rPr sz="1600" spc="-50" dirty="0">
                <a:latin typeface="Arial MT"/>
                <a:cs typeface="Arial MT"/>
              </a:rPr>
              <a:t> </a:t>
            </a:r>
            <a:r>
              <a:rPr sz="1600" dirty="0">
                <a:latin typeface="Arial MT"/>
                <a:cs typeface="Arial MT"/>
              </a:rPr>
              <a:t>in</a:t>
            </a:r>
            <a:r>
              <a:rPr sz="1600" spc="-45" dirty="0">
                <a:latin typeface="Arial MT"/>
                <a:cs typeface="Arial MT"/>
              </a:rPr>
              <a:t> </a:t>
            </a:r>
            <a:r>
              <a:rPr sz="1600" dirty="0">
                <a:latin typeface="Arial MT"/>
                <a:cs typeface="Arial MT"/>
              </a:rPr>
              <a:t>the</a:t>
            </a:r>
            <a:r>
              <a:rPr sz="1600" spc="-30" dirty="0">
                <a:latin typeface="Arial MT"/>
                <a:cs typeface="Arial MT"/>
              </a:rPr>
              <a:t> </a:t>
            </a:r>
            <a:r>
              <a:rPr sz="1600" dirty="0">
                <a:latin typeface="Arial MT"/>
                <a:cs typeface="Arial MT"/>
              </a:rPr>
              <a:t>United</a:t>
            </a:r>
            <a:r>
              <a:rPr sz="1600" spc="-45" dirty="0">
                <a:latin typeface="Arial MT"/>
                <a:cs typeface="Arial MT"/>
              </a:rPr>
              <a:t> </a:t>
            </a:r>
            <a:r>
              <a:rPr sz="1600" dirty="0">
                <a:latin typeface="Arial MT"/>
                <a:cs typeface="Arial MT"/>
              </a:rPr>
              <a:t>States</a:t>
            </a:r>
            <a:r>
              <a:rPr sz="1600" spc="-25" dirty="0">
                <a:latin typeface="Arial MT"/>
                <a:cs typeface="Arial MT"/>
              </a:rPr>
              <a:t> </a:t>
            </a:r>
            <a:r>
              <a:rPr sz="1600" dirty="0">
                <a:latin typeface="Arial MT"/>
                <a:cs typeface="Arial MT"/>
              </a:rPr>
              <a:t>needs</a:t>
            </a:r>
            <a:r>
              <a:rPr sz="1600" spc="-35" dirty="0">
                <a:latin typeface="Arial MT"/>
                <a:cs typeface="Arial MT"/>
              </a:rPr>
              <a:t> </a:t>
            </a:r>
            <a:r>
              <a:rPr sz="1600" dirty="0">
                <a:latin typeface="Arial MT"/>
                <a:cs typeface="Arial MT"/>
              </a:rPr>
              <a:t>to</a:t>
            </a:r>
            <a:r>
              <a:rPr sz="1600" spc="-45" dirty="0">
                <a:latin typeface="Arial MT"/>
                <a:cs typeface="Arial MT"/>
              </a:rPr>
              <a:t> </a:t>
            </a:r>
            <a:r>
              <a:rPr sz="1600" dirty="0">
                <a:latin typeface="Arial MT"/>
                <a:cs typeface="Arial MT"/>
              </a:rPr>
              <a:t>understand</a:t>
            </a:r>
            <a:r>
              <a:rPr sz="1600" spc="-25" dirty="0">
                <a:latin typeface="Arial MT"/>
                <a:cs typeface="Arial MT"/>
              </a:rPr>
              <a:t> the </a:t>
            </a:r>
            <a:r>
              <a:rPr sz="1600" dirty="0">
                <a:latin typeface="Arial MT"/>
                <a:cs typeface="Arial MT"/>
              </a:rPr>
              <a:t>epidemiological</a:t>
            </a:r>
            <a:r>
              <a:rPr sz="1600" spc="-60" dirty="0">
                <a:latin typeface="Arial MT"/>
                <a:cs typeface="Arial MT"/>
              </a:rPr>
              <a:t> </a:t>
            </a:r>
            <a:r>
              <a:rPr sz="1600" dirty="0">
                <a:latin typeface="Arial MT"/>
                <a:cs typeface="Arial MT"/>
              </a:rPr>
              <a:t>behavior</a:t>
            </a:r>
            <a:r>
              <a:rPr sz="1600" spc="-25" dirty="0">
                <a:latin typeface="Arial MT"/>
                <a:cs typeface="Arial MT"/>
              </a:rPr>
              <a:t> </a:t>
            </a:r>
            <a:r>
              <a:rPr sz="1600" dirty="0">
                <a:latin typeface="Arial MT"/>
                <a:cs typeface="Arial MT"/>
              </a:rPr>
              <a:t>of</a:t>
            </a:r>
            <a:r>
              <a:rPr sz="1600" spc="-10" dirty="0">
                <a:latin typeface="Arial MT"/>
                <a:cs typeface="Arial MT"/>
              </a:rPr>
              <a:t> </a:t>
            </a:r>
            <a:r>
              <a:rPr sz="1600" dirty="0">
                <a:latin typeface="Arial MT"/>
                <a:cs typeface="Arial MT"/>
              </a:rPr>
              <a:t>influenza</a:t>
            </a:r>
            <a:r>
              <a:rPr sz="1600" spc="-35"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order</a:t>
            </a:r>
            <a:r>
              <a:rPr sz="1600" spc="-10" dirty="0">
                <a:latin typeface="Arial MT"/>
                <a:cs typeface="Arial MT"/>
              </a:rPr>
              <a:t> </a:t>
            </a:r>
            <a:r>
              <a:rPr sz="1600" dirty="0">
                <a:latin typeface="Arial MT"/>
                <a:cs typeface="Arial MT"/>
              </a:rPr>
              <a:t>to</a:t>
            </a:r>
            <a:r>
              <a:rPr sz="1600" spc="-15" dirty="0">
                <a:latin typeface="Arial MT"/>
                <a:cs typeface="Arial MT"/>
              </a:rPr>
              <a:t> </a:t>
            </a:r>
            <a:r>
              <a:rPr sz="1600" dirty="0">
                <a:latin typeface="Arial MT"/>
                <a:cs typeface="Arial MT"/>
              </a:rPr>
              <a:t>send</a:t>
            </a:r>
            <a:r>
              <a:rPr sz="1600" spc="-25" dirty="0">
                <a:latin typeface="Arial MT"/>
                <a:cs typeface="Arial MT"/>
              </a:rPr>
              <a:t> </a:t>
            </a:r>
            <a:r>
              <a:rPr sz="1600" dirty="0">
                <a:latin typeface="Arial MT"/>
                <a:cs typeface="Arial MT"/>
              </a:rPr>
              <a:t>the</a:t>
            </a:r>
            <a:r>
              <a:rPr sz="1600" spc="-15" dirty="0">
                <a:latin typeface="Arial MT"/>
                <a:cs typeface="Arial MT"/>
              </a:rPr>
              <a:t> </a:t>
            </a:r>
            <a:r>
              <a:rPr sz="1600" dirty="0">
                <a:latin typeface="Arial MT"/>
                <a:cs typeface="Arial MT"/>
              </a:rPr>
              <a:t>medical</a:t>
            </a:r>
            <a:r>
              <a:rPr sz="1600" spc="-30" dirty="0">
                <a:latin typeface="Arial MT"/>
                <a:cs typeface="Arial MT"/>
              </a:rPr>
              <a:t> </a:t>
            </a:r>
            <a:r>
              <a:rPr sz="1600" spc="-10" dirty="0">
                <a:latin typeface="Arial MT"/>
                <a:cs typeface="Arial MT"/>
              </a:rPr>
              <a:t>staff </a:t>
            </a:r>
            <a:r>
              <a:rPr sz="1600" dirty="0">
                <a:latin typeface="Arial MT"/>
                <a:cs typeface="Arial MT"/>
              </a:rPr>
              <a:t>accordingly</a:t>
            </a:r>
            <a:r>
              <a:rPr sz="1600" spc="-55" dirty="0">
                <a:latin typeface="Arial MT"/>
                <a:cs typeface="Arial MT"/>
              </a:rPr>
              <a:t> </a:t>
            </a:r>
            <a:r>
              <a:rPr sz="1600" dirty="0">
                <a:latin typeface="Arial MT"/>
                <a:cs typeface="Arial MT"/>
              </a:rPr>
              <a:t>for</a:t>
            </a:r>
            <a:r>
              <a:rPr sz="1600" spc="-20"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next</a:t>
            </a:r>
            <a:r>
              <a:rPr sz="1600" spc="-15" dirty="0">
                <a:latin typeface="Arial MT"/>
                <a:cs typeface="Arial MT"/>
              </a:rPr>
              <a:t> </a:t>
            </a:r>
            <a:r>
              <a:rPr sz="1600" spc="-10" dirty="0">
                <a:latin typeface="Arial MT"/>
                <a:cs typeface="Arial MT"/>
              </a:rPr>
              <a:t>season.</a:t>
            </a:r>
            <a:endParaRPr sz="1600" dirty="0">
              <a:latin typeface="Arial MT"/>
              <a:cs typeface="Arial MT"/>
            </a:endParaRPr>
          </a:p>
          <a:p>
            <a:pPr marL="241300" marR="5080" indent="-228600" algn="just">
              <a:lnSpc>
                <a:spcPct val="100000"/>
              </a:lnSpc>
              <a:spcBef>
                <a:spcPts val="1010"/>
              </a:spcBef>
              <a:buClr>
                <a:schemeClr val="accent4"/>
              </a:buClr>
              <a:buChar char="•"/>
              <a:tabLst>
                <a:tab pos="241300" algn="l"/>
                <a:tab pos="242570" algn="l"/>
              </a:tabLst>
            </a:pPr>
            <a:r>
              <a:rPr sz="1600" dirty="0">
                <a:latin typeface="Arial MT"/>
                <a:cs typeface="Arial MT"/>
              </a:rPr>
              <a:t>	Understand:</a:t>
            </a:r>
            <a:r>
              <a:rPr sz="1600" spc="-20" dirty="0">
                <a:latin typeface="Arial MT"/>
                <a:cs typeface="Arial MT"/>
              </a:rPr>
              <a:t> </a:t>
            </a:r>
            <a:r>
              <a:rPr sz="1600" dirty="0">
                <a:latin typeface="Arial MT"/>
                <a:cs typeface="Arial MT"/>
              </a:rPr>
              <a:t>Who</a:t>
            </a:r>
            <a:r>
              <a:rPr sz="1600" spc="-45" dirty="0">
                <a:latin typeface="Arial MT"/>
                <a:cs typeface="Arial MT"/>
              </a:rPr>
              <a:t> </a:t>
            </a:r>
            <a:r>
              <a:rPr sz="1600" dirty="0">
                <a:latin typeface="Arial MT"/>
                <a:cs typeface="Arial MT"/>
              </a:rPr>
              <a:t>is</a:t>
            </a:r>
            <a:r>
              <a:rPr sz="1600" spc="-45" dirty="0">
                <a:latin typeface="Arial MT"/>
                <a:cs typeface="Arial MT"/>
              </a:rPr>
              <a:t> </a:t>
            </a:r>
            <a:r>
              <a:rPr sz="1600" dirty="0">
                <a:latin typeface="Arial MT"/>
                <a:cs typeface="Arial MT"/>
              </a:rPr>
              <a:t>at</a:t>
            </a:r>
            <a:r>
              <a:rPr sz="1600" spc="-30" dirty="0">
                <a:latin typeface="Arial MT"/>
                <a:cs typeface="Arial MT"/>
              </a:rPr>
              <a:t> </a:t>
            </a:r>
            <a:r>
              <a:rPr sz="1600" dirty="0">
                <a:latin typeface="Arial MT"/>
                <a:cs typeface="Arial MT"/>
              </a:rPr>
              <a:t>risk?</a:t>
            </a:r>
            <a:r>
              <a:rPr sz="1600" spc="-45" dirty="0">
                <a:latin typeface="Arial MT"/>
                <a:cs typeface="Arial MT"/>
              </a:rPr>
              <a:t> </a:t>
            </a:r>
            <a:r>
              <a:rPr sz="1600" dirty="0">
                <a:latin typeface="Arial MT"/>
                <a:cs typeface="Arial MT"/>
              </a:rPr>
              <a:t>Where</a:t>
            </a:r>
            <a:r>
              <a:rPr sz="1600" spc="-30" dirty="0">
                <a:latin typeface="Arial MT"/>
                <a:cs typeface="Arial MT"/>
              </a:rPr>
              <a:t> </a:t>
            </a:r>
            <a:r>
              <a:rPr sz="1600" dirty="0">
                <a:latin typeface="Arial MT"/>
                <a:cs typeface="Arial MT"/>
              </a:rPr>
              <a:t>are</a:t>
            </a:r>
            <a:r>
              <a:rPr sz="1600" spc="-35" dirty="0">
                <a:latin typeface="Arial MT"/>
                <a:cs typeface="Arial MT"/>
              </a:rPr>
              <a:t> </a:t>
            </a:r>
            <a:r>
              <a:rPr sz="1600" dirty="0">
                <a:latin typeface="Arial MT"/>
                <a:cs typeface="Arial MT"/>
              </a:rPr>
              <a:t>these</a:t>
            </a:r>
            <a:r>
              <a:rPr sz="1600" spc="-30" dirty="0">
                <a:latin typeface="Arial MT"/>
                <a:cs typeface="Arial MT"/>
              </a:rPr>
              <a:t> </a:t>
            </a:r>
            <a:r>
              <a:rPr sz="1600" dirty="0">
                <a:latin typeface="Arial MT"/>
                <a:cs typeface="Arial MT"/>
              </a:rPr>
              <a:t>groups</a:t>
            </a:r>
            <a:r>
              <a:rPr sz="1600" spc="-30" dirty="0">
                <a:latin typeface="Arial MT"/>
                <a:cs typeface="Arial MT"/>
              </a:rPr>
              <a:t> </a:t>
            </a:r>
            <a:r>
              <a:rPr sz="1600" dirty="0">
                <a:latin typeface="Arial MT"/>
                <a:cs typeface="Arial MT"/>
              </a:rPr>
              <a:t>located?</a:t>
            </a:r>
            <a:r>
              <a:rPr sz="1600" spc="-50" dirty="0">
                <a:latin typeface="Arial MT"/>
                <a:cs typeface="Arial MT"/>
              </a:rPr>
              <a:t> </a:t>
            </a:r>
            <a:r>
              <a:rPr sz="1600" dirty="0">
                <a:latin typeface="Arial MT"/>
                <a:cs typeface="Arial MT"/>
              </a:rPr>
              <a:t>When</a:t>
            </a:r>
            <a:r>
              <a:rPr sz="1600" spc="-30" dirty="0">
                <a:latin typeface="Arial MT"/>
                <a:cs typeface="Arial MT"/>
              </a:rPr>
              <a:t> </a:t>
            </a:r>
            <a:r>
              <a:rPr sz="1600" spc="-25" dirty="0">
                <a:latin typeface="Arial MT"/>
                <a:cs typeface="Arial MT"/>
              </a:rPr>
              <a:t>do </a:t>
            </a:r>
            <a:r>
              <a:rPr sz="1600" dirty="0">
                <a:latin typeface="Arial MT"/>
                <a:cs typeface="Arial MT"/>
              </a:rPr>
              <a:t>influenza</a:t>
            </a:r>
            <a:r>
              <a:rPr sz="1600" spc="-65" dirty="0">
                <a:latin typeface="Arial MT"/>
                <a:cs typeface="Arial MT"/>
              </a:rPr>
              <a:t> </a:t>
            </a:r>
            <a:r>
              <a:rPr sz="1600" dirty="0">
                <a:latin typeface="Arial MT"/>
                <a:cs typeface="Arial MT"/>
              </a:rPr>
              <a:t>deaths</a:t>
            </a:r>
            <a:r>
              <a:rPr sz="1600" spc="-50" dirty="0">
                <a:latin typeface="Arial MT"/>
                <a:cs typeface="Arial MT"/>
              </a:rPr>
              <a:t> </a:t>
            </a:r>
            <a:r>
              <a:rPr sz="1600" spc="-10" dirty="0">
                <a:latin typeface="Arial MT"/>
                <a:cs typeface="Arial MT"/>
              </a:rPr>
              <a:t>peak?</a:t>
            </a:r>
            <a:endParaRPr sz="1600" dirty="0">
              <a:latin typeface="Arial MT"/>
              <a:cs typeface="Arial MT"/>
            </a:endParaRPr>
          </a:p>
          <a:p>
            <a:pPr marL="298450" indent="-285750">
              <a:lnSpc>
                <a:spcPct val="100000"/>
              </a:lnSpc>
              <a:spcBef>
                <a:spcPts val="994"/>
              </a:spcBef>
              <a:buClr>
                <a:schemeClr val="accent4"/>
              </a:buClr>
              <a:buFont typeface="Arial" panose="020B0604020202020204" pitchFamily="34" charset="0"/>
              <a:buChar char="•"/>
              <a:tabLst>
                <a:tab pos="240665" algn="l"/>
              </a:tabLst>
            </a:pPr>
            <a:r>
              <a:rPr sz="1600" dirty="0">
                <a:latin typeface="Arial MT"/>
                <a:cs typeface="Arial MT"/>
              </a:rPr>
              <a:t>Create</a:t>
            </a:r>
            <a:r>
              <a:rPr sz="1600" spc="-35" dirty="0">
                <a:latin typeface="Arial MT"/>
                <a:cs typeface="Arial MT"/>
              </a:rPr>
              <a:t> </a:t>
            </a:r>
            <a:r>
              <a:rPr sz="1600" dirty="0">
                <a:latin typeface="Arial MT"/>
                <a:cs typeface="Arial MT"/>
              </a:rPr>
              <a:t>a</a:t>
            </a:r>
            <a:r>
              <a:rPr sz="1600" spc="-25" dirty="0">
                <a:latin typeface="Arial MT"/>
                <a:cs typeface="Arial MT"/>
              </a:rPr>
              <a:t> </a:t>
            </a:r>
            <a:r>
              <a:rPr sz="1600" dirty="0">
                <a:latin typeface="Arial MT"/>
                <a:cs typeface="Arial MT"/>
              </a:rPr>
              <a:t>forecast</a:t>
            </a:r>
            <a:r>
              <a:rPr sz="1600" spc="-25" dirty="0">
                <a:latin typeface="Arial MT"/>
                <a:cs typeface="Arial MT"/>
              </a:rPr>
              <a:t> </a:t>
            </a:r>
            <a:r>
              <a:rPr sz="1600" dirty="0">
                <a:latin typeface="Arial MT"/>
                <a:cs typeface="Arial MT"/>
              </a:rPr>
              <a:t>to</a:t>
            </a:r>
            <a:r>
              <a:rPr sz="1600" spc="-25" dirty="0">
                <a:latin typeface="Arial MT"/>
                <a:cs typeface="Arial MT"/>
              </a:rPr>
              <a:t> </a:t>
            </a:r>
            <a:r>
              <a:rPr sz="1600" dirty="0">
                <a:latin typeface="Arial MT"/>
                <a:cs typeface="Arial MT"/>
              </a:rPr>
              <a:t>prepare</a:t>
            </a:r>
            <a:r>
              <a:rPr sz="1600" spc="-15" dirty="0">
                <a:latin typeface="Arial MT"/>
                <a:cs typeface="Arial MT"/>
              </a:rPr>
              <a:t> </a:t>
            </a:r>
            <a:r>
              <a:rPr sz="1600" dirty="0">
                <a:latin typeface="Arial MT"/>
                <a:cs typeface="Arial MT"/>
              </a:rPr>
              <a:t>for</a:t>
            </a:r>
            <a:r>
              <a:rPr sz="1600" spc="-20"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next</a:t>
            </a:r>
            <a:r>
              <a:rPr sz="1600" spc="-25" dirty="0">
                <a:latin typeface="Arial MT"/>
                <a:cs typeface="Arial MT"/>
              </a:rPr>
              <a:t> </a:t>
            </a:r>
            <a:r>
              <a:rPr sz="1600" spc="-10" dirty="0">
                <a:latin typeface="Arial MT"/>
                <a:cs typeface="Arial MT"/>
              </a:rPr>
              <a:t>season</a:t>
            </a:r>
            <a:endParaRPr sz="1600" dirty="0">
              <a:latin typeface="Arial MT"/>
              <a:cs typeface="Arial MT"/>
            </a:endParaRPr>
          </a:p>
          <a:p>
            <a:pPr marL="12700">
              <a:lnSpc>
                <a:spcPct val="100000"/>
              </a:lnSpc>
              <a:spcBef>
                <a:spcPts val="1000"/>
              </a:spcBef>
            </a:pPr>
            <a:r>
              <a:rPr sz="2400" b="1" spc="-20" dirty="0">
                <a:latin typeface="Arial"/>
                <a:cs typeface="Arial"/>
              </a:rPr>
              <a:t>Data</a:t>
            </a:r>
            <a:endParaRPr sz="1600" b="1" dirty="0">
              <a:latin typeface="Arial"/>
              <a:cs typeface="Arial"/>
            </a:endParaRPr>
          </a:p>
          <a:p>
            <a:pPr marL="298450" indent="-285750">
              <a:lnSpc>
                <a:spcPct val="100000"/>
              </a:lnSpc>
              <a:spcBef>
                <a:spcPts val="1005"/>
              </a:spcBef>
              <a:buClr>
                <a:srgbClr val="46C3D2"/>
              </a:buClr>
              <a:buFont typeface="Arial" panose="020B0604020202020204" pitchFamily="34" charset="0"/>
              <a:buChar char="•"/>
              <a:tabLst>
                <a:tab pos="240665" algn="l"/>
              </a:tabLst>
            </a:pPr>
            <a:r>
              <a:rPr sz="1600" dirty="0">
                <a:latin typeface="Arial MT"/>
                <a:cs typeface="Arial MT"/>
              </a:rPr>
              <a:t>“Influenza</a:t>
            </a:r>
            <a:r>
              <a:rPr sz="1600" spc="-20" dirty="0">
                <a:latin typeface="Arial MT"/>
                <a:cs typeface="Arial MT"/>
              </a:rPr>
              <a:t> </a:t>
            </a:r>
            <a:r>
              <a:rPr sz="1600" dirty="0">
                <a:latin typeface="Arial MT"/>
                <a:cs typeface="Arial MT"/>
              </a:rPr>
              <a:t>deaths</a:t>
            </a:r>
            <a:r>
              <a:rPr sz="1600" spc="-20" dirty="0">
                <a:latin typeface="Arial MT"/>
                <a:cs typeface="Arial MT"/>
              </a:rPr>
              <a:t> </a:t>
            </a:r>
            <a:r>
              <a:rPr sz="1600" dirty="0">
                <a:latin typeface="Arial MT"/>
                <a:cs typeface="Arial MT"/>
              </a:rPr>
              <a:t>by</a:t>
            </a:r>
            <a:r>
              <a:rPr sz="1600" spc="-10" dirty="0">
                <a:latin typeface="Arial MT"/>
                <a:cs typeface="Arial MT"/>
              </a:rPr>
              <a:t> </a:t>
            </a:r>
            <a:r>
              <a:rPr sz="1600" dirty="0">
                <a:latin typeface="Arial MT"/>
                <a:cs typeface="Arial MT"/>
              </a:rPr>
              <a:t>geography”</a:t>
            </a:r>
            <a:r>
              <a:rPr sz="1600" spc="445" dirty="0">
                <a:latin typeface="Arial MT"/>
                <a:cs typeface="Arial MT"/>
              </a:rPr>
              <a:t> </a:t>
            </a:r>
            <a:r>
              <a:rPr sz="1600" dirty="0">
                <a:latin typeface="Arial MT"/>
                <a:cs typeface="Arial MT"/>
              </a:rPr>
              <a:t>–</a:t>
            </a:r>
            <a:r>
              <a:rPr sz="1600" spc="-30" dirty="0">
                <a:latin typeface="Arial MT"/>
                <a:cs typeface="Arial MT"/>
              </a:rPr>
              <a:t> </a:t>
            </a:r>
            <a:r>
              <a:rPr sz="1600" dirty="0">
                <a:latin typeface="Arial MT"/>
                <a:cs typeface="Arial MT"/>
              </a:rPr>
              <a:t>CDC</a:t>
            </a:r>
            <a:r>
              <a:rPr sz="1600" spc="395" dirty="0">
                <a:latin typeface="Arial MT"/>
                <a:cs typeface="Arial MT"/>
              </a:rPr>
              <a:t> </a:t>
            </a:r>
            <a:r>
              <a:rPr sz="1600" spc="-20" dirty="0">
                <a:latin typeface="Arial MT"/>
                <a:cs typeface="Arial MT"/>
              </a:rPr>
              <a:t>(2009-</a:t>
            </a:r>
            <a:r>
              <a:rPr sz="1600" spc="-10" dirty="0">
                <a:latin typeface="Arial MT"/>
                <a:cs typeface="Arial MT"/>
              </a:rPr>
              <a:t>2017)</a:t>
            </a:r>
            <a:endParaRPr sz="1600" dirty="0">
              <a:latin typeface="Arial MT"/>
              <a:cs typeface="Arial MT"/>
            </a:endParaRPr>
          </a:p>
          <a:p>
            <a:pPr marL="298450" indent="-285750">
              <a:lnSpc>
                <a:spcPct val="100000"/>
              </a:lnSpc>
              <a:spcBef>
                <a:spcPts val="1000"/>
              </a:spcBef>
              <a:buClr>
                <a:srgbClr val="46C3D2"/>
              </a:buClr>
              <a:buFont typeface="Arial" panose="020B0604020202020204" pitchFamily="34" charset="0"/>
              <a:buChar char="•"/>
              <a:tabLst>
                <a:tab pos="240665" algn="l"/>
              </a:tabLst>
            </a:pPr>
            <a:r>
              <a:rPr sz="1600" dirty="0">
                <a:latin typeface="Arial MT"/>
                <a:cs typeface="Arial MT"/>
              </a:rPr>
              <a:t>“Population</a:t>
            </a:r>
            <a:r>
              <a:rPr sz="1600" spc="-50" dirty="0">
                <a:latin typeface="Arial MT"/>
                <a:cs typeface="Arial MT"/>
              </a:rPr>
              <a:t> </a:t>
            </a:r>
            <a:r>
              <a:rPr sz="1600" dirty="0">
                <a:latin typeface="Arial MT"/>
                <a:cs typeface="Arial MT"/>
              </a:rPr>
              <a:t>data</a:t>
            </a:r>
            <a:r>
              <a:rPr sz="1600" spc="-20" dirty="0">
                <a:latin typeface="Arial MT"/>
                <a:cs typeface="Arial MT"/>
              </a:rPr>
              <a:t> </a:t>
            </a:r>
            <a:r>
              <a:rPr sz="1600" dirty="0">
                <a:latin typeface="Arial MT"/>
                <a:cs typeface="Arial MT"/>
              </a:rPr>
              <a:t>census”</a:t>
            </a:r>
            <a:r>
              <a:rPr sz="1600" spc="-35" dirty="0">
                <a:latin typeface="Arial MT"/>
                <a:cs typeface="Arial MT"/>
              </a:rPr>
              <a:t> </a:t>
            </a:r>
            <a:r>
              <a:rPr sz="1600" dirty="0">
                <a:latin typeface="Arial MT"/>
                <a:cs typeface="Arial MT"/>
              </a:rPr>
              <a:t>–</a:t>
            </a:r>
            <a:r>
              <a:rPr sz="1600" spc="-25" dirty="0">
                <a:latin typeface="Arial MT"/>
                <a:cs typeface="Arial MT"/>
              </a:rPr>
              <a:t> </a:t>
            </a:r>
            <a:r>
              <a:rPr sz="1600" dirty="0">
                <a:latin typeface="Arial MT"/>
                <a:cs typeface="Arial MT"/>
              </a:rPr>
              <a:t>US</a:t>
            </a:r>
            <a:r>
              <a:rPr sz="1600" spc="-40" dirty="0">
                <a:latin typeface="Arial MT"/>
                <a:cs typeface="Arial MT"/>
              </a:rPr>
              <a:t> </a:t>
            </a:r>
            <a:r>
              <a:rPr sz="1600" dirty="0">
                <a:latin typeface="Arial MT"/>
                <a:cs typeface="Arial MT"/>
              </a:rPr>
              <a:t>Census</a:t>
            </a:r>
            <a:r>
              <a:rPr sz="1600" spc="-40" dirty="0">
                <a:latin typeface="Arial MT"/>
                <a:cs typeface="Arial MT"/>
              </a:rPr>
              <a:t> </a:t>
            </a:r>
            <a:r>
              <a:rPr sz="1600" dirty="0">
                <a:latin typeface="Arial MT"/>
                <a:cs typeface="Arial MT"/>
              </a:rPr>
              <a:t>Bureau</a:t>
            </a:r>
            <a:r>
              <a:rPr sz="1600" spc="-25" dirty="0">
                <a:latin typeface="Arial MT"/>
                <a:cs typeface="Arial MT"/>
              </a:rPr>
              <a:t> </a:t>
            </a:r>
            <a:r>
              <a:rPr sz="1600" spc="-10" dirty="0">
                <a:latin typeface="Arial MT"/>
                <a:cs typeface="Arial MT"/>
              </a:rPr>
              <a:t>(2009-2017)</a:t>
            </a:r>
            <a:endParaRPr sz="1600" dirty="0">
              <a:latin typeface="Arial MT"/>
              <a:cs typeface="Arial MT"/>
            </a:endParaRPr>
          </a:p>
        </p:txBody>
      </p:sp>
      <p:sp>
        <p:nvSpPr>
          <p:cNvPr id="8" name="object 12"/>
          <p:cNvSpPr txBox="1"/>
          <p:nvPr/>
        </p:nvSpPr>
        <p:spPr>
          <a:xfrm>
            <a:off x="650088" y="4214929"/>
            <a:ext cx="1422070" cy="319959"/>
          </a:xfrm>
          <a:prstGeom prst="rect">
            <a:avLst/>
          </a:prstGeom>
        </p:spPr>
        <p:txBody>
          <a:bodyPr vert="horz" wrap="square" lIns="0" tIns="12065" rIns="0" bIns="0" rtlCol="0">
            <a:spAutoFit/>
          </a:bodyPr>
          <a:lstStyle/>
          <a:p>
            <a:pPr marL="12700">
              <a:lnSpc>
                <a:spcPct val="100000"/>
              </a:lnSpc>
              <a:spcBef>
                <a:spcPts val="95"/>
              </a:spcBef>
            </a:pPr>
            <a:r>
              <a:rPr sz="2000" b="1" spc="-20" dirty="0">
                <a:latin typeface="Arial"/>
                <a:cs typeface="Arial"/>
              </a:rPr>
              <a:t>Tools</a:t>
            </a:r>
            <a:r>
              <a:rPr sz="2000" b="1" spc="-55" dirty="0">
                <a:latin typeface="Arial"/>
                <a:cs typeface="Arial"/>
              </a:rPr>
              <a:t> </a:t>
            </a:r>
            <a:r>
              <a:rPr sz="2000" b="1" spc="-20" dirty="0">
                <a:latin typeface="Arial"/>
                <a:cs typeface="Arial"/>
              </a:rPr>
              <a:t>used:</a:t>
            </a:r>
            <a:endParaRPr sz="2000" dirty="0">
              <a:latin typeface="Arial"/>
              <a:cs typeface="Arial"/>
            </a:endParaRPr>
          </a:p>
        </p:txBody>
      </p:sp>
      <p:sp>
        <p:nvSpPr>
          <p:cNvPr id="9" name="object 13"/>
          <p:cNvSpPr txBox="1"/>
          <p:nvPr/>
        </p:nvSpPr>
        <p:spPr>
          <a:xfrm>
            <a:off x="650088" y="4677499"/>
            <a:ext cx="4973955" cy="1572866"/>
          </a:xfrm>
          <a:prstGeom prst="rect">
            <a:avLst/>
          </a:prstGeom>
        </p:spPr>
        <p:txBody>
          <a:bodyPr vert="horz" wrap="square" lIns="0" tIns="140335" rIns="0" bIns="0" rtlCol="0">
            <a:spAutoFit/>
          </a:bodyPr>
          <a:lstStyle/>
          <a:p>
            <a:pPr marL="12700">
              <a:lnSpc>
                <a:spcPct val="100000"/>
              </a:lnSpc>
              <a:spcBef>
                <a:spcPts val="1105"/>
              </a:spcBef>
            </a:pPr>
            <a:r>
              <a:rPr sz="2000" b="1" dirty="0">
                <a:latin typeface="Arial"/>
                <a:cs typeface="Arial"/>
              </a:rPr>
              <a:t>General</a:t>
            </a:r>
            <a:r>
              <a:rPr sz="2000" b="1" spc="-25" dirty="0">
                <a:latin typeface="Arial"/>
                <a:cs typeface="Arial"/>
              </a:rPr>
              <a:t> </a:t>
            </a:r>
            <a:r>
              <a:rPr sz="2000" b="1" dirty="0">
                <a:latin typeface="Arial"/>
                <a:cs typeface="Arial"/>
              </a:rPr>
              <a:t>Procedure</a:t>
            </a:r>
            <a:r>
              <a:rPr sz="2000" b="1" spc="-35" dirty="0">
                <a:latin typeface="Arial"/>
                <a:cs typeface="Arial"/>
              </a:rPr>
              <a:t> </a:t>
            </a:r>
            <a:r>
              <a:rPr sz="2000" b="1" dirty="0">
                <a:latin typeface="Arial"/>
                <a:cs typeface="Arial"/>
              </a:rPr>
              <a:t>and</a:t>
            </a:r>
            <a:r>
              <a:rPr sz="2000" b="1" spc="-95" dirty="0">
                <a:latin typeface="Arial"/>
                <a:cs typeface="Arial"/>
              </a:rPr>
              <a:t> </a:t>
            </a:r>
            <a:r>
              <a:rPr sz="2000" b="1" spc="-10" dirty="0">
                <a:latin typeface="Arial"/>
                <a:cs typeface="Arial"/>
              </a:rPr>
              <a:t>Analysis</a:t>
            </a:r>
            <a:endParaRPr sz="2000" dirty="0">
              <a:latin typeface="Arial"/>
              <a:cs typeface="Arial"/>
            </a:endParaRPr>
          </a:p>
          <a:p>
            <a:pPr marL="240665" indent="-227965">
              <a:lnSpc>
                <a:spcPct val="100000"/>
              </a:lnSpc>
              <a:spcBef>
                <a:spcPts val="1010"/>
              </a:spcBef>
              <a:buClr>
                <a:srgbClr val="46C3D2"/>
              </a:buClr>
              <a:buChar char="•"/>
              <a:tabLst>
                <a:tab pos="240665" algn="l"/>
              </a:tabLst>
            </a:pPr>
            <a:r>
              <a:rPr sz="1600" dirty="0">
                <a:latin typeface="Arial MT"/>
                <a:cs typeface="Arial MT"/>
              </a:rPr>
              <a:t>Comprehensive</a:t>
            </a:r>
            <a:r>
              <a:rPr sz="1600" spc="-75" dirty="0">
                <a:latin typeface="Arial MT"/>
                <a:cs typeface="Arial MT"/>
              </a:rPr>
              <a:t> </a:t>
            </a:r>
            <a:r>
              <a:rPr sz="1600" dirty="0">
                <a:latin typeface="Arial MT"/>
                <a:cs typeface="Arial MT"/>
              </a:rPr>
              <a:t>Data</a:t>
            </a:r>
            <a:r>
              <a:rPr sz="1600" spc="-60" dirty="0">
                <a:latin typeface="Arial MT"/>
                <a:cs typeface="Arial MT"/>
              </a:rPr>
              <a:t> </a:t>
            </a:r>
            <a:r>
              <a:rPr sz="1600" spc="-10" dirty="0">
                <a:latin typeface="Arial MT"/>
                <a:cs typeface="Arial MT"/>
              </a:rPr>
              <a:t>Cleaning</a:t>
            </a:r>
            <a:endParaRPr sz="1600" dirty="0">
              <a:latin typeface="Arial MT"/>
              <a:cs typeface="Arial MT"/>
            </a:endParaRPr>
          </a:p>
          <a:p>
            <a:pPr marL="240665" indent="-227965">
              <a:lnSpc>
                <a:spcPct val="100000"/>
              </a:lnSpc>
              <a:spcBef>
                <a:spcPts val="994"/>
              </a:spcBef>
              <a:buClr>
                <a:srgbClr val="46C3D2"/>
              </a:buClr>
              <a:buChar char="•"/>
              <a:tabLst>
                <a:tab pos="240665" algn="l"/>
              </a:tabLst>
            </a:pPr>
            <a:r>
              <a:rPr sz="1600" spc="-10" dirty="0">
                <a:latin typeface="Arial MT"/>
                <a:cs typeface="Arial MT"/>
              </a:rPr>
              <a:t>Descriptive</a:t>
            </a:r>
            <a:r>
              <a:rPr sz="1600" spc="-110" dirty="0">
                <a:latin typeface="Arial MT"/>
                <a:cs typeface="Arial MT"/>
              </a:rPr>
              <a:t> </a:t>
            </a:r>
            <a:r>
              <a:rPr sz="1600" dirty="0">
                <a:latin typeface="Arial MT"/>
                <a:cs typeface="Arial MT"/>
              </a:rPr>
              <a:t>Analysis</a:t>
            </a:r>
            <a:r>
              <a:rPr sz="1600" spc="-3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Hypothesis</a:t>
            </a:r>
            <a:r>
              <a:rPr sz="1600" spc="-30" dirty="0">
                <a:latin typeface="Arial MT"/>
                <a:cs typeface="Arial MT"/>
              </a:rPr>
              <a:t> </a:t>
            </a:r>
            <a:r>
              <a:rPr sz="1600" spc="-25" dirty="0">
                <a:latin typeface="Arial MT"/>
                <a:cs typeface="Arial MT"/>
              </a:rPr>
              <a:t>Testing </a:t>
            </a:r>
            <a:r>
              <a:rPr sz="1600" dirty="0">
                <a:latin typeface="Arial MT"/>
                <a:cs typeface="Arial MT"/>
              </a:rPr>
              <a:t>in</a:t>
            </a:r>
            <a:r>
              <a:rPr sz="1600" spc="-35" dirty="0">
                <a:latin typeface="Arial MT"/>
                <a:cs typeface="Arial MT"/>
              </a:rPr>
              <a:t> </a:t>
            </a:r>
            <a:r>
              <a:rPr sz="1600" spc="-10" dirty="0">
                <a:latin typeface="Arial MT"/>
                <a:cs typeface="Arial MT"/>
              </a:rPr>
              <a:t>Excel</a:t>
            </a:r>
            <a:endParaRPr sz="1600" dirty="0">
              <a:latin typeface="Arial MT"/>
              <a:cs typeface="Arial MT"/>
            </a:endParaRPr>
          </a:p>
          <a:p>
            <a:pPr marL="240665" indent="-227965">
              <a:lnSpc>
                <a:spcPct val="100000"/>
              </a:lnSpc>
              <a:spcBef>
                <a:spcPts val="1000"/>
              </a:spcBef>
              <a:buClr>
                <a:srgbClr val="46C3D2"/>
              </a:buClr>
              <a:buChar char="•"/>
              <a:tabLst>
                <a:tab pos="240665" algn="l"/>
              </a:tabLst>
            </a:pPr>
            <a:r>
              <a:rPr sz="1600" dirty="0">
                <a:latin typeface="Arial MT"/>
                <a:cs typeface="Arial MT"/>
              </a:rPr>
              <a:t>EDA</a:t>
            </a:r>
            <a:r>
              <a:rPr sz="1600" spc="-114" dirty="0">
                <a:latin typeface="Arial MT"/>
                <a:cs typeface="Arial MT"/>
              </a:rPr>
              <a:t> </a:t>
            </a:r>
            <a:r>
              <a:rPr sz="1600" dirty="0">
                <a:latin typeface="Arial MT"/>
                <a:cs typeface="Arial MT"/>
              </a:rPr>
              <a:t>and</a:t>
            </a:r>
            <a:r>
              <a:rPr sz="1600" spc="-30" dirty="0">
                <a:latin typeface="Arial MT"/>
                <a:cs typeface="Arial MT"/>
              </a:rPr>
              <a:t> </a:t>
            </a:r>
            <a:r>
              <a:rPr sz="1600" dirty="0">
                <a:latin typeface="Arial MT"/>
                <a:cs typeface="Arial MT"/>
              </a:rPr>
              <a:t>Visualization</a:t>
            </a:r>
            <a:r>
              <a:rPr sz="1600" spc="-55" dirty="0">
                <a:latin typeface="Arial MT"/>
                <a:cs typeface="Arial MT"/>
              </a:rPr>
              <a:t> </a:t>
            </a:r>
            <a:r>
              <a:rPr sz="1600" dirty="0">
                <a:latin typeface="Arial MT"/>
                <a:cs typeface="Arial MT"/>
              </a:rPr>
              <a:t>in</a:t>
            </a:r>
            <a:r>
              <a:rPr sz="1600" spc="-50" dirty="0">
                <a:latin typeface="Arial MT"/>
                <a:cs typeface="Arial MT"/>
              </a:rPr>
              <a:t> </a:t>
            </a:r>
            <a:r>
              <a:rPr sz="1600" spc="-10" dirty="0">
                <a:latin typeface="Arial MT"/>
                <a:cs typeface="Arial MT"/>
              </a:rPr>
              <a:t>Tableau</a:t>
            </a:r>
            <a:endParaRPr sz="1600" dirty="0">
              <a:latin typeface="Arial MT"/>
              <a:cs typeface="Arial MT"/>
            </a:endParaRPr>
          </a:p>
        </p:txBody>
      </p:sp>
      <p:grpSp>
        <p:nvGrpSpPr>
          <p:cNvPr id="10" name="object 14"/>
          <p:cNvGrpSpPr/>
          <p:nvPr/>
        </p:nvGrpSpPr>
        <p:grpSpPr>
          <a:xfrm>
            <a:off x="2237121" y="312059"/>
            <a:ext cx="9784909" cy="5949291"/>
            <a:chOff x="1929316" y="341375"/>
            <a:chExt cx="9784909" cy="5949291"/>
          </a:xfrm>
        </p:grpSpPr>
        <p:pic>
          <p:nvPicPr>
            <p:cNvPr id="11" name="object 15"/>
            <p:cNvPicPr/>
            <p:nvPr/>
          </p:nvPicPr>
          <p:blipFill>
            <a:blip r:embed="rId2" cstate="print"/>
            <a:stretch>
              <a:fillRect/>
            </a:stretch>
          </p:blipFill>
          <p:spPr>
            <a:xfrm>
              <a:off x="9552737" y="5010506"/>
              <a:ext cx="1260348" cy="1260348"/>
            </a:xfrm>
            <a:prstGeom prst="rect">
              <a:avLst/>
            </a:prstGeom>
          </p:spPr>
        </p:pic>
        <p:sp>
          <p:nvSpPr>
            <p:cNvPr id="12" name="object 16"/>
            <p:cNvSpPr/>
            <p:nvPr/>
          </p:nvSpPr>
          <p:spPr>
            <a:xfrm>
              <a:off x="9691726" y="5149634"/>
              <a:ext cx="986790" cy="987425"/>
            </a:xfrm>
            <a:custGeom>
              <a:avLst/>
              <a:gdLst/>
              <a:ahLst/>
              <a:cxnLst/>
              <a:rect l="l" t="t" r="r" b="b"/>
              <a:pathLst>
                <a:path w="986790" h="987425">
                  <a:moveTo>
                    <a:pt x="804760" y="441566"/>
                  </a:moveTo>
                  <a:lnTo>
                    <a:pt x="800658" y="421398"/>
                  </a:lnTo>
                  <a:lnTo>
                    <a:pt x="789508" y="404876"/>
                  </a:lnTo>
                  <a:lnTo>
                    <a:pt x="772998" y="393712"/>
                  </a:lnTo>
                  <a:lnTo>
                    <a:pt x="752843" y="389610"/>
                  </a:lnTo>
                  <a:lnTo>
                    <a:pt x="597077" y="389610"/>
                  </a:lnTo>
                  <a:lnTo>
                    <a:pt x="597077" y="233768"/>
                  </a:lnTo>
                  <a:lnTo>
                    <a:pt x="592988" y="213601"/>
                  </a:lnTo>
                  <a:lnTo>
                    <a:pt x="581825" y="197078"/>
                  </a:lnTo>
                  <a:lnTo>
                    <a:pt x="565315" y="185915"/>
                  </a:lnTo>
                  <a:lnTo>
                    <a:pt x="545160" y="181825"/>
                  </a:lnTo>
                  <a:lnTo>
                    <a:pt x="441325" y="181825"/>
                  </a:lnTo>
                  <a:lnTo>
                    <a:pt x="421157" y="185915"/>
                  </a:lnTo>
                  <a:lnTo>
                    <a:pt x="404647" y="197078"/>
                  </a:lnTo>
                  <a:lnTo>
                    <a:pt x="393496" y="213601"/>
                  </a:lnTo>
                  <a:lnTo>
                    <a:pt x="389394" y="233768"/>
                  </a:lnTo>
                  <a:lnTo>
                    <a:pt x="389394" y="389610"/>
                  </a:lnTo>
                  <a:lnTo>
                    <a:pt x="233641" y="389610"/>
                  </a:lnTo>
                  <a:lnTo>
                    <a:pt x="213474" y="393712"/>
                  </a:lnTo>
                  <a:lnTo>
                    <a:pt x="196964" y="404876"/>
                  </a:lnTo>
                  <a:lnTo>
                    <a:pt x="185813" y="421398"/>
                  </a:lnTo>
                  <a:lnTo>
                    <a:pt x="181724" y="441566"/>
                  </a:lnTo>
                  <a:lnTo>
                    <a:pt x="181724" y="545465"/>
                  </a:lnTo>
                  <a:lnTo>
                    <a:pt x="185813" y="565632"/>
                  </a:lnTo>
                  <a:lnTo>
                    <a:pt x="196964" y="582155"/>
                  </a:lnTo>
                  <a:lnTo>
                    <a:pt x="213474" y="593305"/>
                  </a:lnTo>
                  <a:lnTo>
                    <a:pt x="233641" y="597408"/>
                  </a:lnTo>
                  <a:lnTo>
                    <a:pt x="389394" y="597408"/>
                  </a:lnTo>
                  <a:lnTo>
                    <a:pt x="389394" y="753262"/>
                  </a:lnTo>
                  <a:lnTo>
                    <a:pt x="393496" y="773430"/>
                  </a:lnTo>
                  <a:lnTo>
                    <a:pt x="404647" y="789940"/>
                  </a:lnTo>
                  <a:lnTo>
                    <a:pt x="421157" y="801103"/>
                  </a:lnTo>
                  <a:lnTo>
                    <a:pt x="441325" y="805205"/>
                  </a:lnTo>
                  <a:lnTo>
                    <a:pt x="545160" y="805205"/>
                  </a:lnTo>
                  <a:lnTo>
                    <a:pt x="565315" y="801103"/>
                  </a:lnTo>
                  <a:lnTo>
                    <a:pt x="581825" y="789940"/>
                  </a:lnTo>
                  <a:lnTo>
                    <a:pt x="592988" y="773430"/>
                  </a:lnTo>
                  <a:lnTo>
                    <a:pt x="597077" y="753262"/>
                  </a:lnTo>
                  <a:lnTo>
                    <a:pt x="597077" y="597408"/>
                  </a:lnTo>
                  <a:lnTo>
                    <a:pt x="752843" y="597408"/>
                  </a:lnTo>
                  <a:lnTo>
                    <a:pt x="772998" y="593305"/>
                  </a:lnTo>
                  <a:lnTo>
                    <a:pt x="789508" y="582155"/>
                  </a:lnTo>
                  <a:lnTo>
                    <a:pt x="800658" y="565632"/>
                  </a:lnTo>
                  <a:lnTo>
                    <a:pt x="804760" y="545465"/>
                  </a:lnTo>
                  <a:lnTo>
                    <a:pt x="804760" y="441566"/>
                  </a:lnTo>
                  <a:close/>
                </a:path>
                <a:path w="986790" h="987425">
                  <a:moveTo>
                    <a:pt x="986485" y="493509"/>
                  </a:moveTo>
                  <a:lnTo>
                    <a:pt x="984224" y="445960"/>
                  </a:lnTo>
                  <a:lnTo>
                    <a:pt x="977595" y="399681"/>
                  </a:lnTo>
                  <a:lnTo>
                    <a:pt x="966787" y="354914"/>
                  </a:lnTo>
                  <a:lnTo>
                    <a:pt x="952030" y="311823"/>
                  </a:lnTo>
                  <a:lnTo>
                    <a:pt x="933462" y="270560"/>
                  </a:lnTo>
                  <a:lnTo>
                    <a:pt x="911440" y="231571"/>
                  </a:lnTo>
                  <a:lnTo>
                    <a:pt x="908596" y="227469"/>
                  </a:lnTo>
                  <a:lnTo>
                    <a:pt x="908596" y="493509"/>
                  </a:lnTo>
                  <a:lnTo>
                    <a:pt x="905814" y="542048"/>
                  </a:lnTo>
                  <a:lnTo>
                    <a:pt x="897648" y="588911"/>
                  </a:lnTo>
                  <a:lnTo>
                    <a:pt x="884428" y="633818"/>
                  </a:lnTo>
                  <a:lnTo>
                    <a:pt x="866444" y="676427"/>
                  </a:lnTo>
                  <a:lnTo>
                    <a:pt x="844016" y="716457"/>
                  </a:lnTo>
                  <a:lnTo>
                    <a:pt x="817460" y="753592"/>
                  </a:lnTo>
                  <a:lnTo>
                    <a:pt x="787069" y="787514"/>
                  </a:lnTo>
                  <a:lnTo>
                    <a:pt x="753173" y="817918"/>
                  </a:lnTo>
                  <a:lnTo>
                    <a:pt x="716064" y="844486"/>
                  </a:lnTo>
                  <a:lnTo>
                    <a:pt x="676059" y="866927"/>
                  </a:lnTo>
                  <a:lnTo>
                    <a:pt x="633463" y="884910"/>
                  </a:lnTo>
                  <a:lnTo>
                    <a:pt x="588581" y="898144"/>
                  </a:lnTo>
                  <a:lnTo>
                    <a:pt x="541743" y="906310"/>
                  </a:lnTo>
                  <a:lnTo>
                    <a:pt x="493242" y="909104"/>
                  </a:lnTo>
                  <a:lnTo>
                    <a:pt x="444741" y="906310"/>
                  </a:lnTo>
                  <a:lnTo>
                    <a:pt x="397891" y="898144"/>
                  </a:lnTo>
                  <a:lnTo>
                    <a:pt x="353021" y="884910"/>
                  </a:lnTo>
                  <a:lnTo>
                    <a:pt x="310426" y="866927"/>
                  </a:lnTo>
                  <a:lnTo>
                    <a:pt x="270421" y="844486"/>
                  </a:lnTo>
                  <a:lnTo>
                    <a:pt x="233311" y="817918"/>
                  </a:lnTo>
                  <a:lnTo>
                    <a:pt x="199402" y="787514"/>
                  </a:lnTo>
                  <a:lnTo>
                    <a:pt x="169024" y="753592"/>
                  </a:lnTo>
                  <a:lnTo>
                    <a:pt x="142417" y="716381"/>
                  </a:lnTo>
                  <a:lnTo>
                    <a:pt x="120040" y="676427"/>
                  </a:lnTo>
                  <a:lnTo>
                    <a:pt x="102057" y="633818"/>
                  </a:lnTo>
                  <a:lnTo>
                    <a:pt x="88836" y="588911"/>
                  </a:lnTo>
                  <a:lnTo>
                    <a:pt x="80670" y="542048"/>
                  </a:lnTo>
                  <a:lnTo>
                    <a:pt x="77876" y="493509"/>
                  </a:lnTo>
                  <a:lnTo>
                    <a:pt x="80670" y="444982"/>
                  </a:lnTo>
                  <a:lnTo>
                    <a:pt x="88836" y="398106"/>
                  </a:lnTo>
                  <a:lnTo>
                    <a:pt x="102057" y="353212"/>
                  </a:lnTo>
                  <a:lnTo>
                    <a:pt x="120040" y="310591"/>
                  </a:lnTo>
                  <a:lnTo>
                    <a:pt x="142455" y="270560"/>
                  </a:lnTo>
                  <a:lnTo>
                    <a:pt x="169024" y="233438"/>
                  </a:lnTo>
                  <a:lnTo>
                    <a:pt x="199402" y="199517"/>
                  </a:lnTo>
                  <a:lnTo>
                    <a:pt x="233311" y="169113"/>
                  </a:lnTo>
                  <a:lnTo>
                    <a:pt x="270408" y="142544"/>
                  </a:lnTo>
                  <a:lnTo>
                    <a:pt x="310426" y="120103"/>
                  </a:lnTo>
                  <a:lnTo>
                    <a:pt x="353021" y="102120"/>
                  </a:lnTo>
                  <a:lnTo>
                    <a:pt x="397891" y="88887"/>
                  </a:lnTo>
                  <a:lnTo>
                    <a:pt x="444728" y="80721"/>
                  </a:lnTo>
                  <a:lnTo>
                    <a:pt x="493242" y="77927"/>
                  </a:lnTo>
                  <a:lnTo>
                    <a:pt x="541743" y="80721"/>
                  </a:lnTo>
                  <a:lnTo>
                    <a:pt x="588581" y="88887"/>
                  </a:lnTo>
                  <a:lnTo>
                    <a:pt x="633463" y="102120"/>
                  </a:lnTo>
                  <a:lnTo>
                    <a:pt x="676059" y="120103"/>
                  </a:lnTo>
                  <a:lnTo>
                    <a:pt x="716064" y="142544"/>
                  </a:lnTo>
                  <a:lnTo>
                    <a:pt x="753173" y="169113"/>
                  </a:lnTo>
                  <a:lnTo>
                    <a:pt x="787069" y="199517"/>
                  </a:lnTo>
                  <a:lnTo>
                    <a:pt x="817460" y="233438"/>
                  </a:lnTo>
                  <a:lnTo>
                    <a:pt x="844067" y="270649"/>
                  </a:lnTo>
                  <a:lnTo>
                    <a:pt x="866444" y="310591"/>
                  </a:lnTo>
                  <a:lnTo>
                    <a:pt x="884428" y="353212"/>
                  </a:lnTo>
                  <a:lnTo>
                    <a:pt x="897648" y="398106"/>
                  </a:lnTo>
                  <a:lnTo>
                    <a:pt x="905814" y="444982"/>
                  </a:lnTo>
                  <a:lnTo>
                    <a:pt x="908596" y="493509"/>
                  </a:lnTo>
                  <a:lnTo>
                    <a:pt x="908596" y="227469"/>
                  </a:lnTo>
                  <a:lnTo>
                    <a:pt x="886015" y="194818"/>
                  </a:lnTo>
                  <a:lnTo>
                    <a:pt x="857465" y="160591"/>
                  </a:lnTo>
                  <a:lnTo>
                    <a:pt x="825982" y="129082"/>
                  </a:lnTo>
                  <a:lnTo>
                    <a:pt x="791768" y="100520"/>
                  </a:lnTo>
                  <a:lnTo>
                    <a:pt x="759129" y="77927"/>
                  </a:lnTo>
                  <a:lnTo>
                    <a:pt x="755027" y="75082"/>
                  </a:lnTo>
                  <a:lnTo>
                    <a:pt x="715987" y="52997"/>
                  </a:lnTo>
                  <a:lnTo>
                    <a:pt x="674827" y="34467"/>
                  </a:lnTo>
                  <a:lnTo>
                    <a:pt x="631774" y="19697"/>
                  </a:lnTo>
                  <a:lnTo>
                    <a:pt x="587019" y="8890"/>
                  </a:lnTo>
                  <a:lnTo>
                    <a:pt x="540766" y="2260"/>
                  </a:lnTo>
                  <a:lnTo>
                    <a:pt x="493242" y="0"/>
                  </a:lnTo>
                  <a:lnTo>
                    <a:pt x="445706" y="2260"/>
                  </a:lnTo>
                  <a:lnTo>
                    <a:pt x="399465" y="8890"/>
                  </a:lnTo>
                  <a:lnTo>
                    <a:pt x="354711" y="19697"/>
                  </a:lnTo>
                  <a:lnTo>
                    <a:pt x="311645" y="34467"/>
                  </a:lnTo>
                  <a:lnTo>
                    <a:pt x="270497" y="52997"/>
                  </a:lnTo>
                  <a:lnTo>
                    <a:pt x="231444" y="75082"/>
                  </a:lnTo>
                  <a:lnTo>
                    <a:pt x="194716" y="100520"/>
                  </a:lnTo>
                  <a:lnTo>
                    <a:pt x="160502" y="129082"/>
                  </a:lnTo>
                  <a:lnTo>
                    <a:pt x="129006" y="160591"/>
                  </a:lnTo>
                  <a:lnTo>
                    <a:pt x="100457" y="194818"/>
                  </a:lnTo>
                  <a:lnTo>
                    <a:pt x="75044" y="231571"/>
                  </a:lnTo>
                  <a:lnTo>
                    <a:pt x="52971" y="270649"/>
                  </a:lnTo>
                  <a:lnTo>
                    <a:pt x="34455" y="311823"/>
                  </a:lnTo>
                  <a:lnTo>
                    <a:pt x="19685" y="354914"/>
                  </a:lnTo>
                  <a:lnTo>
                    <a:pt x="8890" y="399681"/>
                  </a:lnTo>
                  <a:lnTo>
                    <a:pt x="2260" y="445960"/>
                  </a:lnTo>
                  <a:lnTo>
                    <a:pt x="0" y="493509"/>
                  </a:lnTo>
                  <a:lnTo>
                    <a:pt x="2260" y="541070"/>
                  </a:lnTo>
                  <a:lnTo>
                    <a:pt x="8890" y="587336"/>
                  </a:lnTo>
                  <a:lnTo>
                    <a:pt x="19685" y="632117"/>
                  </a:lnTo>
                  <a:lnTo>
                    <a:pt x="34455" y="675195"/>
                  </a:lnTo>
                  <a:lnTo>
                    <a:pt x="53009" y="716457"/>
                  </a:lnTo>
                  <a:lnTo>
                    <a:pt x="75044" y="755446"/>
                  </a:lnTo>
                  <a:lnTo>
                    <a:pt x="100457" y="792200"/>
                  </a:lnTo>
                  <a:lnTo>
                    <a:pt x="129006" y="826439"/>
                  </a:lnTo>
                  <a:lnTo>
                    <a:pt x="160502" y="857935"/>
                  </a:lnTo>
                  <a:lnTo>
                    <a:pt x="194716" y="886510"/>
                  </a:lnTo>
                  <a:lnTo>
                    <a:pt x="231444" y="911936"/>
                  </a:lnTo>
                  <a:lnTo>
                    <a:pt x="270497" y="934021"/>
                  </a:lnTo>
                  <a:lnTo>
                    <a:pt x="311645" y="952550"/>
                  </a:lnTo>
                  <a:lnTo>
                    <a:pt x="354711" y="967320"/>
                  </a:lnTo>
                  <a:lnTo>
                    <a:pt x="399465" y="978128"/>
                  </a:lnTo>
                  <a:lnTo>
                    <a:pt x="445706" y="984770"/>
                  </a:lnTo>
                  <a:lnTo>
                    <a:pt x="493242" y="987031"/>
                  </a:lnTo>
                  <a:lnTo>
                    <a:pt x="540766" y="984770"/>
                  </a:lnTo>
                  <a:lnTo>
                    <a:pt x="587019" y="978128"/>
                  </a:lnTo>
                  <a:lnTo>
                    <a:pt x="631774" y="967320"/>
                  </a:lnTo>
                  <a:lnTo>
                    <a:pt x="674827" y="952550"/>
                  </a:lnTo>
                  <a:lnTo>
                    <a:pt x="715987" y="934021"/>
                  </a:lnTo>
                  <a:lnTo>
                    <a:pt x="755027" y="911936"/>
                  </a:lnTo>
                  <a:lnTo>
                    <a:pt x="791768" y="886510"/>
                  </a:lnTo>
                  <a:lnTo>
                    <a:pt x="825982" y="857935"/>
                  </a:lnTo>
                  <a:lnTo>
                    <a:pt x="857465" y="826439"/>
                  </a:lnTo>
                  <a:lnTo>
                    <a:pt x="886015" y="792200"/>
                  </a:lnTo>
                  <a:lnTo>
                    <a:pt x="911440" y="755446"/>
                  </a:lnTo>
                  <a:lnTo>
                    <a:pt x="933513" y="716381"/>
                  </a:lnTo>
                  <a:lnTo>
                    <a:pt x="952030" y="675195"/>
                  </a:lnTo>
                  <a:lnTo>
                    <a:pt x="966787" y="632117"/>
                  </a:lnTo>
                  <a:lnTo>
                    <a:pt x="977595" y="587336"/>
                  </a:lnTo>
                  <a:lnTo>
                    <a:pt x="984224" y="541070"/>
                  </a:lnTo>
                  <a:lnTo>
                    <a:pt x="986485" y="493509"/>
                  </a:lnTo>
                  <a:close/>
                </a:path>
              </a:pathLst>
            </a:custGeom>
            <a:solidFill>
              <a:srgbClr val="46C3D2"/>
            </a:solidFill>
          </p:spPr>
          <p:txBody>
            <a:bodyPr wrap="square" lIns="0" tIns="0" rIns="0" bIns="0" rtlCol="0"/>
            <a:lstStyle/>
            <a:p>
              <a:endParaRPr/>
            </a:p>
          </p:txBody>
        </p:sp>
        <p:sp>
          <p:nvSpPr>
            <p:cNvPr id="13" name="object 17"/>
            <p:cNvSpPr/>
            <p:nvPr/>
          </p:nvSpPr>
          <p:spPr>
            <a:xfrm>
              <a:off x="9533687" y="4991456"/>
              <a:ext cx="1298575" cy="1299210"/>
            </a:xfrm>
            <a:custGeom>
              <a:avLst/>
              <a:gdLst/>
              <a:ahLst/>
              <a:cxnLst/>
              <a:rect l="l" t="t" r="r" b="b"/>
              <a:pathLst>
                <a:path w="1298575" h="1299210">
                  <a:moveTo>
                    <a:pt x="649224" y="0"/>
                  </a:moveTo>
                  <a:lnTo>
                    <a:pt x="715517" y="3302"/>
                  </a:lnTo>
                  <a:lnTo>
                    <a:pt x="780033" y="13081"/>
                  </a:lnTo>
                  <a:lnTo>
                    <a:pt x="842263" y="29083"/>
                  </a:lnTo>
                  <a:lnTo>
                    <a:pt x="901953" y="51054"/>
                  </a:lnTo>
                  <a:lnTo>
                    <a:pt x="958850" y="78486"/>
                  </a:lnTo>
                  <a:lnTo>
                    <a:pt x="1012443" y="110744"/>
                  </a:lnTo>
                  <a:lnTo>
                    <a:pt x="1062227" y="148463"/>
                  </a:lnTo>
                  <a:lnTo>
                    <a:pt x="1108455" y="190119"/>
                  </a:lnTo>
                  <a:lnTo>
                    <a:pt x="1150111" y="236347"/>
                  </a:lnTo>
                  <a:lnTo>
                    <a:pt x="1187830" y="286131"/>
                  </a:lnTo>
                  <a:lnTo>
                    <a:pt x="1220088" y="339725"/>
                  </a:lnTo>
                  <a:lnTo>
                    <a:pt x="1247521" y="396621"/>
                  </a:lnTo>
                  <a:lnTo>
                    <a:pt x="1269491" y="456311"/>
                  </a:lnTo>
                  <a:lnTo>
                    <a:pt x="1285493" y="518541"/>
                  </a:lnTo>
                  <a:lnTo>
                    <a:pt x="1295273" y="583082"/>
                  </a:lnTo>
                  <a:lnTo>
                    <a:pt x="1298575" y="649287"/>
                  </a:lnTo>
                  <a:lnTo>
                    <a:pt x="1295273" y="715479"/>
                  </a:lnTo>
                  <a:lnTo>
                    <a:pt x="1285493" y="780097"/>
                  </a:lnTo>
                  <a:lnTo>
                    <a:pt x="1269491" y="842302"/>
                  </a:lnTo>
                  <a:lnTo>
                    <a:pt x="1247521" y="902017"/>
                  </a:lnTo>
                  <a:lnTo>
                    <a:pt x="1220088" y="958799"/>
                  </a:lnTo>
                  <a:lnTo>
                    <a:pt x="1187830" y="1012393"/>
                  </a:lnTo>
                  <a:lnTo>
                    <a:pt x="1150111" y="1062266"/>
                  </a:lnTo>
                  <a:lnTo>
                    <a:pt x="1108455" y="1108468"/>
                  </a:lnTo>
                  <a:lnTo>
                    <a:pt x="1062227" y="1150162"/>
                  </a:lnTo>
                  <a:lnTo>
                    <a:pt x="1012443" y="1187780"/>
                  </a:lnTo>
                  <a:lnTo>
                    <a:pt x="958850" y="1220101"/>
                  </a:lnTo>
                  <a:lnTo>
                    <a:pt x="901953" y="1247470"/>
                  </a:lnTo>
                  <a:lnTo>
                    <a:pt x="842263" y="1269555"/>
                  </a:lnTo>
                  <a:lnTo>
                    <a:pt x="780033" y="1285519"/>
                  </a:lnTo>
                  <a:lnTo>
                    <a:pt x="715517" y="1295323"/>
                  </a:lnTo>
                  <a:lnTo>
                    <a:pt x="649224" y="1298600"/>
                  </a:lnTo>
                  <a:lnTo>
                    <a:pt x="583056" y="1295323"/>
                  </a:lnTo>
                  <a:lnTo>
                    <a:pt x="518540" y="1285519"/>
                  </a:lnTo>
                  <a:lnTo>
                    <a:pt x="456310" y="1269555"/>
                  </a:lnTo>
                  <a:lnTo>
                    <a:pt x="396621" y="1247470"/>
                  </a:lnTo>
                  <a:lnTo>
                    <a:pt x="339725" y="1220101"/>
                  </a:lnTo>
                  <a:lnTo>
                    <a:pt x="286130" y="1187780"/>
                  </a:lnTo>
                  <a:lnTo>
                    <a:pt x="236347" y="1150162"/>
                  </a:lnTo>
                  <a:lnTo>
                    <a:pt x="190118" y="1108468"/>
                  </a:lnTo>
                  <a:lnTo>
                    <a:pt x="148462" y="1062266"/>
                  </a:lnTo>
                  <a:lnTo>
                    <a:pt x="110743" y="1012393"/>
                  </a:lnTo>
                  <a:lnTo>
                    <a:pt x="78485" y="958799"/>
                  </a:lnTo>
                  <a:lnTo>
                    <a:pt x="51053" y="902017"/>
                  </a:lnTo>
                  <a:lnTo>
                    <a:pt x="29082" y="842302"/>
                  </a:lnTo>
                  <a:lnTo>
                    <a:pt x="13080" y="780097"/>
                  </a:lnTo>
                  <a:lnTo>
                    <a:pt x="3301" y="715479"/>
                  </a:lnTo>
                  <a:lnTo>
                    <a:pt x="0" y="649287"/>
                  </a:lnTo>
                  <a:lnTo>
                    <a:pt x="3301" y="583082"/>
                  </a:lnTo>
                  <a:lnTo>
                    <a:pt x="13080" y="518541"/>
                  </a:lnTo>
                  <a:lnTo>
                    <a:pt x="29082" y="456311"/>
                  </a:lnTo>
                  <a:lnTo>
                    <a:pt x="51053" y="396621"/>
                  </a:lnTo>
                  <a:lnTo>
                    <a:pt x="78485" y="339725"/>
                  </a:lnTo>
                  <a:lnTo>
                    <a:pt x="110743" y="286131"/>
                  </a:lnTo>
                  <a:lnTo>
                    <a:pt x="148462" y="236347"/>
                  </a:lnTo>
                  <a:lnTo>
                    <a:pt x="190118" y="190119"/>
                  </a:lnTo>
                  <a:lnTo>
                    <a:pt x="236347" y="148463"/>
                  </a:lnTo>
                  <a:lnTo>
                    <a:pt x="286130" y="110744"/>
                  </a:lnTo>
                  <a:lnTo>
                    <a:pt x="339725" y="78486"/>
                  </a:lnTo>
                  <a:lnTo>
                    <a:pt x="396621" y="51054"/>
                  </a:lnTo>
                  <a:lnTo>
                    <a:pt x="456310" y="29083"/>
                  </a:lnTo>
                  <a:lnTo>
                    <a:pt x="518540" y="13081"/>
                  </a:lnTo>
                  <a:lnTo>
                    <a:pt x="583056" y="3302"/>
                  </a:lnTo>
                  <a:lnTo>
                    <a:pt x="649224" y="0"/>
                  </a:lnTo>
                  <a:close/>
                </a:path>
              </a:pathLst>
            </a:custGeom>
            <a:ln w="38100">
              <a:solidFill>
                <a:srgbClr val="46C3D2"/>
              </a:solidFill>
            </a:ln>
          </p:spPr>
          <p:txBody>
            <a:bodyPr wrap="square" lIns="0" tIns="0" rIns="0" bIns="0" rtlCol="0"/>
            <a:lstStyle/>
            <a:p>
              <a:endParaRPr/>
            </a:p>
          </p:txBody>
        </p:sp>
        <p:pic>
          <p:nvPicPr>
            <p:cNvPr id="14" name="object 18"/>
            <p:cNvPicPr/>
            <p:nvPr/>
          </p:nvPicPr>
          <p:blipFill>
            <a:blip r:embed="rId3" cstate="print"/>
            <a:stretch>
              <a:fillRect/>
            </a:stretch>
          </p:blipFill>
          <p:spPr>
            <a:xfrm>
              <a:off x="1929316" y="3984383"/>
              <a:ext cx="2204466" cy="648462"/>
            </a:xfrm>
            <a:prstGeom prst="rect">
              <a:avLst/>
            </a:prstGeom>
          </p:spPr>
        </p:pic>
        <p:sp>
          <p:nvSpPr>
            <p:cNvPr id="15" name="object 19"/>
            <p:cNvSpPr/>
            <p:nvPr/>
          </p:nvSpPr>
          <p:spPr>
            <a:xfrm>
              <a:off x="1977282" y="4040962"/>
              <a:ext cx="2091055" cy="535305"/>
            </a:xfrm>
            <a:custGeom>
              <a:avLst/>
              <a:gdLst/>
              <a:ahLst/>
              <a:cxnLst/>
              <a:rect l="l" t="t" r="r" b="b"/>
              <a:pathLst>
                <a:path w="2091054" h="535304">
                  <a:moveTo>
                    <a:pt x="2001773" y="0"/>
                  </a:moveTo>
                  <a:lnTo>
                    <a:pt x="89153" y="0"/>
                  </a:lnTo>
                  <a:lnTo>
                    <a:pt x="54435" y="7000"/>
                  </a:lnTo>
                  <a:lnTo>
                    <a:pt x="26098" y="26098"/>
                  </a:lnTo>
                  <a:lnTo>
                    <a:pt x="7000" y="54435"/>
                  </a:lnTo>
                  <a:lnTo>
                    <a:pt x="0" y="89153"/>
                  </a:lnTo>
                  <a:lnTo>
                    <a:pt x="0" y="445769"/>
                  </a:lnTo>
                  <a:lnTo>
                    <a:pt x="7000" y="480488"/>
                  </a:lnTo>
                  <a:lnTo>
                    <a:pt x="26098" y="508825"/>
                  </a:lnTo>
                  <a:lnTo>
                    <a:pt x="54435" y="527923"/>
                  </a:lnTo>
                  <a:lnTo>
                    <a:pt x="89153" y="534924"/>
                  </a:lnTo>
                  <a:lnTo>
                    <a:pt x="2001773" y="534924"/>
                  </a:lnTo>
                  <a:lnTo>
                    <a:pt x="2036492" y="527923"/>
                  </a:lnTo>
                  <a:lnTo>
                    <a:pt x="2064829" y="508825"/>
                  </a:lnTo>
                  <a:lnTo>
                    <a:pt x="2083927" y="480488"/>
                  </a:lnTo>
                  <a:lnTo>
                    <a:pt x="2090928" y="445769"/>
                  </a:lnTo>
                  <a:lnTo>
                    <a:pt x="2090928" y="89153"/>
                  </a:lnTo>
                  <a:lnTo>
                    <a:pt x="2083927" y="54435"/>
                  </a:lnTo>
                  <a:lnTo>
                    <a:pt x="2064829" y="26098"/>
                  </a:lnTo>
                  <a:lnTo>
                    <a:pt x="2036492" y="7000"/>
                  </a:lnTo>
                  <a:lnTo>
                    <a:pt x="2001773" y="0"/>
                  </a:lnTo>
                  <a:close/>
                </a:path>
              </a:pathLst>
            </a:custGeom>
            <a:solidFill>
              <a:schemeClr val="tx2"/>
            </a:solidFill>
          </p:spPr>
          <p:txBody>
            <a:bodyPr wrap="square" lIns="0" tIns="0" rIns="0" bIns="0" rtlCol="0"/>
            <a:lstStyle/>
            <a:p>
              <a:endParaRPr/>
            </a:p>
          </p:txBody>
        </p:sp>
        <p:sp>
          <p:nvSpPr>
            <p:cNvPr id="16" name="object 20"/>
            <p:cNvSpPr/>
            <p:nvPr/>
          </p:nvSpPr>
          <p:spPr>
            <a:xfrm>
              <a:off x="1994027" y="4050791"/>
              <a:ext cx="2091055" cy="535305"/>
            </a:xfrm>
            <a:custGeom>
              <a:avLst/>
              <a:gdLst/>
              <a:ahLst/>
              <a:cxnLst/>
              <a:rect l="l" t="t" r="r" b="b"/>
              <a:pathLst>
                <a:path w="2091054" h="535304">
                  <a:moveTo>
                    <a:pt x="0" y="89153"/>
                  </a:moveTo>
                  <a:lnTo>
                    <a:pt x="7000" y="54435"/>
                  </a:lnTo>
                  <a:lnTo>
                    <a:pt x="26098" y="26098"/>
                  </a:lnTo>
                  <a:lnTo>
                    <a:pt x="54435" y="7000"/>
                  </a:lnTo>
                  <a:lnTo>
                    <a:pt x="89153" y="0"/>
                  </a:lnTo>
                  <a:lnTo>
                    <a:pt x="2001773" y="0"/>
                  </a:lnTo>
                  <a:lnTo>
                    <a:pt x="2036492" y="7000"/>
                  </a:lnTo>
                  <a:lnTo>
                    <a:pt x="2064829" y="26098"/>
                  </a:lnTo>
                  <a:lnTo>
                    <a:pt x="2083927" y="54435"/>
                  </a:lnTo>
                  <a:lnTo>
                    <a:pt x="2090928" y="89153"/>
                  </a:lnTo>
                  <a:lnTo>
                    <a:pt x="2090928" y="445769"/>
                  </a:lnTo>
                  <a:lnTo>
                    <a:pt x="2083927" y="480488"/>
                  </a:lnTo>
                  <a:lnTo>
                    <a:pt x="2064829" y="508825"/>
                  </a:lnTo>
                  <a:lnTo>
                    <a:pt x="2036492" y="527923"/>
                  </a:lnTo>
                  <a:lnTo>
                    <a:pt x="2001773" y="534924"/>
                  </a:lnTo>
                  <a:lnTo>
                    <a:pt x="89153" y="534924"/>
                  </a:lnTo>
                  <a:lnTo>
                    <a:pt x="54435" y="527923"/>
                  </a:lnTo>
                  <a:lnTo>
                    <a:pt x="26098" y="508825"/>
                  </a:lnTo>
                  <a:lnTo>
                    <a:pt x="7000" y="480488"/>
                  </a:lnTo>
                  <a:lnTo>
                    <a:pt x="0" y="445769"/>
                  </a:lnTo>
                  <a:lnTo>
                    <a:pt x="0" y="89153"/>
                  </a:lnTo>
                  <a:close/>
                </a:path>
              </a:pathLst>
            </a:custGeom>
            <a:ln w="9524">
              <a:solidFill>
                <a:srgbClr val="29A2E3"/>
              </a:solidFill>
            </a:ln>
          </p:spPr>
          <p:txBody>
            <a:bodyPr wrap="square" lIns="0" tIns="0" rIns="0" bIns="0" rtlCol="0"/>
            <a:lstStyle/>
            <a:p>
              <a:endParaRPr/>
            </a:p>
          </p:txBody>
        </p:sp>
        <p:pic>
          <p:nvPicPr>
            <p:cNvPr id="17" name="object 21"/>
            <p:cNvPicPr/>
            <p:nvPr/>
          </p:nvPicPr>
          <p:blipFill>
            <a:blip r:embed="rId4" cstate="print"/>
            <a:stretch>
              <a:fillRect/>
            </a:stretch>
          </p:blipFill>
          <p:spPr>
            <a:xfrm>
              <a:off x="2001012" y="4050791"/>
              <a:ext cx="528827" cy="530351"/>
            </a:xfrm>
            <a:prstGeom prst="rect">
              <a:avLst/>
            </a:prstGeom>
          </p:spPr>
        </p:pic>
        <p:pic>
          <p:nvPicPr>
            <p:cNvPr id="18" name="object 22"/>
            <p:cNvPicPr/>
            <p:nvPr/>
          </p:nvPicPr>
          <p:blipFill>
            <a:blip r:embed="rId5" cstate="print"/>
            <a:stretch>
              <a:fillRect/>
            </a:stretch>
          </p:blipFill>
          <p:spPr>
            <a:xfrm>
              <a:off x="2647188" y="3974591"/>
              <a:ext cx="1216152" cy="682751"/>
            </a:xfrm>
            <a:prstGeom prst="rect">
              <a:avLst/>
            </a:prstGeom>
          </p:spPr>
        </p:pic>
        <p:pic>
          <p:nvPicPr>
            <p:cNvPr id="19" name="object 23">
              <a:hlinkClick r:id="rId6"/>
            </p:cNvPr>
            <p:cNvPicPr/>
            <p:nvPr/>
          </p:nvPicPr>
          <p:blipFill>
            <a:blip r:embed="rId7" cstate="print"/>
            <a:stretch>
              <a:fillRect/>
            </a:stretch>
          </p:blipFill>
          <p:spPr>
            <a:xfrm>
              <a:off x="9733787" y="341375"/>
              <a:ext cx="1980438" cy="595122"/>
            </a:xfrm>
            <a:prstGeom prst="rect">
              <a:avLst/>
            </a:prstGeom>
          </p:spPr>
        </p:pic>
        <p:sp>
          <p:nvSpPr>
            <p:cNvPr id="20" name="object 24">
              <a:hlinkClick r:id="rId6"/>
            </p:cNvPr>
            <p:cNvSpPr/>
            <p:nvPr/>
          </p:nvSpPr>
          <p:spPr>
            <a:xfrm>
              <a:off x="9791699" y="399287"/>
              <a:ext cx="1866900" cy="481965"/>
            </a:xfrm>
            <a:custGeom>
              <a:avLst/>
              <a:gdLst/>
              <a:ahLst/>
              <a:cxnLst/>
              <a:rect l="l" t="t" r="r" b="b"/>
              <a:pathLst>
                <a:path w="1866900" h="481965">
                  <a:moveTo>
                    <a:pt x="1786635" y="0"/>
                  </a:moveTo>
                  <a:lnTo>
                    <a:pt x="80264" y="0"/>
                  </a:lnTo>
                  <a:lnTo>
                    <a:pt x="49023" y="6308"/>
                  </a:lnTo>
                  <a:lnTo>
                    <a:pt x="23510" y="23510"/>
                  </a:lnTo>
                  <a:lnTo>
                    <a:pt x="6308" y="49023"/>
                  </a:lnTo>
                  <a:lnTo>
                    <a:pt x="0" y="80263"/>
                  </a:lnTo>
                  <a:lnTo>
                    <a:pt x="0" y="401320"/>
                  </a:lnTo>
                  <a:lnTo>
                    <a:pt x="6308" y="432560"/>
                  </a:lnTo>
                  <a:lnTo>
                    <a:pt x="23510" y="458073"/>
                  </a:lnTo>
                  <a:lnTo>
                    <a:pt x="49023" y="475275"/>
                  </a:lnTo>
                  <a:lnTo>
                    <a:pt x="80264" y="481584"/>
                  </a:lnTo>
                  <a:lnTo>
                    <a:pt x="1786635" y="481584"/>
                  </a:lnTo>
                  <a:lnTo>
                    <a:pt x="1817876" y="475275"/>
                  </a:lnTo>
                  <a:lnTo>
                    <a:pt x="1843389" y="458073"/>
                  </a:lnTo>
                  <a:lnTo>
                    <a:pt x="1860591" y="432560"/>
                  </a:lnTo>
                  <a:lnTo>
                    <a:pt x="1866900" y="401320"/>
                  </a:lnTo>
                  <a:lnTo>
                    <a:pt x="1866900" y="80263"/>
                  </a:lnTo>
                  <a:lnTo>
                    <a:pt x="1860591" y="49023"/>
                  </a:lnTo>
                  <a:lnTo>
                    <a:pt x="1843389" y="23510"/>
                  </a:lnTo>
                  <a:lnTo>
                    <a:pt x="1817876" y="6308"/>
                  </a:lnTo>
                  <a:lnTo>
                    <a:pt x="1786635" y="0"/>
                  </a:lnTo>
                  <a:close/>
                </a:path>
              </a:pathLst>
            </a:custGeom>
            <a:solidFill>
              <a:srgbClr val="C3EBF0"/>
            </a:solidFill>
          </p:spPr>
          <p:txBody>
            <a:bodyPr wrap="square" lIns="0" tIns="0" rIns="0" bIns="0" rtlCol="0"/>
            <a:lstStyle/>
            <a:p>
              <a:endParaRPr/>
            </a:p>
          </p:txBody>
        </p:sp>
        <p:sp>
          <p:nvSpPr>
            <p:cNvPr id="21" name="object 25">
              <a:hlinkClick r:id="rId6"/>
            </p:cNvPr>
            <p:cNvSpPr/>
            <p:nvPr/>
          </p:nvSpPr>
          <p:spPr>
            <a:xfrm>
              <a:off x="9791699" y="399287"/>
              <a:ext cx="1866900" cy="481965"/>
            </a:xfrm>
            <a:custGeom>
              <a:avLst/>
              <a:gdLst/>
              <a:ahLst/>
              <a:cxnLst/>
              <a:rect l="l" t="t" r="r" b="b"/>
              <a:pathLst>
                <a:path w="1866900" h="481965">
                  <a:moveTo>
                    <a:pt x="0" y="80263"/>
                  </a:moveTo>
                  <a:lnTo>
                    <a:pt x="6308" y="49023"/>
                  </a:lnTo>
                  <a:lnTo>
                    <a:pt x="23510" y="23510"/>
                  </a:lnTo>
                  <a:lnTo>
                    <a:pt x="49023" y="6308"/>
                  </a:lnTo>
                  <a:lnTo>
                    <a:pt x="80264" y="0"/>
                  </a:lnTo>
                  <a:lnTo>
                    <a:pt x="1786635" y="0"/>
                  </a:lnTo>
                  <a:lnTo>
                    <a:pt x="1817876" y="6308"/>
                  </a:lnTo>
                  <a:lnTo>
                    <a:pt x="1843389" y="23510"/>
                  </a:lnTo>
                  <a:lnTo>
                    <a:pt x="1860591" y="49023"/>
                  </a:lnTo>
                  <a:lnTo>
                    <a:pt x="1866900" y="80263"/>
                  </a:lnTo>
                  <a:lnTo>
                    <a:pt x="1866900" y="401320"/>
                  </a:lnTo>
                  <a:lnTo>
                    <a:pt x="1860591" y="432560"/>
                  </a:lnTo>
                  <a:lnTo>
                    <a:pt x="1843389" y="458073"/>
                  </a:lnTo>
                  <a:lnTo>
                    <a:pt x="1817876" y="475275"/>
                  </a:lnTo>
                  <a:lnTo>
                    <a:pt x="1786635" y="481584"/>
                  </a:lnTo>
                  <a:lnTo>
                    <a:pt x="80264" y="481584"/>
                  </a:lnTo>
                  <a:lnTo>
                    <a:pt x="49023" y="475275"/>
                  </a:lnTo>
                  <a:lnTo>
                    <a:pt x="23510" y="458073"/>
                  </a:lnTo>
                  <a:lnTo>
                    <a:pt x="6308" y="432560"/>
                  </a:lnTo>
                  <a:lnTo>
                    <a:pt x="0" y="401320"/>
                  </a:lnTo>
                  <a:lnTo>
                    <a:pt x="0" y="80263"/>
                  </a:lnTo>
                  <a:close/>
                </a:path>
              </a:pathLst>
            </a:custGeom>
            <a:ln w="9525">
              <a:solidFill>
                <a:srgbClr val="29A2E3"/>
              </a:solidFill>
            </a:ln>
          </p:spPr>
          <p:txBody>
            <a:bodyPr wrap="square" lIns="0" tIns="0" rIns="0" bIns="0" rtlCol="0"/>
            <a:lstStyle/>
            <a:p>
              <a:endParaRPr/>
            </a:p>
          </p:txBody>
        </p:sp>
      </p:grpSp>
      <p:sp>
        <p:nvSpPr>
          <p:cNvPr id="22" name="object 26"/>
          <p:cNvSpPr txBox="1"/>
          <p:nvPr/>
        </p:nvSpPr>
        <p:spPr>
          <a:xfrm>
            <a:off x="10490716" y="483485"/>
            <a:ext cx="1238250" cy="299720"/>
          </a:xfrm>
          <a:prstGeom prst="rect">
            <a:avLst/>
          </a:prstGeom>
        </p:spPr>
        <p:txBody>
          <a:bodyPr vert="horz" wrap="square" lIns="0" tIns="12700" rIns="0" bIns="0" rtlCol="0">
            <a:spAutoFit/>
          </a:bodyPr>
          <a:lstStyle/>
          <a:p>
            <a:pPr marL="12700">
              <a:lnSpc>
                <a:spcPct val="100000"/>
              </a:lnSpc>
              <a:spcBef>
                <a:spcPts val="100"/>
              </a:spcBef>
            </a:pPr>
            <a:r>
              <a:rPr sz="1800" b="1" spc="-180" dirty="0">
                <a:solidFill>
                  <a:srgbClr val="1B6871"/>
                </a:solidFill>
                <a:latin typeface="Arial"/>
                <a:cs typeface="Arial"/>
                <a:hlinkClick r:id="rId8"/>
              </a:rPr>
              <a:t>Tableau</a:t>
            </a:r>
            <a:r>
              <a:rPr sz="1800" b="1" spc="-175" dirty="0">
                <a:solidFill>
                  <a:srgbClr val="1B6871"/>
                </a:solidFill>
                <a:latin typeface="Arial"/>
                <a:cs typeface="Arial"/>
                <a:hlinkClick r:id="rId8"/>
              </a:rPr>
              <a:t> </a:t>
            </a:r>
            <a:r>
              <a:rPr lang="en-GB" sz="1800" b="1" spc="-140" dirty="0" smtClean="0">
                <a:solidFill>
                  <a:srgbClr val="1B6871"/>
                </a:solidFill>
                <a:latin typeface="Arial"/>
                <a:cs typeface="Arial"/>
                <a:hlinkClick r:id="rId8"/>
              </a:rPr>
              <a:t>link</a:t>
            </a:r>
            <a:endParaRPr sz="1800" dirty="0">
              <a:latin typeface="Arial"/>
              <a:cs typeface="Arial"/>
            </a:endParaRPr>
          </a:p>
        </p:txBody>
      </p:sp>
    </p:spTree>
    <p:extLst>
      <p:ext uri="{BB962C8B-B14F-4D97-AF65-F5344CB8AC3E}">
        <p14:creationId xmlns:p14="http://schemas.microsoft.com/office/powerpoint/2010/main" val="361136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0308" y="5025727"/>
            <a:ext cx="11445240" cy="1323439"/>
          </a:xfrm>
          <a:prstGeom prst="rect">
            <a:avLst/>
          </a:prstGeom>
        </p:spPr>
        <p:txBody>
          <a:bodyPr wrap="square">
            <a:spAutoFit/>
          </a:bodyPr>
          <a:lstStyle/>
          <a:p>
            <a:pPr marL="285750" indent="-285750">
              <a:buClr>
                <a:schemeClr val="accent4"/>
              </a:buClr>
              <a:buFont typeface="Arial" panose="020B0604020202020204" pitchFamily="34" charset="0"/>
              <a:buChar char="•"/>
            </a:pPr>
            <a:r>
              <a:rPr lang="en-GB" sz="1600" dirty="0" smtClean="0">
                <a:effectLst/>
                <a:latin typeface="Arial MT"/>
              </a:rPr>
              <a:t>Population is lowest in </a:t>
            </a:r>
            <a:r>
              <a:rPr lang="en-GB" sz="1600" dirty="0" smtClean="0">
                <a:solidFill>
                  <a:schemeClr val="bg1"/>
                </a:solidFill>
                <a:effectLst/>
                <a:latin typeface="Arial MT"/>
              </a:rPr>
              <a:t>Vermont state. </a:t>
            </a:r>
          </a:p>
          <a:p>
            <a:pPr marL="285750" indent="-285750">
              <a:buClr>
                <a:schemeClr val="accent4"/>
              </a:buClr>
              <a:buFont typeface="Arial" panose="020B0604020202020204" pitchFamily="34" charset="0"/>
              <a:buChar char="•"/>
            </a:pPr>
            <a:r>
              <a:rPr lang="en-GB" sz="1600" dirty="0" smtClean="0">
                <a:effectLst/>
                <a:latin typeface="Arial MT"/>
              </a:rPr>
              <a:t>Death is lowest in </a:t>
            </a:r>
            <a:r>
              <a:rPr lang="en-GB" sz="1600" dirty="0" smtClean="0">
                <a:solidFill>
                  <a:schemeClr val="bg1"/>
                </a:solidFill>
                <a:latin typeface="Arial MT"/>
              </a:rPr>
              <a:t>Alaska , North Dakota , Wyoming, District</a:t>
            </a:r>
            <a:r>
              <a:rPr lang="en-GB" sz="1600" dirty="0">
                <a:solidFill>
                  <a:schemeClr val="bg1"/>
                </a:solidFill>
                <a:latin typeface="Arial MT"/>
              </a:rPr>
              <a:t>  of Columbia , Delaware , Vermont , Puerto Rico states</a:t>
            </a:r>
            <a:r>
              <a:rPr lang="en-GB" sz="1600" dirty="0">
                <a:solidFill>
                  <a:srgbClr val="F28E2B"/>
                </a:solidFill>
                <a:latin typeface="Arial MT"/>
              </a:rPr>
              <a:t>. </a:t>
            </a:r>
          </a:p>
          <a:p>
            <a:pPr marL="285750" indent="-285750">
              <a:buClr>
                <a:schemeClr val="accent4"/>
              </a:buClr>
              <a:buFont typeface="Arial" panose="020B0604020202020204" pitchFamily="34" charset="0"/>
              <a:buChar char="•"/>
            </a:pPr>
            <a:r>
              <a:rPr lang="en-GB" sz="1600" dirty="0" smtClean="0">
                <a:effectLst/>
                <a:latin typeface="Arial MT"/>
              </a:rPr>
              <a:t>Population and death is highest in </a:t>
            </a:r>
            <a:r>
              <a:rPr lang="en-GB" sz="1600" dirty="0">
                <a:solidFill>
                  <a:schemeClr val="bg1"/>
                </a:solidFill>
                <a:latin typeface="Arial MT"/>
              </a:rPr>
              <a:t>C</a:t>
            </a:r>
            <a:r>
              <a:rPr lang="en-GB" sz="1600" dirty="0" smtClean="0">
                <a:solidFill>
                  <a:schemeClr val="bg1"/>
                </a:solidFill>
                <a:effectLst/>
                <a:latin typeface="Arial MT"/>
              </a:rPr>
              <a:t>alifornia state</a:t>
            </a:r>
            <a:r>
              <a:rPr lang="en-GB" sz="1600" dirty="0" smtClean="0">
                <a:solidFill>
                  <a:srgbClr val="000000"/>
                </a:solidFill>
                <a:latin typeface="Arial MT"/>
              </a:rPr>
              <a:t>.</a:t>
            </a:r>
            <a:endParaRPr lang="en-GB" sz="1600" dirty="0">
              <a:latin typeface="Arial MT"/>
            </a:endParaRPr>
          </a:p>
          <a:p>
            <a:pPr marL="285750" indent="-285750">
              <a:buClr>
                <a:schemeClr val="accent4"/>
              </a:buClr>
              <a:buFont typeface="Arial" panose="020B0604020202020204" pitchFamily="34" charset="0"/>
              <a:buChar char="•"/>
            </a:pPr>
            <a:r>
              <a:rPr lang="en-GB" sz="1600" dirty="0" smtClean="0">
                <a:effectLst/>
                <a:latin typeface="Arial MT"/>
              </a:rPr>
              <a:t>Top 10 states of highest mortality of 65+ are </a:t>
            </a:r>
            <a:r>
              <a:rPr lang="en-GB" sz="1600" dirty="0" smtClean="0">
                <a:solidFill>
                  <a:schemeClr val="bg1"/>
                </a:solidFill>
                <a:effectLst/>
                <a:latin typeface="Arial MT"/>
              </a:rPr>
              <a:t>California , </a:t>
            </a:r>
            <a:r>
              <a:rPr lang="en-GB" sz="1600" dirty="0" err="1" smtClean="0">
                <a:solidFill>
                  <a:schemeClr val="bg1"/>
                </a:solidFill>
                <a:effectLst/>
                <a:latin typeface="Arial MT"/>
              </a:rPr>
              <a:t>NewYork</a:t>
            </a:r>
            <a:r>
              <a:rPr lang="en-GB" sz="1600" dirty="0" smtClean="0">
                <a:solidFill>
                  <a:schemeClr val="bg1"/>
                </a:solidFill>
                <a:effectLst/>
                <a:latin typeface="Arial MT"/>
              </a:rPr>
              <a:t> , Texas , Pennsylvania , </a:t>
            </a:r>
            <a:r>
              <a:rPr lang="en-GB" sz="1600" dirty="0" err="1" smtClean="0">
                <a:solidFill>
                  <a:schemeClr val="bg1"/>
                </a:solidFill>
                <a:effectLst/>
                <a:latin typeface="Arial MT"/>
              </a:rPr>
              <a:t>Ilinois</a:t>
            </a:r>
            <a:r>
              <a:rPr lang="en-GB" sz="1600" dirty="0" smtClean="0">
                <a:solidFill>
                  <a:schemeClr val="bg1"/>
                </a:solidFill>
                <a:effectLst/>
                <a:latin typeface="Arial MT"/>
              </a:rPr>
              <a:t> , North Carolina , Michigan , </a:t>
            </a:r>
            <a:r>
              <a:rPr lang="en-GB" sz="1600" dirty="0" err="1" smtClean="0">
                <a:solidFill>
                  <a:schemeClr val="bg1"/>
                </a:solidFill>
                <a:effectLst/>
                <a:latin typeface="Arial MT"/>
              </a:rPr>
              <a:t>FLorida</a:t>
            </a:r>
            <a:r>
              <a:rPr lang="en-GB" sz="1600" dirty="0" smtClean="0">
                <a:solidFill>
                  <a:schemeClr val="bg1"/>
                </a:solidFill>
                <a:effectLst/>
                <a:latin typeface="Arial MT"/>
              </a:rPr>
              <a:t> , Ohio , Tennessee. </a:t>
            </a:r>
            <a:r>
              <a:rPr lang="en-GB" sz="1600" dirty="0" smtClean="0">
                <a:effectLst/>
                <a:latin typeface="Arial MT"/>
              </a:rPr>
              <a:t>Based on this analysis we can allocate more staffs to these states. </a:t>
            </a:r>
            <a:endParaRPr lang="en-IN" sz="1600" dirty="0">
              <a:latin typeface="Arial MT"/>
            </a:endParaRPr>
          </a:p>
        </p:txBody>
      </p:sp>
      <p:pic>
        <p:nvPicPr>
          <p:cNvPr id="2" name="Picture 1"/>
          <p:cNvPicPr>
            <a:picLocks noChangeAspect="1"/>
          </p:cNvPicPr>
          <p:nvPr/>
        </p:nvPicPr>
        <p:blipFill rotWithShape="1">
          <a:blip r:embed="rId2"/>
          <a:srcRect t="709" r="14276" b="23648"/>
          <a:stretch/>
        </p:blipFill>
        <p:spPr>
          <a:xfrm>
            <a:off x="532353" y="1181637"/>
            <a:ext cx="7274363" cy="3554530"/>
          </a:xfrm>
          <a:prstGeom prst="rect">
            <a:avLst/>
          </a:prstGeom>
        </p:spPr>
      </p:pic>
      <p:pic>
        <p:nvPicPr>
          <p:cNvPr id="4" name="Picture 3"/>
          <p:cNvPicPr>
            <a:picLocks noChangeAspect="1"/>
          </p:cNvPicPr>
          <p:nvPr/>
        </p:nvPicPr>
        <p:blipFill rotWithShape="1">
          <a:blip r:embed="rId3"/>
          <a:srcRect r="11376" b="6915"/>
          <a:stretch/>
        </p:blipFill>
        <p:spPr>
          <a:xfrm>
            <a:off x="7669850" y="1983347"/>
            <a:ext cx="4522150" cy="2962141"/>
          </a:xfrm>
          <a:prstGeom prst="rect">
            <a:avLst/>
          </a:prstGeom>
        </p:spPr>
      </p:pic>
    </p:spTree>
    <p:extLst>
      <p:ext uri="{BB962C8B-B14F-4D97-AF65-F5344CB8AC3E}">
        <p14:creationId xmlns:p14="http://schemas.microsoft.com/office/powerpoint/2010/main" val="131656939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2179</TotalTime>
  <Words>1655</Words>
  <Application>Microsoft Office PowerPoint</Application>
  <PresentationFormat>Widescreen</PresentationFormat>
  <Paragraphs>380</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Black</vt:lpstr>
      <vt:lpstr>Arial MT</vt:lpstr>
      <vt:lpstr>Calibri</vt:lpstr>
      <vt:lpstr>Comic Sans MS</vt:lpstr>
      <vt:lpstr>Georgia</vt:lpstr>
      <vt:lpstr>Times New Roman</vt:lpstr>
      <vt:lpstr>Trebuchet MS</vt:lpstr>
      <vt:lpstr>Wingdings</vt:lpstr>
      <vt:lpstr>Berlin</vt:lpstr>
      <vt:lpstr>Data Analytics - Portfolio</vt:lpstr>
      <vt:lpstr>ABOUT ME</vt:lpstr>
      <vt:lpstr>Contents</vt:lpstr>
      <vt:lpstr>PowerPoint Presentation</vt:lpstr>
      <vt:lpstr>Time Analysis</vt:lpstr>
      <vt:lpstr>Genre Distribution</vt:lpstr>
      <vt:lpstr>Conclusion</vt:lpstr>
      <vt:lpstr>PowerPoint Presentation</vt:lpstr>
      <vt:lpstr>PowerPoint Presentation</vt:lpstr>
      <vt:lpstr>PowerPoint Presentation</vt:lpstr>
      <vt:lpstr>Conclusion</vt:lpstr>
      <vt:lpstr>Business Case</vt:lpstr>
      <vt:lpstr>PowerPoint Presentation</vt:lpstr>
      <vt:lpstr>PowerPoint Presentation</vt:lpstr>
      <vt:lpstr>PowerPoint Presentation</vt:lpstr>
      <vt:lpstr>Conclusion</vt:lpstr>
      <vt:lpstr>PowerPoint Presentation</vt:lpstr>
      <vt:lpstr>Type of order</vt:lpstr>
      <vt:lpstr>PowerPoint Presentation</vt:lpstr>
      <vt:lpstr>PowerPoint Presentation</vt:lpstr>
      <vt:lpstr>Conclusion</vt:lpstr>
      <vt:lpstr>PowerPoint Presentation</vt:lpstr>
      <vt:lpstr>Comparing Descriptive Statistics</vt:lpstr>
      <vt:lpstr>Decision Tree</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Portfolio</dc:title>
  <dc:creator>Microsoft account</dc:creator>
  <cp:lastModifiedBy>Microsoft account</cp:lastModifiedBy>
  <cp:revision>108</cp:revision>
  <dcterms:created xsi:type="dcterms:W3CDTF">2024-07-17T08:14:48Z</dcterms:created>
  <dcterms:modified xsi:type="dcterms:W3CDTF">2024-08-01T10:13:24Z</dcterms:modified>
</cp:coreProperties>
</file>