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26.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25.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7.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slideLayout26.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65C2F876-91C6-42E3-BEC1-604940A20C2D}"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D7BF1B4-563D-4D9D-8546-FDE2A466BD51}"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E9953A6-0C54-4C0B-8408-60E9E7EC0C70}"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3E2CEF6C-B45C-4E5B-B2E5-3763CFFFE06A}"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12800"/>
            <a:ext cx="11028600" cy="28983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95F83DC-E4F4-4450-AD90-C3FBC90E3C88}"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3EE5C5C9-400E-4204-8DEA-F14B6896CEDF}"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B30CB84D-ED02-4650-99F0-9EA96FDE142B}"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4D84925-46E7-4D19-8FCA-5602B1F28300}"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8D4589F-7976-435F-A45A-9D025A0A44CA}"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9058F89A-BC69-470C-8ACD-1B5F1D222C00}"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9D41BE4-8339-4097-A115-A8B3ED2E88E0}"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12800"/>
            <a:ext cx="11028600" cy="28983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A525F9B-AD29-48F3-8895-CFF70342A7FB}"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C5CA6CE-7CE7-454D-B093-ABE296F81203}"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BD4254D-0F62-47AE-8C0D-765D46CB0EA5}"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6AF45BF-C1B1-48ED-BD58-19C778E4423A}"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695E49D1-B138-4EE5-B2B9-7DC64DB30619}"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681E3026-B754-4E88-95A8-2AA329A5758E}"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66795250-608D-43CA-806B-56A65D7267E7}"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29C7BAC-C3C0-467A-8378-A65F88F93179}"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6AA551C-6B10-4121-83CB-59E79D85660B}"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12800"/>
            <a:ext cx="11028600" cy="28983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21C6621-D7C9-4D6B-93B1-773D1E57F3D5}"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E74FCB8-3090-4307-8839-1EDB4945047B}"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62E525C-317B-4333-BC7E-23FFF9934BBA}"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DC27E3E-6CC6-41C6-991E-F3E107D83AE5}"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240" cy="939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1" name="Rectangle 9"/>
          <p:cNvSpPr/>
          <p:nvPr/>
        </p:nvSpPr>
        <p:spPr>
          <a:xfrm>
            <a:off x="8042040" y="453600"/>
            <a:ext cx="3702240" cy="9756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2" name="Rectangle 10"/>
          <p:cNvSpPr/>
          <p:nvPr/>
        </p:nvSpPr>
        <p:spPr>
          <a:xfrm>
            <a:off x="4241880" y="457200"/>
            <a:ext cx="3702240" cy="9036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pic>
        <p:nvPicPr>
          <p:cNvPr id="3" name="Picture 7" descr="Logo&#10;&#10;Description automatically generated"/>
          <p:cNvPicPr/>
          <p:nvPr/>
        </p:nvPicPr>
        <p:blipFill>
          <a:blip r:embed="rId2"/>
          <a:stretch/>
        </p:blipFill>
        <p:spPr>
          <a:xfrm>
            <a:off x="10485000" y="6437880"/>
            <a:ext cx="1124640" cy="363960"/>
          </a:xfrm>
          <a:prstGeom prst="rect">
            <a:avLst/>
          </a:prstGeom>
          <a:ln w="0">
            <a:noFill/>
          </a:ln>
        </p:spPr>
      </p:pic>
      <p:sp>
        <p:nvSpPr>
          <p:cNvPr id="4" name="Rectangle 6"/>
          <p:cNvSpPr/>
          <p:nvPr/>
        </p:nvSpPr>
        <p:spPr>
          <a:xfrm>
            <a:off x="446400" y="3085920"/>
            <a:ext cx="11297880" cy="333720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5" name="PlaceHolder 1"/>
          <p:cNvSpPr>
            <a:spLocks noGrp="1"/>
          </p:cNvSpPr>
          <p:nvPr>
            <p:ph type="title"/>
          </p:nvPr>
        </p:nvSpPr>
        <p:spPr>
          <a:xfrm>
            <a:off x="576000" y="712800"/>
            <a:ext cx="11028600" cy="62496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6"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7" name="PlaceHolder 3"/>
          <p:cNvSpPr>
            <a:spLocks noGrp="1"/>
          </p:cNvSpPr>
          <p:nvPr>
            <p:ph type="ftr" idx="1"/>
          </p:nvPr>
        </p:nvSpPr>
        <p:spPr>
          <a:xfrm>
            <a:off x="581040" y="6423840"/>
            <a:ext cx="6915960" cy="36396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 name="PlaceHolder 4"/>
          <p:cNvSpPr>
            <a:spLocks noGrp="1"/>
          </p:cNvSpPr>
          <p:nvPr>
            <p:ph type="sldNum" idx="2"/>
          </p:nvPr>
        </p:nvSpPr>
        <p:spPr>
          <a:xfrm>
            <a:off x="10558440" y="6423840"/>
            <a:ext cx="105156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47B0E916-8672-47BD-93B2-7E3E4F359DB6}"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
        <p:nvSpPr>
          <p:cNvPr id="9" name="PlaceHolder 5"/>
          <p:cNvSpPr>
            <a:spLocks noGrp="1"/>
          </p:cNvSpPr>
          <p:nvPr>
            <p:ph type="dt" idx="3"/>
          </p:nvPr>
        </p:nvSpPr>
        <p:spPr>
          <a:xfrm>
            <a:off x="7606080" y="6423840"/>
            <a:ext cx="284364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Rectangle 8"/>
          <p:cNvSpPr/>
          <p:nvPr/>
        </p:nvSpPr>
        <p:spPr>
          <a:xfrm>
            <a:off x="446400" y="457200"/>
            <a:ext cx="3702240" cy="939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47" name="Rectangle 9"/>
          <p:cNvSpPr/>
          <p:nvPr/>
        </p:nvSpPr>
        <p:spPr>
          <a:xfrm>
            <a:off x="8042040" y="453600"/>
            <a:ext cx="3702240" cy="9756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48" name="Rectangle 10"/>
          <p:cNvSpPr/>
          <p:nvPr/>
        </p:nvSpPr>
        <p:spPr>
          <a:xfrm>
            <a:off x="4241880" y="457200"/>
            <a:ext cx="3702240" cy="9036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pic>
        <p:nvPicPr>
          <p:cNvPr id="49" name="Picture 7" descr="Logo&#10;&#10;Description automatically generated"/>
          <p:cNvPicPr/>
          <p:nvPr/>
        </p:nvPicPr>
        <p:blipFill>
          <a:blip r:embed="rId2"/>
          <a:stretch/>
        </p:blipFill>
        <p:spPr>
          <a:xfrm>
            <a:off x="10485000" y="6437880"/>
            <a:ext cx="1124640" cy="363960"/>
          </a:xfrm>
          <a:prstGeom prst="rect">
            <a:avLst/>
          </a:prstGeom>
          <a:ln w="0">
            <a:noFill/>
          </a:ln>
        </p:spPr>
      </p:pic>
      <p:sp>
        <p:nvSpPr>
          <p:cNvPr id="50" name="PlaceHolder 1"/>
          <p:cNvSpPr>
            <a:spLocks noGrp="1"/>
          </p:cNvSpPr>
          <p:nvPr>
            <p:ph type="dt" idx="4"/>
          </p:nvPr>
        </p:nvSpPr>
        <p:spPr>
          <a:xfrm>
            <a:off x="7606080" y="6423840"/>
            <a:ext cx="284364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51"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52"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Rectangle 8"/>
          <p:cNvSpPr/>
          <p:nvPr/>
        </p:nvSpPr>
        <p:spPr>
          <a:xfrm>
            <a:off x="446400" y="457200"/>
            <a:ext cx="3702240" cy="939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90" name="Rectangle 9"/>
          <p:cNvSpPr/>
          <p:nvPr/>
        </p:nvSpPr>
        <p:spPr>
          <a:xfrm>
            <a:off x="8042040" y="453600"/>
            <a:ext cx="3702240" cy="9756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91" name="Rectangle 10"/>
          <p:cNvSpPr/>
          <p:nvPr/>
        </p:nvSpPr>
        <p:spPr>
          <a:xfrm>
            <a:off x="4241880" y="457200"/>
            <a:ext cx="3702240" cy="9036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pic>
        <p:nvPicPr>
          <p:cNvPr id="92" name="Picture 7" descr="Logo&#10;&#10;Description automatically generated"/>
          <p:cNvPicPr/>
          <p:nvPr/>
        </p:nvPicPr>
        <p:blipFill>
          <a:blip r:embed="rId2"/>
          <a:stretch/>
        </p:blipFill>
        <p:spPr>
          <a:xfrm>
            <a:off x="10485000" y="6437880"/>
            <a:ext cx="1124640" cy="363960"/>
          </a:xfrm>
          <a:prstGeom prst="rect">
            <a:avLst/>
          </a:prstGeom>
          <a:ln w="0">
            <a:noFill/>
          </a:ln>
        </p:spPr>
      </p:pic>
      <p:sp>
        <p:nvSpPr>
          <p:cNvPr id="93" name="PlaceHolder 1"/>
          <p:cNvSpPr>
            <a:spLocks noGrp="1"/>
          </p:cNvSpPr>
          <p:nvPr>
            <p:ph type="title"/>
          </p:nvPr>
        </p:nvSpPr>
        <p:spPr>
          <a:xfrm>
            <a:off x="576000" y="712800"/>
            <a:ext cx="11028600" cy="62496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94" name="PlaceHolder 2"/>
          <p:cNvSpPr>
            <a:spLocks noGrp="1"/>
          </p:cNvSpPr>
          <p:nvPr>
            <p:ph type="ftr" idx="5"/>
          </p:nvPr>
        </p:nvSpPr>
        <p:spPr>
          <a:xfrm>
            <a:off x="581040" y="6423840"/>
            <a:ext cx="6915960" cy="36396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5" name="PlaceHolder 3"/>
          <p:cNvSpPr>
            <a:spLocks noGrp="1"/>
          </p:cNvSpPr>
          <p:nvPr>
            <p:ph type="sldNum" idx="6"/>
          </p:nvPr>
        </p:nvSpPr>
        <p:spPr>
          <a:xfrm>
            <a:off x="10558440" y="6423840"/>
            <a:ext cx="105156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C8F930ED-0A3C-4B38-BB38-139B2E045DD4}"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
        <p:nvSpPr>
          <p:cNvPr id="96" name="PlaceHolder 4"/>
          <p:cNvSpPr>
            <a:spLocks noGrp="1"/>
          </p:cNvSpPr>
          <p:nvPr>
            <p:ph type="dt" idx="7"/>
          </p:nvPr>
        </p:nvSpPr>
        <p:spPr>
          <a:xfrm>
            <a:off x="7606080" y="6423840"/>
            <a:ext cx="284364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59000" y="1821600"/>
            <a:ext cx="9142920" cy="976680"/>
          </a:xfrm>
          <a:prstGeom prst="rect">
            <a:avLst/>
          </a:prstGeom>
          <a:noFill/>
          <a:ln w="0">
            <a:noFill/>
          </a:ln>
        </p:spPr>
        <p:txBody>
          <a:bodyPr lIns="91440" rIns="91440" tIns="45720" bIns="45720" anchor="b">
            <a:noAutofit/>
          </a:bodyPr>
          <a:p>
            <a:pPr indent="0" algn="ctr" defTabSz="457200">
              <a:lnSpc>
                <a:spcPct val="100000"/>
              </a:lnSpc>
              <a:buNone/>
              <a:tabLst>
                <a:tab algn="l" pos="0"/>
              </a:tabLst>
            </a:pPr>
            <a:r>
              <a:rPr b="1" lang="en-US" sz="3600" spc="-1" strike="noStrike" cap="all">
                <a:solidFill>
                  <a:schemeClr val="accent1"/>
                </a:solidFill>
                <a:latin typeface="Arial"/>
              </a:rPr>
              <a:t>key logger and security</a:t>
            </a:r>
            <a:endParaRPr b="0" lang="en-IN" sz="3600" spc="-1" strike="noStrike">
              <a:solidFill>
                <a:srgbClr val="000000"/>
              </a:solidFill>
              <a:latin typeface="Arial"/>
            </a:endParaRPr>
          </a:p>
        </p:txBody>
      </p:sp>
      <p:sp>
        <p:nvSpPr>
          <p:cNvPr id="135" name="TextBox 2"/>
          <p:cNvSpPr/>
          <p:nvPr/>
        </p:nvSpPr>
        <p:spPr>
          <a:xfrm>
            <a:off x="-329760" y="1034280"/>
            <a:ext cx="12725640" cy="5774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3200" spc="-1" strike="noStrike">
                <a:solidFill>
                  <a:schemeClr val="accent1">
                    <a:lumMod val="75000"/>
                  </a:schemeClr>
                </a:solidFill>
                <a:latin typeface="Arial"/>
              </a:rPr>
              <a:t>CAPSTONE PROJECT</a:t>
            </a:r>
            <a:endParaRPr b="0" lang="en-IN" sz="3200" spc="-1" strike="noStrike">
              <a:solidFill>
                <a:srgbClr val="000000"/>
              </a:solidFill>
              <a:latin typeface="Arial"/>
            </a:endParaRPr>
          </a:p>
        </p:txBody>
      </p:sp>
      <p:sp>
        <p:nvSpPr>
          <p:cNvPr id="136" name="TextBox 3"/>
          <p:cNvSpPr/>
          <p:nvPr/>
        </p:nvSpPr>
        <p:spPr>
          <a:xfrm>
            <a:off x="2820240" y="4269240"/>
            <a:ext cx="7979040" cy="1309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pc="-1" strike="noStrike">
                <a:solidFill>
                  <a:schemeClr val="accent1">
                    <a:lumMod val="75000"/>
                  </a:schemeClr>
                </a:solidFill>
                <a:latin typeface="Arial"/>
              </a:rPr>
              <a:t>Presented By:</a:t>
            </a:r>
            <a:endParaRPr b="0" lang="en-IN" sz="2000" spc="-1" strike="noStrike">
              <a:solidFill>
                <a:srgbClr val="000000"/>
              </a:solidFill>
              <a:latin typeface="Arial"/>
            </a:endParaRPr>
          </a:p>
          <a:p>
            <a:pPr defTabSz="914400">
              <a:lnSpc>
                <a:spcPct val="100000"/>
              </a:lnSpc>
            </a:pPr>
            <a:endParaRPr b="0" lang="en-IN" sz="2000" spc="-1" strike="noStrike">
              <a:solidFill>
                <a:srgbClr val="000000"/>
              </a:solidFill>
              <a:latin typeface="Arial"/>
            </a:endParaRPr>
          </a:p>
          <a:p>
            <a:pPr defTabSz="914400">
              <a:lnSpc>
                <a:spcPct val="100000"/>
              </a:lnSpc>
            </a:pPr>
            <a:r>
              <a:rPr b="1" lang="en-US" sz="2000" spc="-1" strike="noStrike">
                <a:solidFill>
                  <a:schemeClr val="accent1">
                    <a:lumMod val="75000"/>
                  </a:schemeClr>
                </a:solidFill>
                <a:latin typeface="Arial"/>
              </a:rPr>
              <a:t>    </a:t>
            </a:r>
            <a:r>
              <a:rPr b="1" lang="en-US" sz="2000" spc="-1" strike="noStrike">
                <a:solidFill>
                  <a:schemeClr val="accent1">
                    <a:lumMod val="75000"/>
                  </a:schemeClr>
                </a:solidFill>
                <a:latin typeface="Arial"/>
              </a:rPr>
              <a:t>Aarthi.d - Ganapathy Chettiar College of Engineering and     Technology – BE.CSE</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581040" y="702000"/>
            <a:ext cx="11028600" cy="52920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References</a:t>
            </a:r>
            <a:endParaRPr b="0" lang="en-IN" sz="4400" spc="-1" strike="noStrike">
              <a:solidFill>
                <a:srgbClr val="000000"/>
              </a:solidFill>
              <a:latin typeface="Arial"/>
            </a:endParaRPr>
          </a:p>
        </p:txBody>
      </p:sp>
      <p:sp>
        <p:nvSpPr>
          <p:cNvPr id="154" name="PlaceHolder 2"/>
          <p:cNvSpPr>
            <a:spLocks noGrp="1"/>
          </p:cNvSpPr>
          <p:nvPr>
            <p:ph/>
          </p:nvPr>
        </p:nvSpPr>
        <p:spPr>
          <a:xfrm>
            <a:off x="581040" y="1302120"/>
            <a:ext cx="11028600" cy="4672080"/>
          </a:xfrm>
          <a:prstGeom prst="rect">
            <a:avLst/>
          </a:prstGeom>
          <a:noFill/>
          <a:ln w="0">
            <a:noFill/>
          </a:ln>
        </p:spPr>
        <p:txBody>
          <a:bodyPr lIns="91440" rIns="91440" tIns="45720" bIns="45720" anchor="ctr">
            <a:normAutofit/>
          </a:bodyPr>
          <a:p>
            <a:pPr marL="305280" indent="-305280" defTabSz="45720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1463040" y="2766240"/>
            <a:ext cx="9297720" cy="1324440"/>
          </a:xfrm>
          <a:prstGeom prst="rect">
            <a:avLst/>
          </a:prstGeom>
          <a:noFill/>
          <a:ln w="0">
            <a:noFill/>
          </a:ln>
        </p:spPr>
        <p:txBody>
          <a:bodyPr lIns="91440" rIns="91440" tIns="45720" bIns="45720" anchor="b">
            <a:noAutofit/>
          </a:bodyPr>
          <a:p>
            <a:pPr indent="0" algn="ctr" defTabSz="457200">
              <a:lnSpc>
                <a:spcPct val="100000"/>
              </a:lnSpc>
              <a:buNone/>
              <a:tabLst>
                <a:tab algn="l" pos="0"/>
              </a:tabLst>
            </a:pPr>
            <a:r>
              <a:rPr b="1" lang="en-US" sz="2800" spc="-1" strike="noStrike" cap="all">
                <a:solidFill>
                  <a:srgbClr val="002060"/>
                </a:solidFill>
                <a:latin typeface="Arial"/>
              </a:rPr>
              <a:t>THANK YOU</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49600" y="558360"/>
            <a:ext cx="10514520" cy="1324440"/>
          </a:xfrm>
          <a:prstGeom prst="rect">
            <a:avLst/>
          </a:prstGeom>
          <a:noFill/>
          <a:ln w="0">
            <a:noFill/>
          </a:ln>
        </p:spPr>
        <p:txBody>
          <a:bodyPr lIns="91440" rIns="91440" tIns="45720" bIns="45720" anchor="b">
            <a:noAutofit/>
          </a:bodyPr>
          <a:p>
            <a:pPr indent="0" defTabSz="457200">
              <a:lnSpc>
                <a:spcPct val="100000"/>
              </a:lnSpc>
              <a:buNone/>
              <a:tabLst>
                <a:tab algn="l" pos="0"/>
              </a:tabLst>
            </a:pPr>
            <a:r>
              <a:rPr b="1" lang="en-US" sz="2800" spc="-1" strike="noStrike" cap="all">
                <a:solidFill>
                  <a:srgbClr val="002060"/>
                </a:solidFill>
                <a:latin typeface="Arial"/>
              </a:rPr>
              <a:t>OUTLINE</a:t>
            </a:r>
            <a:endParaRPr b="0" lang="en-IN" sz="2800" spc="-1" strike="noStrike">
              <a:solidFill>
                <a:srgbClr val="000000"/>
              </a:solidFill>
              <a:latin typeface="Arial"/>
            </a:endParaRPr>
          </a:p>
        </p:txBody>
      </p:sp>
      <p:sp>
        <p:nvSpPr>
          <p:cNvPr id="138" name="PlaceHolder 2"/>
          <p:cNvSpPr>
            <a:spLocks noGrp="1"/>
          </p:cNvSpPr>
          <p:nvPr>
            <p:ph/>
          </p:nvPr>
        </p:nvSpPr>
        <p:spPr>
          <a:xfrm>
            <a:off x="838080" y="1618920"/>
            <a:ext cx="11017800" cy="5238000"/>
          </a:xfrm>
          <a:prstGeom prst="rect">
            <a:avLst/>
          </a:prstGeom>
          <a:noFill/>
          <a:ln w="0">
            <a:noFill/>
          </a:ln>
        </p:spPr>
        <p:txBody>
          <a:bodyPr lIns="91440" rIns="91440" tIns="45720" bIns="45720" anchor="t">
            <a:noAutofit/>
          </a:bodyPr>
          <a:p>
            <a:pPr indent="0" defTabSz="457200">
              <a:lnSpc>
                <a:spcPct val="110000"/>
              </a:lnSpc>
              <a:spcBef>
                <a:spcPts val="400"/>
              </a:spcBef>
              <a:spcAft>
                <a:spcPts val="601"/>
              </a:spcAft>
              <a:buNone/>
              <a:tabLst>
                <a:tab algn="l" pos="0"/>
              </a:tabLst>
            </a:pPr>
            <a:r>
              <a:rPr b="1" lang="en-US" sz="2000" spc="-1" strike="noStrike">
                <a:solidFill>
                  <a:schemeClr val="dk1">
                    <a:lumMod val="75000"/>
                    <a:lumOff val="25000"/>
                  </a:schemeClr>
                </a:solidFill>
                <a:latin typeface="Arial"/>
                <a:ea typeface="Franklin Gothic Book"/>
              </a:rPr>
              <a:t>  </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Problem Statement </a:t>
            </a:r>
            <a:r>
              <a:rPr b="0" lang="en-US" sz="2000" spc="-1" strike="noStrike">
                <a:solidFill>
                  <a:schemeClr val="dk1">
                    <a:lumMod val="75000"/>
                    <a:lumOff val="25000"/>
                  </a:schemeClr>
                </a:solidFill>
                <a:latin typeface="Arial"/>
                <a:ea typeface="Franklin Gothic Book"/>
              </a:rPr>
              <a:t>(Should not include solution)</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Proposed System/Solution</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System Development Approach </a:t>
            </a:r>
            <a:r>
              <a:rPr b="0" lang="en-US" sz="2000" spc="-1" strike="noStrike">
                <a:solidFill>
                  <a:schemeClr val="dk1">
                    <a:lumMod val="75000"/>
                    <a:lumOff val="25000"/>
                  </a:schemeClr>
                </a:solidFill>
                <a:latin typeface="Arial"/>
                <a:ea typeface="Franklin Gothic Book"/>
              </a:rPr>
              <a:t>(Technology Used) </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Algorithm &amp; Deployment  </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Result (Output Image)</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Conclusion</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Future Scope</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References</a:t>
            </a:r>
            <a:endParaRPr b="0" lang="en-IN" sz="2000" spc="-1" strike="noStrike">
              <a:solidFill>
                <a:srgbClr val="000000"/>
              </a:solidFill>
              <a:latin typeface="Arial"/>
            </a:endParaRPr>
          </a:p>
          <a:p>
            <a:pPr indent="0" defTabSz="45720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02000"/>
            <a:ext cx="11028600" cy="52920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rPr>
              <a:t>Problem Statement</a:t>
            </a:r>
            <a:endParaRPr b="0" lang="en-IN" sz="4400" spc="-1" strike="noStrike">
              <a:solidFill>
                <a:srgbClr val="000000"/>
              </a:solidFill>
              <a:latin typeface="Arial"/>
            </a:endParaRPr>
          </a:p>
        </p:txBody>
      </p:sp>
      <p:sp>
        <p:nvSpPr>
          <p:cNvPr id="140" name="PlaceHolder 2"/>
          <p:cNvSpPr>
            <a:spLocks noGrp="1"/>
          </p:cNvSpPr>
          <p:nvPr>
            <p:ph/>
          </p:nvPr>
        </p:nvSpPr>
        <p:spPr>
          <a:xfrm>
            <a:off x="452520" y="1237680"/>
            <a:ext cx="11028600" cy="4672080"/>
          </a:xfrm>
          <a:prstGeom prst="rect">
            <a:avLst/>
          </a:prstGeom>
          <a:noFill/>
          <a:ln w="0">
            <a:noFill/>
          </a:ln>
        </p:spPr>
        <p:txBody>
          <a:bodyPr lIns="91440" rIns="91440" tIns="45720" bIns="45720" anchor="ctr">
            <a:noAutofit/>
          </a:bodyPr>
          <a:p>
            <a:pPr indent="0" defTabSz="457200">
              <a:lnSpc>
                <a:spcPct val="110000"/>
              </a:lnSpc>
              <a:spcBef>
                <a:spcPts val="641"/>
              </a:spcBef>
              <a:spcAft>
                <a:spcPts val="601"/>
              </a:spcAft>
              <a:buNone/>
              <a:tabLst>
                <a:tab algn="l" pos="0"/>
              </a:tabLst>
            </a:pPr>
            <a:r>
              <a:rPr b="0" lang="en-IN" sz="3200" spc="-1" strike="noStrike">
                <a:solidFill>
                  <a:srgbClr val="0f0f0f"/>
                </a:solidFill>
                <a:latin typeface="Franklin Gothic Book"/>
                <a:ea typeface="Franklin Gothic Book"/>
              </a:rPr>
              <a:t>Example:</a:t>
            </a:r>
            <a:r>
              <a:rPr b="0" lang="en-IN" sz="2800" spc="-1" strike="noStrike">
                <a:solidFill>
                  <a:srgbClr val="0f0f0f"/>
                </a:solidFill>
                <a:latin typeface="Franklin Gothic Book"/>
                <a:ea typeface="Franklin Gothic Book"/>
              </a:rPr>
              <a:t> </a:t>
            </a:r>
            <a:r>
              <a:rPr b="0" lang="en-IN" sz="2400" spc="-1" strike="noStrike">
                <a:solidFill>
                  <a:srgbClr val="0f0f0f"/>
                </a:solidFill>
                <a:latin typeface="Franklin Gothic Book"/>
                <a:ea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b="0" lang="en-IN" sz="2400" spc="-1" strike="noStrike">
              <a:solidFill>
                <a:srgbClr val="000000"/>
              </a:solidFill>
              <a:latin typeface="Arial"/>
            </a:endParaRPr>
          </a:p>
          <a:p>
            <a:pPr indent="0" defTabSz="45720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8600" cy="52920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rPr>
              <a:t>Proposed Solution</a:t>
            </a:r>
            <a:endParaRPr b="0" lang="en-IN" sz="4400" spc="-1" strike="noStrike">
              <a:solidFill>
                <a:srgbClr val="000000"/>
              </a:solidFill>
              <a:latin typeface="Arial"/>
            </a:endParaRPr>
          </a:p>
        </p:txBody>
      </p:sp>
      <p:sp>
        <p:nvSpPr>
          <p:cNvPr id="142" name="PlaceHolder 2"/>
          <p:cNvSpPr>
            <a:spLocks noGrp="1"/>
          </p:cNvSpPr>
          <p:nvPr>
            <p:ph/>
          </p:nvPr>
        </p:nvSpPr>
        <p:spPr>
          <a:xfrm>
            <a:off x="441720" y="1087200"/>
            <a:ext cx="11612520" cy="5562720"/>
          </a:xfrm>
          <a:prstGeom prst="rect">
            <a:avLst/>
          </a:prstGeom>
          <a:noFill/>
          <a:ln w="0">
            <a:noFill/>
          </a:ln>
        </p:spPr>
        <p:txBody>
          <a:bodyPr lIns="91440" rIns="91440" tIns="45720" bIns="45720" anchor="ctr">
            <a:noAutofit/>
          </a:bodyPr>
          <a:p>
            <a:pPr indent="0" defTabSz="457200">
              <a:lnSpc>
                <a:spcPct val="110000"/>
              </a:lnSpc>
              <a:spcBef>
                <a:spcPts val="241"/>
              </a:spcBef>
              <a:spcAft>
                <a:spcPts val="601"/>
              </a:spcAft>
              <a:buNone/>
              <a:tabLst>
                <a:tab algn="l" pos="0"/>
              </a:tabLst>
            </a:pPr>
            <a:endParaRPr b="0" lang="en-IN"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0" lang="en-IN"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Data Collection:</a:t>
            </a:r>
            <a:endParaRPr b="0" lang="en-IN" sz="1200" spc="-1" strike="noStrike">
              <a:solidFill>
                <a:srgbClr val="000000"/>
              </a:solidFill>
              <a:latin typeface="Arial"/>
            </a:endParaRPr>
          </a:p>
          <a:p>
            <a:pPr lvl="1" marL="630000" indent="-305280" defTabSz="45720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Gather historical data on bike rentals, including time, date, location, and other relevant factors.</a:t>
            </a:r>
            <a:endParaRPr b="0" lang="en-IN" sz="1200" spc="-1" strike="noStrike">
              <a:solidFill>
                <a:srgbClr val="000000"/>
              </a:solidFill>
              <a:latin typeface="Arial"/>
            </a:endParaRPr>
          </a:p>
          <a:p>
            <a:pPr lvl="1" marL="630000" indent="-305280" defTabSz="45720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Utilize real-time data sources, such as weather conditions, events, and holidays, to enhance prediction accuracy.</a:t>
            </a:r>
            <a:endParaRPr b="0" lang="en-IN"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Data Preprocessing:</a:t>
            </a:r>
            <a:endParaRPr b="0" lang="en-IN" sz="1200" spc="-1" strike="noStrike">
              <a:solidFill>
                <a:srgbClr val="000000"/>
              </a:solidFill>
              <a:latin typeface="Arial"/>
            </a:endParaRPr>
          </a:p>
          <a:p>
            <a:pPr lvl="1" marL="630000" indent="-305280" defTabSz="45720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Clean and preprocess the collected data to handle missing values, outliers, and inconsistencies.</a:t>
            </a:r>
            <a:endParaRPr b="0" lang="en-IN" sz="1200" spc="-1" strike="noStrike">
              <a:solidFill>
                <a:srgbClr val="000000"/>
              </a:solidFill>
              <a:latin typeface="Arial"/>
            </a:endParaRPr>
          </a:p>
          <a:p>
            <a:pPr lvl="1" marL="630000" indent="-305280" defTabSz="45720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Feature engineering to extract relevant features from the data that might impact bike demand.</a:t>
            </a:r>
            <a:endParaRPr b="0" lang="en-IN"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Machine Learning Algorithm:</a:t>
            </a:r>
            <a:endParaRPr b="0" lang="en-IN" sz="1200" spc="-1" strike="noStrike">
              <a:solidFill>
                <a:srgbClr val="000000"/>
              </a:solidFill>
              <a:latin typeface="Arial"/>
            </a:endParaRPr>
          </a:p>
          <a:p>
            <a:pPr lvl="1" marL="630000" indent="-305280" defTabSz="45720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Implement a machine learning algorithm, such as a time-series forecasting model (e.g., ARIMA, SARIMA, or LSTM), to predict bike counts based on historical patterns.</a:t>
            </a:r>
            <a:endParaRPr b="0" lang="en-IN" sz="1200" spc="-1" strike="noStrike">
              <a:solidFill>
                <a:srgbClr val="000000"/>
              </a:solidFill>
              <a:latin typeface="Arial"/>
            </a:endParaRPr>
          </a:p>
          <a:p>
            <a:pPr lvl="1" marL="630000" indent="-305280" defTabSz="45720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Consider incorporating other factors like weather conditions, day of the week, and special events to improve prediction accuracy.</a:t>
            </a:r>
            <a:endParaRPr b="0" lang="en-IN"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Deployment:</a:t>
            </a:r>
            <a:endParaRPr b="0" lang="en-IN" sz="1200" spc="-1" strike="noStrike">
              <a:solidFill>
                <a:srgbClr val="000000"/>
              </a:solidFill>
              <a:latin typeface="Arial"/>
            </a:endParaRPr>
          </a:p>
          <a:p>
            <a:pPr lvl="1" marL="630000" indent="-305280" defTabSz="45720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Develop a user-friendly interface or application that provides real-time predictions for bike counts at different hours.</a:t>
            </a:r>
            <a:endParaRPr b="0" lang="en-IN" sz="1200" spc="-1" strike="noStrike">
              <a:solidFill>
                <a:srgbClr val="000000"/>
              </a:solidFill>
              <a:latin typeface="Arial"/>
            </a:endParaRPr>
          </a:p>
          <a:p>
            <a:pPr lvl="1" marL="630000" indent="-305280" defTabSz="45720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Deploy the solution on a scalable and reliable platform, considering factors like server infrastructure, response time, and user accessibility.</a:t>
            </a:r>
            <a:endParaRPr b="0" lang="en-IN"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Evaluation:</a:t>
            </a:r>
            <a:endParaRPr b="0" lang="en-IN" sz="1200" spc="-1" strike="noStrike">
              <a:solidFill>
                <a:srgbClr val="000000"/>
              </a:solidFill>
              <a:latin typeface="Arial"/>
            </a:endParaRPr>
          </a:p>
          <a:p>
            <a:pPr lvl="1" marL="630000" indent="-305280" defTabSz="45720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Assess the model's performance using appropriate metrics such as Mean Absolute Error (MAE), Root Mean Squared Error (RMSE), or other relevant metrics.</a:t>
            </a:r>
            <a:endParaRPr b="0" lang="en-IN" sz="1200" spc="-1" strike="noStrike">
              <a:solidFill>
                <a:srgbClr val="000000"/>
              </a:solidFill>
              <a:latin typeface="Arial"/>
            </a:endParaRPr>
          </a:p>
          <a:p>
            <a:pPr lvl="1" marL="630000" indent="-305280" defTabSz="45720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Fine-tune the model based on feedback and continuous monitoring of prediction accuracy.</a:t>
            </a:r>
            <a:endParaRPr b="0" lang="en-IN" sz="1200" spc="-1" strike="noStrike">
              <a:solidFill>
                <a:srgbClr val="000000"/>
              </a:solidFill>
              <a:latin typeface="Arial"/>
            </a:endParaRPr>
          </a:p>
          <a:p>
            <a:pPr lvl="1" marL="630000" indent="-305280" defTabSz="457200">
              <a:lnSpc>
                <a:spcPct val="10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ea typeface="Franklin Gothic Book"/>
              </a:rPr>
              <a:t>Result:</a:t>
            </a:r>
            <a:endParaRPr b="0" lang="en-IN" sz="1200" spc="-1" strike="noStrike">
              <a:solidFill>
                <a:srgbClr val="000000"/>
              </a:solidFill>
              <a:latin typeface="Arial"/>
            </a:endParaRPr>
          </a:p>
          <a:p>
            <a:pPr indent="0" defTabSz="45720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662400"/>
            <a:ext cx="11028600" cy="52920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System  Approach</a:t>
            </a:r>
            <a:endParaRPr b="0" lang="en-IN" sz="4400" spc="-1" strike="noStrike">
              <a:solidFill>
                <a:srgbClr val="000000"/>
              </a:solidFill>
              <a:latin typeface="Arial"/>
            </a:endParaRPr>
          </a:p>
        </p:txBody>
      </p:sp>
      <p:sp>
        <p:nvSpPr>
          <p:cNvPr id="144" name="PlaceHolder 2"/>
          <p:cNvSpPr>
            <a:spLocks noGrp="1"/>
          </p:cNvSpPr>
          <p:nvPr>
            <p:ph/>
          </p:nvPr>
        </p:nvSpPr>
        <p:spPr>
          <a:xfrm>
            <a:off x="581040" y="1302120"/>
            <a:ext cx="11028600" cy="4672080"/>
          </a:xfrm>
          <a:prstGeom prst="rect">
            <a:avLst/>
          </a:prstGeom>
          <a:noFill/>
          <a:ln w="0">
            <a:noFill/>
          </a:ln>
        </p:spPr>
        <p:txBody>
          <a:bodyPr lIns="91440" rIns="91440" tIns="45720" bIns="45720" anchor="ctr">
            <a:noAutofit/>
          </a:bodyPr>
          <a:p>
            <a:pPr indent="0" defTabSz="457200">
              <a:lnSpc>
                <a:spcPct val="110000"/>
              </a:lnSpc>
              <a:spcBef>
                <a:spcPts val="360"/>
              </a:spcBef>
              <a:spcAft>
                <a:spcPts val="601"/>
              </a:spcAft>
              <a:buNone/>
              <a:tabLst>
                <a:tab algn="l" pos="0"/>
              </a:tabLst>
            </a:pPr>
            <a:r>
              <a:rPr b="1" lang="en-IN" sz="1800" spc="-1" strike="noStrike">
                <a:solidFill>
                  <a:srgbClr val="0f0f0f"/>
                </a:solid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IN" sz="1800" spc="-1" strike="noStrike">
              <a:solidFill>
                <a:srgbClr val="000000"/>
              </a:solidFill>
              <a:latin typeface="Arial"/>
            </a:endParaRPr>
          </a:p>
          <a:p>
            <a:pPr marL="305280" indent="-305280" defTabSz="45720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System requirements</a:t>
            </a:r>
            <a:endParaRPr b="0" lang="en-IN" sz="1800" spc="-1" strike="noStrike">
              <a:solidFill>
                <a:srgbClr val="000000"/>
              </a:solidFill>
              <a:latin typeface="Arial"/>
            </a:endParaRPr>
          </a:p>
          <a:p>
            <a:pPr marL="305280" indent="-305280" defTabSz="45720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Library required to build the model</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8600" cy="52920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Algorithm &amp; Deployment</a:t>
            </a:r>
            <a:endParaRPr b="0" lang="en-IN" sz="4400" spc="-1" strike="noStrike">
              <a:solidFill>
                <a:srgbClr val="000000"/>
              </a:solidFill>
              <a:latin typeface="Arial"/>
            </a:endParaRPr>
          </a:p>
        </p:txBody>
      </p:sp>
      <p:sp>
        <p:nvSpPr>
          <p:cNvPr id="146" name="PlaceHolder 2"/>
          <p:cNvSpPr>
            <a:spLocks noGrp="1"/>
          </p:cNvSpPr>
          <p:nvPr>
            <p:ph/>
          </p:nvPr>
        </p:nvSpPr>
        <p:spPr>
          <a:xfrm>
            <a:off x="581040" y="1302120"/>
            <a:ext cx="11028600" cy="4672080"/>
          </a:xfrm>
          <a:prstGeom prst="rect">
            <a:avLst/>
          </a:prstGeom>
          <a:noFill/>
          <a:ln w="0">
            <a:noFill/>
          </a:ln>
        </p:spPr>
        <p:txBody>
          <a:bodyPr lIns="91440" rIns="91440" tIns="45720" bIns="45720" anchor="ctr">
            <a:noAutofit/>
          </a:bodyPr>
          <a:p>
            <a:pPr marL="305280" indent="-305280" defTabSz="457200">
              <a:lnSpc>
                <a:spcPct val="110000"/>
              </a:lnSpc>
              <a:spcBef>
                <a:spcPts val="281"/>
              </a:spcBef>
              <a:spcAft>
                <a:spcPts val="601"/>
              </a:spcAft>
              <a:buClr>
                <a:srgbClr val="1cade4"/>
              </a:buClr>
              <a:buSzPct val="92000"/>
              <a:buFont typeface="Wingdings 2" charset="2"/>
              <a:buChar char=""/>
            </a:pPr>
            <a:r>
              <a:rPr b="0" lang="en-IN" sz="1400" spc="-1" strike="noStrike">
                <a:solidFill>
                  <a:schemeClr val="dk1">
                    <a:lumMod val="75000"/>
                    <a:lumOff val="25000"/>
                  </a:schemeClr>
                </a:solidFill>
                <a:latin typeface="Franklin Gothic Book"/>
                <a:ea typeface="Franklin Gothic Book"/>
              </a:rPr>
              <a:t>In the Algorithm section, describe the machine learning algorithm chosen for predicting bike counts. Here's an example structure for this section:</a:t>
            </a:r>
            <a:endParaRPr b="0" lang="en-IN" sz="1400" spc="-1" strike="noStrike">
              <a:solidFill>
                <a:srgbClr val="000000"/>
              </a:solidFill>
              <a:latin typeface="Arial"/>
            </a:endParaRPr>
          </a:p>
          <a:p>
            <a:pPr marL="305280" indent="-305280" defTabSz="457200">
              <a:lnSpc>
                <a:spcPct val="110000"/>
              </a:lnSpc>
              <a:spcBef>
                <a:spcPts val="281"/>
              </a:spcBef>
              <a:spcAft>
                <a:spcPts val="601"/>
              </a:spcAft>
              <a:buClr>
                <a:srgbClr val="1cade4"/>
              </a:buClr>
              <a:buSzPct val="92000"/>
              <a:buFont typeface="Wingdings 2" charset="2"/>
              <a:buChar char=""/>
            </a:pPr>
            <a:r>
              <a:rPr b="1" lang="en-IN" sz="1400" spc="-1" strike="noStrike">
                <a:solidFill>
                  <a:schemeClr val="dk1">
                    <a:lumMod val="75000"/>
                    <a:lumOff val="25000"/>
                  </a:schemeClr>
                </a:solidFill>
                <a:latin typeface="Franklin Gothic Book"/>
                <a:ea typeface="Franklin Gothic Book"/>
              </a:rPr>
              <a:t>Algorithm Selection:</a:t>
            </a:r>
            <a:endParaRPr b="0" lang="en-IN" sz="1400" spc="-1" strike="noStrike">
              <a:solidFill>
                <a:srgbClr val="000000"/>
              </a:solidFill>
              <a:latin typeface="Arial"/>
            </a:endParaRPr>
          </a:p>
          <a:p>
            <a:pPr lvl="1" marL="630000" indent="-305280" defTabSz="457200">
              <a:lnSpc>
                <a:spcPct val="100000"/>
              </a:lnSpc>
              <a:spcBef>
                <a:spcPts val="281"/>
              </a:spcBef>
              <a:spcAft>
                <a:spcPts val="601"/>
              </a:spcAft>
              <a:buClr>
                <a:srgbClr val="1cade4"/>
              </a:buClr>
              <a:buSzPct val="92000"/>
              <a:buFont typeface="Wingdings 2" charset="2"/>
              <a:buChar char=""/>
            </a:pPr>
            <a:r>
              <a:rPr b="0" lang="en-IN" sz="1400" spc="-1" strike="noStrike">
                <a:solidFill>
                  <a:schemeClr val="dk1">
                    <a:lumMod val="75000"/>
                    <a:lumOff val="25000"/>
                  </a:schemeClr>
                </a:solidFill>
                <a:latin typeface="Franklin Gothic Book"/>
                <a:ea typeface="Franklin Gothic Book"/>
              </a:rPr>
              <a:t>Provide a brief overview of the chosen algorithm (e.g., time-series forecasting model, like ARIMA or LSTM) and justify its selection based on the problem statement and data characteristics.</a:t>
            </a:r>
            <a:endParaRPr b="0" lang="en-IN" sz="1400" spc="-1" strike="noStrike">
              <a:solidFill>
                <a:srgbClr val="000000"/>
              </a:solidFill>
              <a:latin typeface="Arial"/>
            </a:endParaRPr>
          </a:p>
          <a:p>
            <a:pPr marL="305280" indent="-305280" defTabSz="457200">
              <a:lnSpc>
                <a:spcPct val="110000"/>
              </a:lnSpc>
              <a:spcBef>
                <a:spcPts val="281"/>
              </a:spcBef>
              <a:spcAft>
                <a:spcPts val="601"/>
              </a:spcAft>
              <a:buClr>
                <a:srgbClr val="1cade4"/>
              </a:buClr>
              <a:buSzPct val="92000"/>
              <a:buFont typeface="Wingdings 2" charset="2"/>
              <a:buChar char=""/>
            </a:pPr>
            <a:r>
              <a:rPr b="1" lang="en-IN" sz="1400" spc="-1" strike="noStrike">
                <a:solidFill>
                  <a:schemeClr val="dk1">
                    <a:lumMod val="75000"/>
                    <a:lumOff val="25000"/>
                  </a:schemeClr>
                </a:solidFill>
                <a:latin typeface="Franklin Gothic Book"/>
                <a:ea typeface="Franklin Gothic Book"/>
              </a:rPr>
              <a:t>Data Input:</a:t>
            </a:r>
            <a:endParaRPr b="0" lang="en-IN" sz="1400" spc="-1" strike="noStrike">
              <a:solidFill>
                <a:srgbClr val="000000"/>
              </a:solidFill>
              <a:latin typeface="Arial"/>
            </a:endParaRPr>
          </a:p>
          <a:p>
            <a:pPr lvl="1" marL="630000" indent="-305280" defTabSz="457200">
              <a:lnSpc>
                <a:spcPct val="100000"/>
              </a:lnSpc>
              <a:spcBef>
                <a:spcPts val="281"/>
              </a:spcBef>
              <a:spcAft>
                <a:spcPts val="601"/>
              </a:spcAft>
              <a:buClr>
                <a:srgbClr val="1cade4"/>
              </a:buClr>
              <a:buSzPct val="92000"/>
              <a:buFont typeface="Wingdings 2" charset="2"/>
              <a:buChar char=""/>
            </a:pPr>
            <a:r>
              <a:rPr b="0" lang="en-IN" sz="1400" spc="-1" strike="noStrike">
                <a:solidFill>
                  <a:schemeClr val="dk1">
                    <a:lumMod val="75000"/>
                    <a:lumOff val="25000"/>
                  </a:schemeClr>
                </a:solidFill>
                <a:latin typeface="Franklin Gothic Book"/>
                <a:ea typeface="Franklin Gothic Book"/>
              </a:rPr>
              <a:t>Specify the input features used by the algorithm, such as historical bike rental data, weather conditions, day of the week, and any other relevant factors.</a:t>
            </a:r>
            <a:endParaRPr b="0" lang="en-IN" sz="1400" spc="-1" strike="noStrike">
              <a:solidFill>
                <a:srgbClr val="000000"/>
              </a:solidFill>
              <a:latin typeface="Arial"/>
            </a:endParaRPr>
          </a:p>
          <a:p>
            <a:pPr marL="305280" indent="-305280" defTabSz="457200">
              <a:lnSpc>
                <a:spcPct val="110000"/>
              </a:lnSpc>
              <a:spcBef>
                <a:spcPts val="281"/>
              </a:spcBef>
              <a:spcAft>
                <a:spcPts val="601"/>
              </a:spcAft>
              <a:buClr>
                <a:srgbClr val="1cade4"/>
              </a:buClr>
              <a:buSzPct val="92000"/>
              <a:buFont typeface="Wingdings 2" charset="2"/>
              <a:buChar char=""/>
            </a:pPr>
            <a:r>
              <a:rPr b="1" lang="en-IN" sz="1400" spc="-1" strike="noStrike">
                <a:solidFill>
                  <a:schemeClr val="dk1">
                    <a:lumMod val="75000"/>
                    <a:lumOff val="25000"/>
                  </a:schemeClr>
                </a:solidFill>
                <a:latin typeface="Franklin Gothic Book"/>
                <a:ea typeface="Franklin Gothic Book"/>
              </a:rPr>
              <a:t>Training Process:</a:t>
            </a:r>
            <a:endParaRPr b="0" lang="en-IN" sz="1400" spc="-1" strike="noStrike">
              <a:solidFill>
                <a:srgbClr val="000000"/>
              </a:solidFill>
              <a:latin typeface="Arial"/>
            </a:endParaRPr>
          </a:p>
          <a:p>
            <a:pPr lvl="1" marL="630000" indent="-305280" defTabSz="457200">
              <a:lnSpc>
                <a:spcPct val="100000"/>
              </a:lnSpc>
              <a:spcBef>
                <a:spcPts val="281"/>
              </a:spcBef>
              <a:spcAft>
                <a:spcPts val="601"/>
              </a:spcAft>
              <a:buClr>
                <a:srgbClr val="1cade4"/>
              </a:buClr>
              <a:buSzPct val="92000"/>
              <a:buFont typeface="Wingdings 2" charset="2"/>
              <a:buChar char=""/>
            </a:pPr>
            <a:r>
              <a:rPr b="0" lang="en-IN" sz="1400" spc="-1" strike="noStrike">
                <a:solidFill>
                  <a:schemeClr val="dk1">
                    <a:lumMod val="75000"/>
                    <a:lumOff val="25000"/>
                  </a:schemeClr>
                </a:solidFill>
                <a:latin typeface="Franklin Gothic Book"/>
                <a:ea typeface="Franklin Gothic Book"/>
              </a:rPr>
              <a:t>Explain how the algorithm is trained using historical data. Highlight any specific considerations or techniques employed, such as cross-validation or hyperparameter tuning.</a:t>
            </a:r>
            <a:endParaRPr b="0" lang="en-IN" sz="1400" spc="-1" strike="noStrike">
              <a:solidFill>
                <a:srgbClr val="000000"/>
              </a:solidFill>
              <a:latin typeface="Arial"/>
            </a:endParaRPr>
          </a:p>
          <a:p>
            <a:pPr marL="305280" indent="-305280" defTabSz="457200">
              <a:lnSpc>
                <a:spcPct val="110000"/>
              </a:lnSpc>
              <a:spcBef>
                <a:spcPts val="281"/>
              </a:spcBef>
              <a:spcAft>
                <a:spcPts val="601"/>
              </a:spcAft>
              <a:buClr>
                <a:srgbClr val="1cade4"/>
              </a:buClr>
              <a:buSzPct val="92000"/>
              <a:buFont typeface="Wingdings 2" charset="2"/>
              <a:buChar char=""/>
            </a:pPr>
            <a:r>
              <a:rPr b="1" lang="en-IN" sz="1400" spc="-1" strike="noStrike">
                <a:solidFill>
                  <a:schemeClr val="dk1">
                    <a:lumMod val="75000"/>
                    <a:lumOff val="25000"/>
                  </a:schemeClr>
                </a:solidFill>
                <a:latin typeface="Franklin Gothic Book"/>
                <a:ea typeface="Franklin Gothic Book"/>
              </a:rPr>
              <a:t>Prediction Process:</a:t>
            </a:r>
            <a:endParaRPr b="0" lang="en-IN" sz="1400" spc="-1" strike="noStrike">
              <a:solidFill>
                <a:srgbClr val="000000"/>
              </a:solidFill>
              <a:latin typeface="Arial"/>
            </a:endParaRPr>
          </a:p>
          <a:p>
            <a:pPr lvl="1" marL="630000" indent="-305280" defTabSz="457200">
              <a:lnSpc>
                <a:spcPct val="100000"/>
              </a:lnSpc>
              <a:spcBef>
                <a:spcPts val="281"/>
              </a:spcBef>
              <a:spcAft>
                <a:spcPts val="601"/>
              </a:spcAft>
              <a:buClr>
                <a:srgbClr val="1cade4"/>
              </a:buClr>
              <a:buSzPct val="92000"/>
              <a:buFont typeface="Wingdings 2" charset="2"/>
              <a:buChar char=""/>
            </a:pPr>
            <a:r>
              <a:rPr b="0" lang="en-IN" sz="1400" spc="-1" strike="noStrike">
                <a:solidFill>
                  <a:schemeClr val="dk1">
                    <a:lumMod val="75000"/>
                    <a:lumOff val="25000"/>
                  </a:schemeClr>
                </a:solidFill>
                <a:latin typeface="Franklin Gothic Book"/>
                <a:ea typeface="Franklin Gothic Book"/>
              </a:rPr>
              <a:t>Detail how the trained algorithm makes predictions for future bike counts. Discuss any real-time data inputs considered during the prediction phase.</a:t>
            </a:r>
            <a:endParaRPr b="0" lang="en-IN" sz="1400" spc="-1" strike="noStrike">
              <a:solidFill>
                <a:srgbClr val="000000"/>
              </a:solidFill>
              <a:latin typeface="Arial"/>
            </a:endParaRPr>
          </a:p>
          <a:p>
            <a:pPr indent="0" defTabSz="45720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8600" cy="52920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Result</a:t>
            </a:r>
            <a:endParaRPr b="0" lang="en-IN" sz="4400" spc="-1" strike="noStrike">
              <a:solidFill>
                <a:srgbClr val="000000"/>
              </a:solidFill>
              <a:latin typeface="Arial"/>
            </a:endParaRPr>
          </a:p>
        </p:txBody>
      </p:sp>
      <p:sp>
        <p:nvSpPr>
          <p:cNvPr id="148" name="PlaceHolder 2"/>
          <p:cNvSpPr>
            <a:spLocks noGrp="1"/>
          </p:cNvSpPr>
          <p:nvPr>
            <p:ph/>
          </p:nvPr>
        </p:nvSpPr>
        <p:spPr>
          <a:xfrm>
            <a:off x="581040" y="1302120"/>
            <a:ext cx="11028600" cy="4672080"/>
          </a:xfrm>
          <a:prstGeom prst="rect">
            <a:avLst/>
          </a:prstGeom>
          <a:noFill/>
          <a:ln w="0">
            <a:noFill/>
          </a:ln>
        </p:spPr>
        <p:txBody>
          <a:bodyPr lIns="91440" rIns="91440" tIns="45720" bIns="45720" anchor="ctr">
            <a:normAutofit/>
          </a:bodyPr>
          <a:p>
            <a:pPr indent="0" defTabSz="457200">
              <a:lnSpc>
                <a:spcPct val="110000"/>
              </a:lnSpc>
              <a:spcBef>
                <a:spcPts val="479"/>
              </a:spcBef>
              <a:spcAft>
                <a:spcPts val="601"/>
              </a:spcAft>
              <a:buNone/>
              <a:tabLst>
                <a:tab algn="l" pos="0"/>
              </a:tabLst>
            </a:pPr>
            <a:r>
              <a:rPr b="0" lang="en-IN" sz="2400" spc="-1" strike="noStrike">
                <a:solidFill>
                  <a:srgbClr val="0f0f0f"/>
                </a:solidFill>
                <a:latin typeface="Franklin Gothic Book"/>
                <a:ea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81040" y="702000"/>
            <a:ext cx="11028600" cy="52920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Conclusion</a:t>
            </a:r>
            <a:endParaRPr b="0" lang="en-IN" sz="4400" spc="-1" strike="noStrike">
              <a:solidFill>
                <a:srgbClr val="000000"/>
              </a:solidFill>
              <a:latin typeface="Arial"/>
            </a:endParaRPr>
          </a:p>
        </p:txBody>
      </p:sp>
      <p:sp>
        <p:nvSpPr>
          <p:cNvPr id="150" name="PlaceHolder 2"/>
          <p:cNvSpPr>
            <a:spLocks noGrp="1"/>
          </p:cNvSpPr>
          <p:nvPr>
            <p:ph/>
          </p:nvPr>
        </p:nvSpPr>
        <p:spPr>
          <a:xfrm>
            <a:off x="581040" y="1302120"/>
            <a:ext cx="11028600" cy="4672080"/>
          </a:xfrm>
          <a:prstGeom prst="rect">
            <a:avLst/>
          </a:prstGeom>
          <a:noFill/>
          <a:ln w="0">
            <a:noFill/>
          </a:ln>
        </p:spPr>
        <p:txBody>
          <a:bodyPr lIns="91440" rIns="91440" tIns="45720" bIns="45720" anchor="ctr">
            <a:normAutofit/>
          </a:bodyPr>
          <a:p>
            <a:pPr marL="305280" indent="-305280" defTabSz="457200">
              <a:lnSpc>
                <a:spcPct val="110000"/>
              </a:lnSpc>
              <a:spcBef>
                <a:spcPts val="400"/>
              </a:spcBef>
              <a:spcAft>
                <a:spcPts val="601"/>
              </a:spcAft>
              <a:buClr>
                <a:srgbClr val="1cade4"/>
              </a:buClr>
              <a:buSzPct val="92000"/>
              <a:buFont typeface="Wingdings 2" charset="2"/>
              <a:buChar char=""/>
            </a:pPr>
            <a:r>
              <a:rPr b="0" lang="en-IN" sz="2000" spc="-1" strike="noStrike">
                <a:solidFill>
                  <a:srgbClr val="0f0f0f"/>
                </a:solidFill>
                <a:latin typeface="Franklin Gothic Book"/>
                <a:ea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p:nvPr>
        </p:nvSpPr>
        <p:spPr>
          <a:xfrm>
            <a:off x="581040" y="1302120"/>
            <a:ext cx="11028600" cy="4672080"/>
          </a:xfrm>
          <a:prstGeom prst="rect">
            <a:avLst/>
          </a:prstGeom>
          <a:noFill/>
          <a:ln w="0">
            <a:noFill/>
          </a:ln>
        </p:spPr>
        <p:txBody>
          <a:bodyPr lIns="91440" rIns="91440" tIns="45720" bIns="45720" anchor="ctr">
            <a:noAutofit/>
          </a:bodyPr>
          <a:p>
            <a:pPr indent="0" defTabSz="457200">
              <a:lnSpc>
                <a:spcPct val="110000"/>
              </a:lnSpc>
              <a:spcBef>
                <a:spcPts val="400"/>
              </a:spcBef>
              <a:spcAft>
                <a:spcPts val="601"/>
              </a:spcAft>
              <a:buNone/>
              <a:tabLst>
                <a:tab algn="l" pos="0"/>
              </a:tabLst>
            </a:pP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0" lang="en-US" sz="2000" spc="-1" strike="noStrike">
                <a:solidFill>
                  <a:schemeClr val="dk1">
                    <a:lumMod val="75000"/>
                    <a:lumOff val="25000"/>
                  </a:schemeClr>
                </a:solidFill>
                <a:latin typeface="Franklin Gothic Book"/>
                <a:ea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b="0" lang="en-IN" sz="2000" spc="-1" strike="noStrike">
              <a:solidFill>
                <a:srgbClr val="000000"/>
              </a:solidFill>
              <a:latin typeface="Arial"/>
            </a:endParaRPr>
          </a:p>
          <a:p>
            <a:pPr indent="0" defTabSz="45720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
        <p:nvSpPr>
          <p:cNvPr id="152" name="Title 4"/>
          <p:cNvSpPr/>
          <p:nvPr/>
        </p:nvSpPr>
        <p:spPr>
          <a:xfrm>
            <a:off x="535680" y="844560"/>
            <a:ext cx="11028600" cy="529200"/>
          </a:xfrm>
          <a:prstGeom prst="rect">
            <a:avLst/>
          </a:prstGeom>
          <a:noFill/>
          <a:ln w="0">
            <a:noFill/>
          </a:ln>
        </p:spPr>
        <p:style>
          <a:lnRef idx="0"/>
          <a:fillRef idx="0"/>
          <a:effectRef idx="0"/>
          <a:fontRef idx="minor"/>
        </p:style>
        <p:txBody>
          <a:bodyPr lIns="90000" rIns="90000" tIns="45000" bIns="45000" anchor="b">
            <a:normAutofit fontScale="68333"/>
          </a:bodyPr>
          <a:p>
            <a:pPr defTabSz="457200">
              <a:lnSpc>
                <a:spcPct val="100000"/>
              </a:lnSpc>
            </a:pPr>
            <a:r>
              <a:rPr b="1" lang="en-US" sz="4400" spc="-1" strike="noStrike" cap="all">
                <a:solidFill>
                  <a:schemeClr val="accent1"/>
                </a:solidFill>
                <a:latin typeface="Arial"/>
              </a:rPr>
              <a:t>Future scope</a:t>
            </a:r>
            <a:endParaRPr b="0" lang="en-IN"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9</TotalTime>
  <Application>LibreOffice/7.6.2.1$Linux_X86_64 LibreOffice_project/56f7684011345957bbf33a7ee678afaf4d2ba333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2024-05-08T20:26:41Z</dcterms:modified>
  <cp:revision>27</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11</vt:i4>
  </property>
</Properties>
</file>