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91928\Downloads\employee_data%20(4).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(4).csv]Sheet1!PivotTable2</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12</c:v>
                </c:pt>
                <c:pt idx="1">
                  <c:v>15</c:v>
                </c:pt>
                <c:pt idx="2">
                  <c:v>10</c:v>
                </c:pt>
                <c:pt idx="3">
                  <c:v>13</c:v>
                </c:pt>
                <c:pt idx="4">
                  <c:v>10</c:v>
                </c:pt>
                <c:pt idx="5">
                  <c:v>12</c:v>
                </c:pt>
                <c:pt idx="6">
                  <c:v>11</c:v>
                </c:pt>
                <c:pt idx="7">
                  <c:v>11</c:v>
                </c:pt>
                <c:pt idx="8">
                  <c:v>12</c:v>
                </c:pt>
                <c:pt idx="9">
                  <c:v>14</c:v>
                </c:pt>
              </c:numCache>
            </c:numRef>
          </c:val>
          <c:extLst>
            <c:ext xmlns:c16="http://schemas.microsoft.com/office/drawing/2014/chart" uri="{C3380CC4-5D6E-409C-BE32-E72D297353CC}">
              <c16:uniqueId val="{00000000-68E3-4F86-B129-FF1A69159CCE}"/>
            </c:ext>
          </c:extLst>
        </c:ser>
        <c:ser>
          <c:idx val="1"/>
          <c:order val="1"/>
          <c:tx>
            <c:strRef>
              <c:f>Sheet1!$C$3:$C$4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84</c:v>
                </c:pt>
                <c:pt idx="1">
                  <c:v>91</c:v>
                </c:pt>
                <c:pt idx="2">
                  <c:v>80</c:v>
                </c:pt>
                <c:pt idx="3">
                  <c:v>86</c:v>
                </c:pt>
                <c:pt idx="4">
                  <c:v>83</c:v>
                </c:pt>
                <c:pt idx="5">
                  <c:v>82</c:v>
                </c:pt>
                <c:pt idx="6">
                  <c:v>82</c:v>
                </c:pt>
                <c:pt idx="7">
                  <c:v>79</c:v>
                </c:pt>
                <c:pt idx="8">
                  <c:v>79</c:v>
                </c:pt>
                <c:pt idx="9">
                  <c:v>77</c:v>
                </c:pt>
              </c:numCache>
            </c:numRef>
          </c:val>
          <c:extLst>
            <c:ext xmlns:c16="http://schemas.microsoft.com/office/drawing/2014/chart" uri="{C3380CC4-5D6E-409C-BE32-E72D297353CC}">
              <c16:uniqueId val="{00000002-68E3-4F86-B129-FF1A69159CCE}"/>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10</c:v>
                </c:pt>
                <c:pt idx="1">
                  <c:v>8</c:v>
                </c:pt>
                <c:pt idx="2">
                  <c:v>4</c:v>
                </c:pt>
                <c:pt idx="3">
                  <c:v>5</c:v>
                </c:pt>
                <c:pt idx="4">
                  <c:v>2</c:v>
                </c:pt>
                <c:pt idx="5">
                  <c:v>5</c:v>
                </c:pt>
                <c:pt idx="6">
                  <c:v>11</c:v>
                </c:pt>
                <c:pt idx="7">
                  <c:v>4</c:v>
                </c:pt>
                <c:pt idx="8">
                  <c:v>7</c:v>
                </c:pt>
                <c:pt idx="9">
                  <c:v>9</c:v>
                </c:pt>
              </c:numCache>
            </c:numRef>
          </c:val>
          <c:extLst>
            <c:ext xmlns:c16="http://schemas.microsoft.com/office/drawing/2014/chart" uri="{C3380CC4-5D6E-409C-BE32-E72D297353CC}">
              <c16:uniqueId val="{00000003-68E3-4F86-B129-FF1A69159CCE}"/>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2</c:v>
                </c:pt>
                <c:pt idx="1">
                  <c:v>2</c:v>
                </c:pt>
                <c:pt idx="2">
                  <c:v>5</c:v>
                </c:pt>
                <c:pt idx="3">
                  <c:v>2</c:v>
                </c:pt>
                <c:pt idx="4">
                  <c:v>5</c:v>
                </c:pt>
                <c:pt idx="5">
                  <c:v>6</c:v>
                </c:pt>
                <c:pt idx="6">
                  <c:v>4</c:v>
                </c:pt>
                <c:pt idx="7">
                  <c:v>2</c:v>
                </c:pt>
                <c:pt idx="8">
                  <c:v>1</c:v>
                </c:pt>
                <c:pt idx="9">
                  <c:v>1</c:v>
                </c:pt>
              </c:numCache>
            </c:numRef>
          </c:val>
          <c:extLst>
            <c:ext xmlns:c16="http://schemas.microsoft.com/office/drawing/2014/chart" uri="{C3380CC4-5D6E-409C-BE32-E72D297353CC}">
              <c16:uniqueId val="{00000004-68E3-4F86-B129-FF1A69159CCE}"/>
            </c:ext>
          </c:extLst>
        </c:ser>
        <c:dLbls>
          <c:showLegendKey val="0"/>
          <c:showVal val="0"/>
          <c:showCatName val="0"/>
          <c:showSerName val="0"/>
          <c:showPercent val="0"/>
          <c:showBubbleSize val="0"/>
        </c:dLbls>
        <c:gapWidth val="219"/>
        <c:overlap val="-27"/>
        <c:axId val="2016148335"/>
        <c:axId val="2016150255"/>
      </c:barChart>
      <c:catAx>
        <c:axId val="201614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150255"/>
        <c:crosses val="autoZero"/>
        <c:auto val="1"/>
        <c:lblAlgn val="ctr"/>
        <c:lblOffset val="100"/>
        <c:noMultiLvlLbl val="0"/>
      </c:catAx>
      <c:valAx>
        <c:axId val="2016150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61483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124200"/>
            <a:ext cx="11010901" cy="1938992"/>
          </a:xfrm>
          <a:prstGeom prst="rect">
            <a:avLst/>
          </a:prstGeom>
          <a:noFill/>
        </p:spPr>
        <p:txBody>
          <a:bodyPr wrap="square" rtlCol="0">
            <a:spAutoFit/>
          </a:bodyPr>
          <a:lstStyle/>
          <a:p>
            <a:r>
              <a:rPr lang="en-US" sz="2400" dirty="0"/>
              <a:t>STUDENT NAME:  V.AARTHI</a:t>
            </a:r>
          </a:p>
          <a:p>
            <a:r>
              <a:rPr lang="en-US" sz="2400" dirty="0"/>
              <a:t>REGISTER NO: 312216357,93AF2D57B25B771B7454DB7D52B0D</a:t>
            </a:r>
          </a:p>
          <a:p>
            <a:r>
              <a:rPr lang="en-US" sz="2400" dirty="0"/>
              <a:t>DEPARTMENT: BCOM(COMPUTER APPLICATION)</a:t>
            </a:r>
          </a:p>
          <a:p>
            <a:r>
              <a:rPr lang="en-US" sz="2400" dirty="0"/>
              <a:t>COLLEGE: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9699625" cy="602536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3200" b="1" spc="5" dirty="0">
                <a:latin typeface="Trebuchet MS"/>
                <a:cs typeface="Trebuchet MS"/>
              </a:rPr>
              <a:t>SOURCE: where the data is collected from</a:t>
            </a:r>
          </a:p>
          <a:p>
            <a:pPr marL="12700">
              <a:lnSpc>
                <a:spcPct val="100000"/>
              </a:lnSpc>
              <a:spcBef>
                <a:spcPts val="105"/>
              </a:spcBef>
            </a:pPr>
            <a:endParaRPr lang="en-IN" sz="3200" b="1" spc="5" dirty="0">
              <a:latin typeface="Trebuchet MS"/>
              <a:cs typeface="Trebuchet MS"/>
            </a:endParaRPr>
          </a:p>
          <a:p>
            <a:pPr marL="12700">
              <a:lnSpc>
                <a:spcPct val="100000"/>
              </a:lnSpc>
              <a:spcBef>
                <a:spcPts val="105"/>
              </a:spcBef>
            </a:pPr>
            <a:endParaRPr lang="en-IN" sz="3200" b="1" spc="5" dirty="0">
              <a:latin typeface="Trebuchet MS"/>
              <a:cs typeface="Trebuchet MS"/>
            </a:endParaRPr>
          </a:p>
          <a:p>
            <a:pPr marL="12700">
              <a:lnSpc>
                <a:spcPct val="100000"/>
              </a:lnSpc>
              <a:spcBef>
                <a:spcPts val="105"/>
              </a:spcBef>
            </a:pPr>
            <a:r>
              <a:rPr lang="en-IN" sz="3200" b="1" spc="5" dirty="0">
                <a:latin typeface="Trebuchet MS"/>
                <a:cs typeface="Trebuchet MS"/>
              </a:rPr>
              <a:t>CONTENT: what kind of information the data includes (</a:t>
            </a:r>
            <a:r>
              <a:rPr lang="en-IN" sz="3200" b="1" spc="5" dirty="0" err="1">
                <a:latin typeface="Trebuchet MS"/>
                <a:cs typeface="Trebuchet MS"/>
              </a:rPr>
              <a:t>eg</a:t>
            </a:r>
            <a:r>
              <a:rPr lang="en-IN" sz="3200" b="1" spc="5" dirty="0">
                <a:latin typeface="Trebuchet MS"/>
                <a:cs typeface="Trebuchet MS"/>
              </a:rPr>
              <a:t> </a:t>
            </a:r>
            <a:r>
              <a:rPr lang="en-IN" sz="3200" b="1" spc="5" dirty="0" err="1">
                <a:latin typeface="Trebuchet MS"/>
                <a:cs typeface="Trebuchet MS"/>
              </a:rPr>
              <a:t>names,dates,sales&amp;figures</a:t>
            </a:r>
            <a:r>
              <a:rPr lang="en-IN" sz="3200" b="1" spc="5" dirty="0">
                <a:latin typeface="Trebuchet MS"/>
                <a:cs typeface="Trebuchet MS"/>
              </a:rPr>
              <a:t>.)</a:t>
            </a:r>
          </a:p>
          <a:p>
            <a:pPr marL="12700">
              <a:lnSpc>
                <a:spcPct val="100000"/>
              </a:lnSpc>
              <a:spcBef>
                <a:spcPts val="105"/>
              </a:spcBef>
            </a:pPr>
            <a:endParaRPr lang="en-IN" sz="3200" b="1" spc="5" dirty="0">
              <a:latin typeface="Trebuchet MS"/>
              <a:cs typeface="Trebuchet MS"/>
            </a:endParaRPr>
          </a:p>
          <a:p>
            <a:pPr marL="12700">
              <a:lnSpc>
                <a:spcPct val="100000"/>
              </a:lnSpc>
              <a:spcBef>
                <a:spcPts val="105"/>
              </a:spcBef>
            </a:pPr>
            <a:endParaRPr lang="en-IN" sz="3200" b="1" spc="5" dirty="0">
              <a:latin typeface="Trebuchet MS"/>
              <a:cs typeface="Trebuchet MS"/>
            </a:endParaRPr>
          </a:p>
          <a:p>
            <a:pPr marL="12700">
              <a:lnSpc>
                <a:spcPct val="100000"/>
              </a:lnSpc>
              <a:spcBef>
                <a:spcPts val="105"/>
              </a:spcBef>
            </a:pPr>
            <a:r>
              <a:rPr lang="en-IN" sz="3200" b="1" spc="5" dirty="0" err="1">
                <a:latin typeface="Trebuchet MS"/>
                <a:cs typeface="Trebuchet MS"/>
              </a:rPr>
              <a:t>PURPOSE:why</a:t>
            </a:r>
            <a:r>
              <a:rPr lang="en-IN" sz="3200" b="1" spc="5" dirty="0">
                <a:latin typeface="Trebuchet MS"/>
                <a:cs typeface="Trebuchet MS"/>
              </a:rPr>
              <a:t> the data is important for the project.</a:t>
            </a:r>
            <a:endParaRPr sz="32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Table 12">
            <a:extLst>
              <a:ext uri="{FF2B5EF4-FFF2-40B4-BE49-F238E27FC236}">
                <a16:creationId xmlns:a16="http://schemas.microsoft.com/office/drawing/2014/main" id="{E7A4B07F-6C64-23DF-15DC-27908786E62E}"/>
              </a:ext>
            </a:extLst>
          </p:cNvPr>
          <p:cNvGraphicFramePr>
            <a:graphicFrameLocks noGrp="1"/>
          </p:cNvGraphicFramePr>
          <p:nvPr>
            <p:extLst>
              <p:ext uri="{D42A27DB-BD31-4B8C-83A1-F6EECF244321}">
                <p14:modId xmlns:p14="http://schemas.microsoft.com/office/powerpoint/2010/main" val="2289447614"/>
              </p:ext>
            </p:extLst>
          </p:nvPr>
        </p:nvGraphicFramePr>
        <p:xfrm>
          <a:off x="228600" y="1219200"/>
          <a:ext cx="5867400" cy="4495797"/>
        </p:xfrm>
        <a:graphic>
          <a:graphicData uri="http://schemas.openxmlformats.org/drawingml/2006/table">
            <a:tbl>
              <a:tblPr>
                <a:tableStyleId>{5C22544A-7EE6-4342-B048-85BDC9FD1C3A}</a:tableStyleId>
              </a:tblPr>
              <a:tblGrid>
                <a:gridCol w="1335438">
                  <a:extLst>
                    <a:ext uri="{9D8B030D-6E8A-4147-A177-3AD203B41FA5}">
                      <a16:colId xmlns:a16="http://schemas.microsoft.com/office/drawing/2014/main" val="201156988"/>
                    </a:ext>
                  </a:extLst>
                </a:gridCol>
                <a:gridCol w="594327">
                  <a:extLst>
                    <a:ext uri="{9D8B030D-6E8A-4147-A177-3AD203B41FA5}">
                      <a16:colId xmlns:a16="http://schemas.microsoft.com/office/drawing/2014/main" val="1967427351"/>
                    </a:ext>
                  </a:extLst>
                </a:gridCol>
                <a:gridCol w="1408829">
                  <a:extLst>
                    <a:ext uri="{9D8B030D-6E8A-4147-A177-3AD203B41FA5}">
                      <a16:colId xmlns:a16="http://schemas.microsoft.com/office/drawing/2014/main" val="454534873"/>
                    </a:ext>
                  </a:extLst>
                </a:gridCol>
                <a:gridCol w="1420678">
                  <a:extLst>
                    <a:ext uri="{9D8B030D-6E8A-4147-A177-3AD203B41FA5}">
                      <a16:colId xmlns:a16="http://schemas.microsoft.com/office/drawing/2014/main" val="107382668"/>
                    </a:ext>
                  </a:extLst>
                </a:gridCol>
                <a:gridCol w="284135">
                  <a:extLst>
                    <a:ext uri="{9D8B030D-6E8A-4147-A177-3AD203B41FA5}">
                      <a16:colId xmlns:a16="http://schemas.microsoft.com/office/drawing/2014/main" val="3590961614"/>
                    </a:ext>
                  </a:extLst>
                </a:gridCol>
                <a:gridCol w="823993">
                  <a:extLst>
                    <a:ext uri="{9D8B030D-6E8A-4147-A177-3AD203B41FA5}">
                      <a16:colId xmlns:a16="http://schemas.microsoft.com/office/drawing/2014/main" val="1082997465"/>
                    </a:ext>
                  </a:extLst>
                </a:gridCol>
              </a:tblGrid>
              <a:tr h="283945">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9591398"/>
                  </a:ext>
                </a:extLst>
              </a:tr>
              <a:tr h="283945">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663099"/>
                  </a:ext>
                </a:extLst>
              </a:tr>
              <a:tr h="532398">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2882499"/>
                  </a:ext>
                </a:extLst>
              </a:tr>
              <a:tr h="28394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7426323"/>
                  </a:ext>
                </a:extLst>
              </a:tr>
              <a:tr h="283945">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8348841"/>
                  </a:ext>
                </a:extLst>
              </a:tr>
              <a:tr h="283945">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2044230"/>
                  </a:ext>
                </a:extLst>
              </a:tr>
              <a:tr h="272114">
                <a:tc>
                  <a:txBody>
                    <a:bodyPr/>
                    <a:lstStyle/>
                    <a:p>
                      <a:pPr algn="l" fontAlgn="b"/>
                      <a:r>
                        <a:rPr lang="en-IN" sz="1100" u="none" strike="noStrike" dirty="0">
                          <a:effectLst/>
                        </a:rPr>
                        <a:t>EW</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160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203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1533912"/>
                  </a:ext>
                </a:extLst>
              </a:tr>
              <a:tr h="283945">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6694535"/>
                  </a:ext>
                </a:extLst>
              </a:tr>
              <a:tr h="283945">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1590065"/>
                  </a:ext>
                </a:extLst>
              </a:tr>
              <a:tr h="283945">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4291211"/>
                  </a:ext>
                </a:extLst>
              </a:tr>
              <a:tr h="283945">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8776481"/>
                  </a:ext>
                </a:extLst>
              </a:tr>
              <a:tr h="283945">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3931727"/>
                  </a:ext>
                </a:extLst>
              </a:tr>
              <a:tr h="283945">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1557309"/>
                  </a:ext>
                </a:extLst>
              </a:tr>
              <a:tr h="283945">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2436567"/>
                  </a:ext>
                </a:extLst>
              </a:tr>
              <a:tr h="283945">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249</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1538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112</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63</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1962</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8527570"/>
                  </a:ext>
                </a:extLst>
              </a:tr>
            </a:tbl>
          </a:graphicData>
        </a:graphic>
      </p:graphicFrame>
      <p:graphicFrame>
        <p:nvGraphicFramePr>
          <p:cNvPr id="17" name="Table 16">
            <a:extLst>
              <a:ext uri="{FF2B5EF4-FFF2-40B4-BE49-F238E27FC236}">
                <a16:creationId xmlns:a16="http://schemas.microsoft.com/office/drawing/2014/main" id="{C08982AD-D9BC-4610-F507-B713A3EC4001}"/>
              </a:ext>
            </a:extLst>
          </p:cNvPr>
          <p:cNvGraphicFramePr>
            <a:graphicFrameLocks noGrp="1"/>
          </p:cNvGraphicFramePr>
          <p:nvPr>
            <p:extLst>
              <p:ext uri="{D42A27DB-BD31-4B8C-83A1-F6EECF244321}">
                <p14:modId xmlns:p14="http://schemas.microsoft.com/office/powerpoint/2010/main" val="915668870"/>
              </p:ext>
            </p:extLst>
          </p:nvPr>
        </p:nvGraphicFramePr>
        <p:xfrm>
          <a:off x="-60234" y="268557"/>
          <a:ext cx="5473864" cy="5167601"/>
        </p:xfrm>
        <a:graphic>
          <a:graphicData uri="http://schemas.openxmlformats.org/drawingml/2006/table">
            <a:tbl>
              <a:tblPr/>
              <a:tblGrid>
                <a:gridCol w="684233">
                  <a:extLst>
                    <a:ext uri="{9D8B030D-6E8A-4147-A177-3AD203B41FA5}">
                      <a16:colId xmlns:a16="http://schemas.microsoft.com/office/drawing/2014/main" val="2330470851"/>
                    </a:ext>
                  </a:extLst>
                </a:gridCol>
                <a:gridCol w="684233">
                  <a:extLst>
                    <a:ext uri="{9D8B030D-6E8A-4147-A177-3AD203B41FA5}">
                      <a16:colId xmlns:a16="http://schemas.microsoft.com/office/drawing/2014/main" val="2050642714"/>
                    </a:ext>
                  </a:extLst>
                </a:gridCol>
                <a:gridCol w="684233">
                  <a:extLst>
                    <a:ext uri="{9D8B030D-6E8A-4147-A177-3AD203B41FA5}">
                      <a16:colId xmlns:a16="http://schemas.microsoft.com/office/drawing/2014/main" val="3187623009"/>
                    </a:ext>
                  </a:extLst>
                </a:gridCol>
                <a:gridCol w="684233">
                  <a:extLst>
                    <a:ext uri="{9D8B030D-6E8A-4147-A177-3AD203B41FA5}">
                      <a16:colId xmlns:a16="http://schemas.microsoft.com/office/drawing/2014/main" val="2426857231"/>
                    </a:ext>
                  </a:extLst>
                </a:gridCol>
                <a:gridCol w="684233">
                  <a:extLst>
                    <a:ext uri="{9D8B030D-6E8A-4147-A177-3AD203B41FA5}">
                      <a16:colId xmlns:a16="http://schemas.microsoft.com/office/drawing/2014/main" val="4031333136"/>
                    </a:ext>
                  </a:extLst>
                </a:gridCol>
                <a:gridCol w="684233">
                  <a:extLst>
                    <a:ext uri="{9D8B030D-6E8A-4147-A177-3AD203B41FA5}">
                      <a16:colId xmlns:a16="http://schemas.microsoft.com/office/drawing/2014/main" val="1533037488"/>
                    </a:ext>
                  </a:extLst>
                </a:gridCol>
                <a:gridCol w="684233">
                  <a:extLst>
                    <a:ext uri="{9D8B030D-6E8A-4147-A177-3AD203B41FA5}">
                      <a16:colId xmlns:a16="http://schemas.microsoft.com/office/drawing/2014/main" val="3251671379"/>
                    </a:ext>
                  </a:extLst>
                </a:gridCol>
                <a:gridCol w="684233">
                  <a:extLst>
                    <a:ext uri="{9D8B030D-6E8A-4147-A177-3AD203B41FA5}">
                      <a16:colId xmlns:a16="http://schemas.microsoft.com/office/drawing/2014/main" val="307623421"/>
                    </a:ext>
                  </a:extLst>
                </a:gridCol>
              </a:tblGrid>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198005595"/>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007202386"/>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653209792"/>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142563147"/>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4062992201"/>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415754688"/>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488695569"/>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821491249"/>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913996255"/>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596147021"/>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117600958"/>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51881411"/>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026250974"/>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005586214"/>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489585240"/>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888921386"/>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685123609"/>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510121439"/>
                  </a:ext>
                </a:extLst>
              </a:tr>
              <a:tr h="271979">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128844043"/>
                  </a:ext>
                </a:extLst>
              </a:tr>
            </a:tbl>
          </a:graphicData>
        </a:graphic>
      </p:graphicFrame>
      <p:graphicFrame>
        <p:nvGraphicFramePr>
          <p:cNvPr id="18" name="Chart 17">
            <a:extLst>
              <a:ext uri="{FF2B5EF4-FFF2-40B4-BE49-F238E27FC236}">
                <a16:creationId xmlns:a16="http://schemas.microsoft.com/office/drawing/2014/main" id="{8220F988-05C8-B9EF-ECEC-AA397C34EA50}"/>
              </a:ext>
            </a:extLst>
          </p:cNvPr>
          <p:cNvGraphicFramePr/>
          <p:nvPr>
            <p:extLst>
              <p:ext uri="{D42A27DB-BD31-4B8C-83A1-F6EECF244321}">
                <p14:modId xmlns:p14="http://schemas.microsoft.com/office/powerpoint/2010/main" val="1312840479"/>
              </p:ext>
            </p:extLst>
          </p:nvPr>
        </p:nvGraphicFramePr>
        <p:xfrm>
          <a:off x="6400800" y="838200"/>
          <a:ext cx="5105018" cy="4981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1" y="385444"/>
            <a:ext cx="10591800" cy="578675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analysis highlights key performance and satisfaction trends.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Enables informed decisions to boost productivity and team </a:t>
            </a:r>
            <a:r>
              <a:rPr lang="en-US" dirty="0" err="1">
                <a:latin typeface="Times New Roman" panose="02020603050405020304" pitchFamily="18" charset="0"/>
                <a:cs typeface="Times New Roman" panose="02020603050405020304" pitchFamily="18" charset="0"/>
              </a:rPr>
              <a:t>delevemont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57203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r>
              <a:rPr lang="en-IN" spc="10" dirty="0"/>
              <a:t>.</a:t>
            </a:r>
            <a:r>
              <a:rPr lang="en-IN" sz="2800" spc="10" dirty="0" err="1"/>
              <a:t>undertutilized</a:t>
            </a:r>
            <a:r>
              <a:rPr lang="en-IN" sz="2800" spc="10" dirty="0"/>
              <a:t> employee data </a:t>
            </a:r>
            <a:br>
              <a:rPr lang="en-IN" sz="2800" spc="10" dirty="0"/>
            </a:br>
            <a:r>
              <a:rPr lang="en-IN" spc="10" dirty="0"/>
              <a:t>.</a:t>
            </a:r>
            <a:r>
              <a:rPr lang="en-IN" sz="2800" spc="10" dirty="0"/>
              <a:t>inadequate KPI monitoring</a:t>
            </a:r>
            <a:br>
              <a:rPr lang="en-IN" sz="2800" spc="10" dirty="0"/>
            </a:br>
            <a:r>
              <a:rPr lang="en-IN" spc="10" dirty="0"/>
              <a:t>.</a:t>
            </a:r>
            <a:r>
              <a:rPr lang="en-IN" sz="2800" spc="10" dirty="0"/>
              <a:t>Limited </a:t>
            </a:r>
            <a:r>
              <a:rPr lang="en-IN" sz="2800" spc="10" dirty="0" err="1"/>
              <a:t>Demographic&amp;performance</a:t>
            </a:r>
            <a:r>
              <a:rPr lang="en-IN" sz="2800" spc="10" dirty="0"/>
              <a:t> correlation</a:t>
            </a:r>
            <a:br>
              <a:rPr lang="en-IN" sz="2800" spc="10" dirty="0"/>
            </a:br>
            <a:r>
              <a:rPr lang="en-IN" spc="10" dirty="0"/>
              <a:t>.</a:t>
            </a:r>
            <a:r>
              <a:rPr lang="en-IN" sz="2800" spc="10" dirty="0"/>
              <a:t>To </a:t>
            </a:r>
            <a:r>
              <a:rPr lang="en-IN" sz="2800" spc="10" dirty="0" err="1"/>
              <a:t>analyze</a:t>
            </a:r>
            <a:r>
              <a:rPr lang="en-IN" sz="2800" spc="10" dirty="0"/>
              <a:t> data for </a:t>
            </a:r>
            <a:r>
              <a:rPr lang="en-IN" sz="2800" spc="10" dirty="0" err="1"/>
              <a:t>brtter</a:t>
            </a:r>
            <a:r>
              <a:rPr lang="en-IN" sz="2800" spc="10" dirty="0"/>
              <a:t> management decisions.</a:t>
            </a:r>
            <a:br>
              <a:rPr lang="en-IN" sz="4250" spc="10" dirty="0"/>
            </a:br>
            <a:r>
              <a:rPr lang="en-IN" sz="4250" spc="10" dirty="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829627"/>
            <a:ext cx="8839200" cy="534890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br>
              <a:rPr lang="en-IN" sz="3200" spc="-20" dirty="0"/>
            </a:br>
            <a:r>
              <a:rPr lang="en-IN" sz="3200" spc="-20" dirty="0" err="1"/>
              <a:t>GOAL:</a:t>
            </a:r>
            <a:r>
              <a:rPr lang="en-IN" sz="2800" spc="-20" dirty="0" err="1"/>
              <a:t>Improve</a:t>
            </a:r>
            <a:r>
              <a:rPr lang="en-IN" sz="2800" spc="-20" dirty="0"/>
              <a:t> employee management using data insights.</a:t>
            </a:r>
            <a:br>
              <a:rPr lang="en-IN" sz="2800" spc="-20" dirty="0"/>
            </a:br>
            <a:r>
              <a:rPr lang="en-IN" sz="3200" spc="-20" dirty="0"/>
              <a:t>FOCUS </a:t>
            </a:r>
            <a:r>
              <a:rPr lang="en-IN" sz="3200" spc="-20" dirty="0" err="1"/>
              <a:t>AREAS:</a:t>
            </a:r>
            <a:r>
              <a:rPr lang="en-IN" sz="2800" spc="-20" dirty="0" err="1"/>
              <a:t>Demographics,performance,attendance</a:t>
            </a:r>
            <a:r>
              <a:rPr lang="en-IN" sz="2800" spc="-20" dirty="0"/>
              <a:t>,&amp; satisfaction</a:t>
            </a:r>
            <a:br>
              <a:rPr lang="en-IN" sz="2800" spc="-20" dirty="0"/>
            </a:br>
            <a:r>
              <a:rPr lang="en-IN" sz="3200" spc="-20" dirty="0" err="1"/>
              <a:t>METHODS:</a:t>
            </a:r>
            <a:r>
              <a:rPr lang="en-IN" sz="2800" spc="-20" dirty="0" err="1"/>
              <a:t>collecting</a:t>
            </a:r>
            <a:r>
              <a:rPr lang="en-IN" sz="2800" spc="-20" dirty="0"/>
              <a:t> and </a:t>
            </a:r>
            <a:r>
              <a:rPr lang="en-IN" sz="2800" spc="-20" dirty="0" err="1"/>
              <a:t>analyzing</a:t>
            </a:r>
            <a:r>
              <a:rPr lang="en-IN" sz="2800" spc="-20" dirty="0"/>
              <a:t> employee data in excel</a:t>
            </a:r>
            <a:br>
              <a:rPr lang="en-IN" sz="2800" spc="-20" dirty="0"/>
            </a:br>
            <a:r>
              <a:rPr lang="en-IN" sz="3200" spc="-20" dirty="0" err="1"/>
              <a:t>OUTCOME:</a:t>
            </a:r>
            <a:r>
              <a:rPr lang="en-IN" sz="2800" spc="-20" dirty="0" err="1"/>
              <a:t>provide</a:t>
            </a:r>
            <a:r>
              <a:rPr lang="en-IN" sz="2800" spc="-20" dirty="0"/>
              <a:t> actionable insights and recommendations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20748" cy="2971326"/>
          </a:xfrm>
          <a:prstGeom prst="rect">
            <a:avLst/>
          </a:prstGeom>
        </p:spPr>
        <p:txBody>
          <a:bodyPr vert="horz" wrap="square" lIns="0" tIns="16510" rIns="0" bIns="0" rtlCol="0">
            <a:spAutoFit/>
          </a:bodyPr>
          <a:lstStyle/>
          <a:p>
            <a:pPr marL="12700">
              <a:lnSpc>
                <a:spcPct val="100000"/>
              </a:lnSpc>
              <a:spcBef>
                <a:spcPts val="130"/>
              </a:spcBef>
            </a:pPr>
            <a:br>
              <a:rPr lang="en-IN" sz="3200" spc="25" dirty="0"/>
            </a:br>
            <a:r>
              <a:rPr lang="en-IN" sz="3200" spc="25" dirty="0"/>
              <a:t>WHO ARE THE END USERS?</a:t>
            </a:r>
            <a:br>
              <a:rPr lang="en-IN" sz="3200" spc="25" dirty="0"/>
            </a:br>
            <a:br>
              <a:rPr lang="en-IN" sz="3200" spc="25" dirty="0"/>
            </a:br>
            <a:r>
              <a:rPr lang="en-IN" sz="3200" spc="25" dirty="0"/>
              <a:t>Its about identifying the people or groups who will benefit from or interact with what your offering.</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86012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2800" dirty="0"/>
              <a:t>what is our product or service and why is it valuable or </a:t>
            </a:r>
            <a:r>
              <a:rPr lang="en-IN" sz="2800" dirty="0" err="1"/>
              <a:t>benefical</a:t>
            </a:r>
            <a:r>
              <a:rPr lang="en-IN" sz="2800" dirty="0"/>
              <a:t> to the user ? Its about explaining what your offering and how it helps or is better than other options.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2893100"/>
          </a:xfrm>
        </p:spPr>
        <p:txBody>
          <a:bodyPr/>
          <a:lstStyle/>
          <a:p>
            <a:r>
              <a:rPr lang="en-IN" dirty="0"/>
              <a:t>Dataset Description</a:t>
            </a:r>
            <a:br>
              <a:rPr lang="en-IN" dirty="0"/>
            </a:br>
            <a:br>
              <a:rPr lang="en-IN" sz="2800" dirty="0"/>
            </a:br>
            <a:r>
              <a:rPr lang="en-IN" sz="2800" dirty="0"/>
              <a:t>its explain what the data is about where its come from and what kind of information it includes.in simple words it’s a summary that tells you what you need to know about the data your working with.</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479158"/>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t>this slide explains what the data is where it was collected from and what kind of information it includes.it helps us understand the data were working with and how it will be used in the project.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464</Words>
  <Application>Microsoft Office PowerPoint</Application>
  <PresentationFormat>Widescreen</PresentationFormat>
  <Paragraphs>126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.undertutilized employee data  .inadequate KPI monitoring .Limited Demographic&amp;performance correlation .To analyze data for brtter management decisions.        </vt:lpstr>
      <vt:lpstr>PROJECT OVERVIEW  GOAL:Improve employee management using data insights. FOCUS AREAS:Demographics,performance,attendance,&amp; satisfaction METHODS:collecting and analyzing employee data in excel OUTCOME:provide actionable insights and recommendations</vt:lpstr>
      <vt:lpstr> WHO ARE THE END USERS?  Its about identifying the people or groups who will benefit from or interact with what your offering.</vt:lpstr>
      <vt:lpstr>OUR SOLUTION AND ITS VALUE PROPOSITION what is our product or service and why is it valuable or benefical to the user ? Its about explaining what your offering and how it helps or is better than other options.</vt:lpstr>
      <vt:lpstr>Dataset Description  its explain what the data is about where its come from and what kind of information it includes.in simple words it’s a summary that tells you what you need to know about the data your working with.</vt:lpstr>
      <vt:lpstr>THE "WOW" IN OUR SOLUTION  this slide explains what the data is where it was collected from and what kind of information it includes.it helps us understand the data were working with and how it will be used in the project.</vt:lpstr>
      <vt:lpstr>PowerPoint Presentation</vt:lpstr>
      <vt:lpstr>RESULTS</vt:lpstr>
      <vt:lpstr>Conclusion  The analysis highlights key performance and satisfaction trends. Enables informed decisions to boost productivity and team delevemont.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Jayashree Jagannathan</cp:lastModifiedBy>
  <cp:revision>14</cp:revision>
  <dcterms:created xsi:type="dcterms:W3CDTF">2024-03-29T15:07:22Z</dcterms:created>
  <dcterms:modified xsi:type="dcterms:W3CDTF">2024-09-01T09:21:44Z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