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806483-7842-4BA6-9DCE-CEB5A5D347C7}">
  <a:tblStyle styleId="{86806483-7842-4BA6-9DCE-CEB5A5D347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swa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Average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9893b324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09893b324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9893b324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09893b324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9893b324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09893b324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9893b324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9893b324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GCN is the concept of CNN extended to apply to graphs - aggregate information from neighbors - There is no fixed notion of locality or sliding window on the graph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What are GCNs and their relevance - node embeddings for classification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CNN vs GCN - operation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GCN - equation - picture and matrix 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CNN vs GCN in terms of computation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9893b324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9893b324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9893b3247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9893b3247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9893b324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9893b324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9893b324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9893b324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9893b324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9893b324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9893b3247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09893b3247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9893b3247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9893b3247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Backward kernel is the same in the opposite direction of accumulation because we’re not computing </a:t>
            </a:r>
            <a:r>
              <a:rPr lang="en-GB"/>
              <a:t>gradient</a:t>
            </a:r>
            <a:r>
              <a:rPr lang="en-GB"/>
              <a:t> of edge weights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snap.stanford.edu/class/cs224w-2020/slides/06-GNN1.pdf" TargetMode="External"/><Relationship Id="rId4" Type="http://schemas.openxmlformats.org/officeDocument/2006/relationships/hyperlink" Target="https://seal.ece.ucsb.edu/sites/default/files/publications/fusegcn_camera_ready_.pdf" TargetMode="External"/><Relationship Id="rId5" Type="http://schemas.openxmlformats.org/officeDocument/2006/relationships/hyperlink" Target="https://medium.com/analytics-vidhya/sparse-matrix-vector-multiplication-with-cuda-42d191878e8f" TargetMode="External"/><Relationship Id="rId6" Type="http://schemas.openxmlformats.org/officeDocument/2006/relationships/hyperlink" Target="https://pytorch.org/tutorials/advanced/cpp_extension.html" TargetMode="External"/><Relationship Id="rId7" Type="http://schemas.openxmlformats.org/officeDocument/2006/relationships/hyperlink" Target="https://pytorch-geometric.readthedocs.io/en/latest/_modules/torch_geometric/nn/conv/gcn_conv.html#GCNConv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 CUDA Kernel for GCN with PyTorch &amp; PyBind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Aarthy Ramesh (A59005333)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269850" y="14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Integration with PyG &amp; PyTorch via PyBind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45725"/>
            <a:ext cx="7982701" cy="223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325" y="1114500"/>
            <a:ext cx="8089474" cy="117354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311700" y="714300"/>
            <a:ext cx="60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PyBind - allows C++/CUDA to be imported in Python project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311700" y="2366788"/>
            <a:ext cx="60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Custom module used in torch function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Directions</a:t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CSR </a:t>
            </a:r>
            <a:r>
              <a:rPr lang="en-GB"/>
              <a:t>sparse</a:t>
            </a:r>
            <a:r>
              <a:rPr lang="en-GB"/>
              <a:t> multiplication is faster if we can implement an efficient kernel to convert between </a:t>
            </a:r>
            <a:r>
              <a:rPr lang="en-GB"/>
              <a:t>matrix</a:t>
            </a:r>
            <a:r>
              <a:rPr lang="en-GB"/>
              <a:t> storage types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COO - atomic operations are slow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Fused kernel for graph processing along with aggregation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http://snap.stanford.edu/class/cs224w-2020/slides/06-GNN1.pdf</a:t>
            </a:r>
            <a:r>
              <a:rPr lang="en-GB"/>
              <a:t> (GCN theory)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https://seal.ece.ucsb.edu/sites/default/files/publications/fusegcn_camera_ready_.pdf</a:t>
            </a:r>
            <a:r>
              <a:rPr lang="en-GB"/>
              <a:t> (GCN GPU implementation methods)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https://medium.com/analytics-vidhya/sparse-matrix-vector-multiplication-with-cuda-42d191878e8f</a:t>
            </a:r>
            <a:r>
              <a:rPr lang="en-GB"/>
              <a:t> (SpVM kernel implementations)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https://pytorch.org/tutorials/advanced/cpp_extension.html</a:t>
            </a:r>
            <a:r>
              <a:rPr lang="en-GB"/>
              <a:t> (PyTorch C++/CUDA extensions)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https://pytorch-geometric.readthedocs.io/en/latest/_modules/torch_geometric/nn/conv/gcn_conv.html#GCNConv</a:t>
            </a:r>
            <a:r>
              <a:rPr lang="en-GB"/>
              <a:t> (PyGeometric - GCN library with a similar design)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6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 Convolutional Network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98800" y="4774200"/>
            <a:ext cx="817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*Equation images from http://snap.stanford.edu/class/cs224w-2020/slides/06-GNN1.pdf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11700" y="1004400"/>
            <a:ext cx="7647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Why Graph Convolutional Networks?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AutoNum type="arabicPeriod"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Learn representations that take the structure into account for complex domains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AutoNum type="arabicPeriod"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Other DL methods don’t work with arbitrary size and complex topological structure of graphs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AutoNum type="arabicPeriod"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Useful for node classification, link prediction, community detection.etc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51175" y="2283675"/>
            <a:ext cx="7647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What are GCNs - A comparison with CNNs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AutoNum type="arabicPeriod"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Transform information from the neighbors and aggregate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AutoNum type="arabicPeriod"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Similar to CNNs, deeper layers get information from further nodes i.e. Layer-N embedding gets information from nodes that are N hops away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75" y="3562955"/>
            <a:ext cx="6570327" cy="912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4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Stages of GCN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248925" y="3544750"/>
            <a:ext cx="85206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Combination - Linear layer i.e. dense matrix multiplication and non-linearity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Aggregation - Sparse matrix multiplication between A and 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Graph Processing - Finding degree matrix &amp; any necessary graph transforms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725" y="2234050"/>
            <a:ext cx="4823101" cy="10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063" y="1120605"/>
            <a:ext cx="6570327" cy="912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400" y="837025"/>
            <a:ext cx="8248874" cy="416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type="title"/>
          </p:nvPr>
        </p:nvSpPr>
        <p:spPr>
          <a:xfrm>
            <a:off x="110575" y="179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Stages of GCN - SpMM with torch and cuSparse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2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Sparse Matrix Multiplication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35750"/>
            <a:ext cx="8520600" cy="3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Matrix storage formats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CSR (Compressed Sparse Row) format - row_ptr, columns of non-zeroes, and matrix values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ELL (Ellpack-Itpack) - assumes that each row contains at most elements in rows elements and elements in rows is small. All rows are zero-padded to that value.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COO (coordinate matrix format) - For each non-zero value, stores it’s column and row indices.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PyGeometric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Graph DL library on PyTorch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SpMM COO format - Algorithm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418475" y="1213625"/>
            <a:ext cx="7177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For each (src_node, target_node) in the non-zero edges list: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	For each (i,feature) in feature_vector[target_node]: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		Temp = feature * edge weight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		Output[source_node][i] +=  Temp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18475" y="2885625"/>
            <a:ext cx="6967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 parallelize,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AutoNum type="arabicPeriod"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Each feature element can be assigned to a thread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AutoNum type="arabicPeriod"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Each block can deal with one edge or more depending on length of feature vector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AutoNum type="arabicPeriod"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 ensure, the summation over output is accurate, use atomicAdd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SpMM - CUDA operation</a:t>
            </a:r>
            <a:endParaRPr/>
          </a:p>
        </p:txBody>
      </p:sp>
      <p:graphicFrame>
        <p:nvGraphicFramePr>
          <p:cNvPr id="102" name="Google Shape;102;p19"/>
          <p:cNvGraphicFramePr/>
          <p:nvPr/>
        </p:nvGraphicFramePr>
        <p:xfrm>
          <a:off x="355700" y="157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{86806483-7842-4BA6-9DCE-CEB5A5D347C7}</a:tableStyleId>
              </a:tblPr>
              <a:tblGrid>
                <a:gridCol w="434100"/>
                <a:gridCol w="434100"/>
                <a:gridCol w="434100"/>
                <a:gridCol w="434100"/>
                <a:gridCol w="434100"/>
                <a:gridCol w="434100"/>
                <a:gridCol w="434100"/>
                <a:gridCol w="434100"/>
              </a:tblGrid>
              <a:tr h="34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B1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DD7E6B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E"/>
                    </a:solidFill>
                  </a:tcPr>
                </a:tc>
              </a:tr>
            </a:tbl>
          </a:graphicData>
        </a:graphic>
      </p:graphicFrame>
      <p:sp>
        <p:nvSpPr>
          <p:cNvPr id="103" name="Google Shape;103;p19"/>
          <p:cNvSpPr txBox="1"/>
          <p:nvPr/>
        </p:nvSpPr>
        <p:spPr>
          <a:xfrm>
            <a:off x="355700" y="1171775"/>
            <a:ext cx="36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</a:t>
            </a: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um_features (=2) &lt;= threads_in_block (=4)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 rot="-5400000">
            <a:off x="-174550" y="1645550"/>
            <a:ext cx="72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src_edges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05" name="Google Shape;105;p19"/>
          <p:cNvGraphicFramePr/>
          <p:nvPr/>
        </p:nvGraphicFramePr>
        <p:xfrm>
          <a:off x="355700" y="290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{86806483-7842-4BA6-9DCE-CEB5A5D347C7}</a:tableStyleId>
              </a:tblPr>
              <a:tblGrid>
                <a:gridCol w="382850"/>
              </a:tblGrid>
              <a:tr h="30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" name="Google Shape;106;p19"/>
          <p:cNvSpPr txBox="1"/>
          <p:nvPr/>
        </p:nvSpPr>
        <p:spPr>
          <a:xfrm>
            <a:off x="186225" y="2452525"/>
            <a:ext cx="72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src_edges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07" name="Google Shape;107;p19"/>
          <p:cNvGraphicFramePr/>
          <p:nvPr/>
        </p:nvGraphicFramePr>
        <p:xfrm>
          <a:off x="1077500" y="290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{86806483-7842-4BA6-9DCE-CEB5A5D347C7}</a:tableStyleId>
              </a:tblPr>
              <a:tblGrid>
                <a:gridCol w="382850"/>
              </a:tblGrid>
              <a:tr h="30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8" name="Google Shape;108;p19"/>
          <p:cNvSpPr txBox="1"/>
          <p:nvPr/>
        </p:nvSpPr>
        <p:spPr>
          <a:xfrm>
            <a:off x="908025" y="2452525"/>
            <a:ext cx="72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tar</a:t>
            </a:r>
            <a:r>
              <a:rPr lang="en-GB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_edges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2349200" y="3661600"/>
            <a:ext cx="338700" cy="33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2879450" y="3458275"/>
            <a:ext cx="338700" cy="33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2879450" y="3955950"/>
            <a:ext cx="338700" cy="33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cxnSp>
        <p:nvCxnSpPr>
          <p:cNvPr id="112" name="Google Shape;112;p19"/>
          <p:cNvCxnSpPr>
            <a:stCxn id="109" idx="7"/>
            <a:endCxn id="110" idx="2"/>
          </p:cNvCxnSpPr>
          <p:nvPr/>
        </p:nvCxnSpPr>
        <p:spPr>
          <a:xfrm flipH="1" rot="10800000">
            <a:off x="2638299" y="3627501"/>
            <a:ext cx="241200" cy="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9"/>
          <p:cNvCxnSpPr>
            <a:stCxn id="109" idx="4"/>
            <a:endCxn id="111" idx="2"/>
          </p:cNvCxnSpPr>
          <p:nvPr/>
        </p:nvCxnSpPr>
        <p:spPr>
          <a:xfrm>
            <a:off x="2518550" y="4000300"/>
            <a:ext cx="360900" cy="1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14" name="Google Shape;114;p19"/>
          <p:cNvGraphicFramePr/>
          <p:nvPr/>
        </p:nvGraphicFramePr>
        <p:xfrm>
          <a:off x="5016150" y="259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{86806483-7842-4BA6-9DCE-CEB5A5D347C7}</a:tableStyleId>
              </a:tblPr>
              <a:tblGrid>
                <a:gridCol w="384650"/>
                <a:gridCol w="384650"/>
              </a:tblGrid>
              <a:tr h="39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t2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t3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t0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t1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5" name="Google Shape;115;p19"/>
          <p:cNvSpPr txBox="1"/>
          <p:nvPr/>
        </p:nvSpPr>
        <p:spPr>
          <a:xfrm flipH="1">
            <a:off x="5852875" y="3246325"/>
            <a:ext cx="1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*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16" name="Google Shape;116;p19"/>
          <p:cNvGraphicFramePr/>
          <p:nvPr/>
        </p:nvGraphicFramePr>
        <p:xfrm>
          <a:off x="6152250" y="262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{86806483-7842-4BA6-9DCE-CEB5A5D347C7}</a:tableStyleId>
              </a:tblPr>
              <a:tblGrid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7" name="Google Shape;117;p19"/>
          <p:cNvGraphicFramePr/>
          <p:nvPr/>
        </p:nvGraphicFramePr>
        <p:xfrm>
          <a:off x="7067300" y="2621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{86806483-7842-4BA6-9DCE-CEB5A5D347C7}</a:tableStyleId>
              </a:tblPr>
              <a:tblGrid>
                <a:gridCol w="455275"/>
                <a:gridCol w="455275"/>
              </a:tblGrid>
              <a:tr h="37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6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t0,t2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t1,t3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8" name="Google Shape;118;p19"/>
          <p:cNvSpPr txBox="1"/>
          <p:nvPr/>
        </p:nvSpPr>
        <p:spPr>
          <a:xfrm>
            <a:off x="6465800" y="3280200"/>
            <a:ext cx="72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atomicAdd</a:t>
            </a:r>
            <a:endParaRPr sz="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5039900" y="2175800"/>
            <a:ext cx="72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features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5982775" y="2211175"/>
            <a:ext cx="72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edge_weight</a:t>
            </a:r>
            <a:endParaRPr sz="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7091050" y="2182788"/>
            <a:ext cx="72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agg_output</a:t>
            </a:r>
            <a:endParaRPr sz="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4498870" y="2465175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nodes</a:t>
            </a:r>
            <a:endParaRPr sz="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 flipH="1">
            <a:off x="4665855" y="2690125"/>
            <a:ext cx="303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24" name="Google Shape;124;p19"/>
          <p:cNvCxnSpPr>
            <a:endCxn id="106" idx="1"/>
          </p:cNvCxnSpPr>
          <p:nvPr/>
        </p:nvCxnSpPr>
        <p:spPr>
          <a:xfrm flipH="1">
            <a:off x="186225" y="2019175"/>
            <a:ext cx="221700" cy="6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9"/>
          <p:cNvCxnSpPr/>
          <p:nvPr/>
        </p:nvCxnSpPr>
        <p:spPr>
          <a:xfrm>
            <a:off x="1224075" y="2008750"/>
            <a:ext cx="145500" cy="6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9"/>
          <p:cNvSpPr txBox="1"/>
          <p:nvPr/>
        </p:nvSpPr>
        <p:spPr>
          <a:xfrm>
            <a:off x="4965675" y="1342350"/>
            <a:ext cx="30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Small feature size - uncoalesced access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/>
        </p:nvSpPr>
        <p:spPr>
          <a:xfrm>
            <a:off x="609100" y="387100"/>
            <a:ext cx="35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Num_features (=8) &gt; threads_in_block (=4)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32" name="Google Shape;132;p20"/>
          <p:cNvGraphicFramePr/>
          <p:nvPr/>
        </p:nvGraphicFramePr>
        <p:xfrm>
          <a:off x="668200" y="78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{86806483-7842-4BA6-9DCE-CEB5A5D347C7}</a:tableStyleId>
              </a:tblPr>
              <a:tblGrid>
                <a:gridCol w="434100"/>
                <a:gridCol w="434100"/>
                <a:gridCol w="434100"/>
                <a:gridCol w="434100"/>
                <a:gridCol w="434100"/>
                <a:gridCol w="434100"/>
                <a:gridCol w="434100"/>
                <a:gridCol w="434100"/>
              </a:tblGrid>
              <a:tr h="34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133" name="Google Shape;133;p20"/>
          <p:cNvSpPr txBox="1"/>
          <p:nvPr/>
        </p:nvSpPr>
        <p:spPr>
          <a:xfrm rot="-5400000">
            <a:off x="120150" y="860875"/>
            <a:ext cx="72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src_edges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34" name="Google Shape;134;p20"/>
          <p:cNvGraphicFramePr/>
          <p:nvPr/>
        </p:nvGraphicFramePr>
        <p:xfrm>
          <a:off x="523075" y="234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{86806483-7842-4BA6-9DCE-CEB5A5D347C7}</a:tableStyleId>
              </a:tblPr>
              <a:tblGrid>
                <a:gridCol w="382850"/>
              </a:tblGrid>
              <a:tr h="30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5" name="Google Shape;135;p20"/>
          <p:cNvSpPr txBox="1"/>
          <p:nvPr/>
        </p:nvSpPr>
        <p:spPr>
          <a:xfrm>
            <a:off x="353600" y="1887575"/>
            <a:ext cx="72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src_edges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36" name="Google Shape;136;p20"/>
          <p:cNvGraphicFramePr/>
          <p:nvPr/>
        </p:nvGraphicFramePr>
        <p:xfrm>
          <a:off x="1244875" y="234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{86806483-7842-4BA6-9DCE-CEB5A5D347C7}</a:tableStyleId>
              </a:tblPr>
              <a:tblGrid>
                <a:gridCol w="382850"/>
              </a:tblGrid>
              <a:tr h="30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7" name="Google Shape;137;p20"/>
          <p:cNvSpPr txBox="1"/>
          <p:nvPr/>
        </p:nvSpPr>
        <p:spPr>
          <a:xfrm>
            <a:off x="1075400" y="1887575"/>
            <a:ext cx="72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tar_edges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38" name="Google Shape;138;p20"/>
          <p:cNvCxnSpPr>
            <a:endCxn id="137" idx="3"/>
          </p:cNvCxnSpPr>
          <p:nvPr/>
        </p:nvCxnSpPr>
        <p:spPr>
          <a:xfrm>
            <a:off x="1109000" y="1203125"/>
            <a:ext cx="688200" cy="85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0"/>
          <p:cNvCxnSpPr>
            <a:endCxn id="135" idx="1"/>
          </p:cNvCxnSpPr>
          <p:nvPr/>
        </p:nvCxnSpPr>
        <p:spPr>
          <a:xfrm flipH="1">
            <a:off x="353600" y="1192625"/>
            <a:ext cx="326400" cy="8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40" name="Google Shape;140;p20"/>
          <p:cNvGraphicFramePr/>
          <p:nvPr/>
        </p:nvGraphicFramePr>
        <p:xfrm>
          <a:off x="1109000" y="315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{86806483-7842-4BA6-9DCE-CEB5A5D347C7}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t0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t1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t2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t3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t0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t1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t2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t3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1" name="Google Shape;141;p20"/>
          <p:cNvSpPr txBox="1"/>
          <p:nvPr/>
        </p:nvSpPr>
        <p:spPr>
          <a:xfrm flipH="1">
            <a:off x="4513700" y="3773775"/>
            <a:ext cx="1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*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42" name="Google Shape;142;p20"/>
          <p:cNvGraphicFramePr/>
          <p:nvPr/>
        </p:nvGraphicFramePr>
        <p:xfrm>
          <a:off x="4813075" y="314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{86806483-7842-4BA6-9DCE-CEB5A5D347C7}</a:tableStyleId>
              </a:tblPr>
              <a:tblGrid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3" name="Google Shape;143;p20"/>
          <p:cNvSpPr txBox="1"/>
          <p:nvPr/>
        </p:nvSpPr>
        <p:spPr>
          <a:xfrm>
            <a:off x="4643600" y="2738625"/>
            <a:ext cx="72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edge_weight</a:t>
            </a:r>
            <a:endParaRPr sz="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44" name="Google Shape;144;p20"/>
          <p:cNvGraphicFramePr/>
          <p:nvPr/>
        </p:nvGraphicFramePr>
        <p:xfrm>
          <a:off x="5917725" y="3133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{86806483-7842-4BA6-9DCE-CEB5A5D347C7}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t0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t1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t2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t3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t0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t1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t2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t3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5" name="Google Shape;145;p20"/>
          <p:cNvSpPr txBox="1"/>
          <p:nvPr/>
        </p:nvSpPr>
        <p:spPr>
          <a:xfrm>
            <a:off x="5195925" y="3688725"/>
            <a:ext cx="72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atomicAdd</a:t>
            </a:r>
            <a:endParaRPr sz="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668195" y="2930350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nodes</a:t>
            </a:r>
            <a:endParaRPr sz="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 flipH="1">
            <a:off x="835180" y="3155300"/>
            <a:ext cx="303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279500" y="2738625"/>
            <a:ext cx="72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features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7007700" y="2738613"/>
            <a:ext cx="72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agg_output</a:t>
            </a:r>
            <a:endParaRPr sz="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4965675" y="1342350"/>
            <a:ext cx="30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Large </a:t>
            </a: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feature size - better performance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144300" y="47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SpMM - CUDA code</a:t>
            </a:r>
            <a:endParaRPr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63" y="599000"/>
            <a:ext cx="8782677" cy="45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