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98" r:id="rId5"/>
    <p:sldId id="299" r:id="rId6"/>
    <p:sldId id="300" r:id="rId7"/>
    <p:sldId id="301" r:id="rId8"/>
    <p:sldId id="302" r:id="rId9"/>
    <p:sldId id="304" r:id="rId10"/>
    <p:sldId id="303" r:id="rId11"/>
    <p:sldId id="306" r:id="rId12"/>
    <p:sldId id="307" r:id="rId13"/>
    <p:sldId id="308" r:id="rId14"/>
    <p:sldId id="309" r:id="rId15"/>
    <p:sldId id="310" r:id="rId16"/>
    <p:sldId id="311" r:id="rId17"/>
    <p:sldId id="30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51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3091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49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7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0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43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93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85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9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6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8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02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1"/>
            <a:ext cx="4096872" cy="218738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Store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Sales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rgbClr val="FF0000"/>
                </a:solidFill>
              </a:rPr>
              <a:t>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608575"/>
            <a:ext cx="1891554" cy="1774295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PRESENTED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Suyash</a:t>
            </a:r>
          </a:p>
          <a:p>
            <a:pPr>
              <a:lnSpc>
                <a:spcPct val="100000"/>
              </a:lnSpc>
            </a:pPr>
            <a:r>
              <a:rPr lang="en-US" dirty="0"/>
              <a:t>Vishal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Aarthy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5E58-771E-5E25-8306-D79ED055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Practical 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03A54-94D5-4A2C-8429-0FA3981BA884}"/>
              </a:ext>
            </a:extLst>
          </p:cNvPr>
          <p:cNvSpPr/>
          <p:nvPr/>
        </p:nvSpPr>
        <p:spPr>
          <a:xfrm>
            <a:off x="8650941" y="2259106"/>
            <a:ext cx="2492188" cy="1452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Arial" panose="020B0604020202020204" pitchFamily="34" charset="0"/>
              </a:rPr>
              <a:t>Plot the Monthly Customer Sales Diff</a:t>
            </a:r>
            <a:endParaRPr lang="en-IN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43CF6D-3A56-4833-A764-B30807FF3185}"/>
              </a:ext>
            </a:extLst>
          </p:cNvPr>
          <p:cNvCxnSpPr>
            <a:cxnSpLocks/>
          </p:cNvCxnSpPr>
          <p:nvPr/>
        </p:nvCxnSpPr>
        <p:spPr>
          <a:xfrm flipH="1">
            <a:off x="7805652" y="2994213"/>
            <a:ext cx="77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AF59B6-5E38-4A8B-86C3-5B8B018A6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2" b="4390"/>
          <a:stretch/>
        </p:blipFill>
        <p:spPr>
          <a:xfrm>
            <a:off x="1451580" y="1935089"/>
            <a:ext cx="6275996" cy="28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6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5E58-771E-5E25-8306-D79ED055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Practical 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03A54-94D5-4A2C-8429-0FA3981BA884}"/>
              </a:ext>
            </a:extLst>
          </p:cNvPr>
          <p:cNvSpPr/>
          <p:nvPr/>
        </p:nvSpPr>
        <p:spPr>
          <a:xfrm>
            <a:off x="6901203" y="2310371"/>
            <a:ext cx="2492188" cy="1452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  <a:cs typeface="Arial" panose="020B0604020202020204" pitchFamily="34" charset="0"/>
              </a:rPr>
              <a:t>Train_test</a:t>
            </a:r>
            <a:r>
              <a:rPr lang="en-US" dirty="0">
                <a:latin typeface="+mj-lt"/>
                <a:cs typeface="Arial" panose="020B0604020202020204" pitchFamily="34" charset="0"/>
              </a:rPr>
              <a:t> data testing</a:t>
            </a:r>
            <a:endParaRPr lang="en-IN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43CF6D-3A56-4833-A764-B30807FF3185}"/>
              </a:ext>
            </a:extLst>
          </p:cNvPr>
          <p:cNvCxnSpPr>
            <a:cxnSpLocks/>
          </p:cNvCxnSpPr>
          <p:nvPr/>
        </p:nvCxnSpPr>
        <p:spPr>
          <a:xfrm flipH="1">
            <a:off x="6064879" y="3003179"/>
            <a:ext cx="77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E4CAF7B-1FBC-4484-8104-66A0007DF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17" y="1931351"/>
            <a:ext cx="4505662" cy="22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0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5E58-771E-5E25-8306-D79ED055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Practical 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03A54-94D5-4A2C-8429-0FA3981BA884}"/>
              </a:ext>
            </a:extLst>
          </p:cNvPr>
          <p:cNvSpPr/>
          <p:nvPr/>
        </p:nvSpPr>
        <p:spPr>
          <a:xfrm>
            <a:off x="8433040" y="2362766"/>
            <a:ext cx="2492188" cy="1452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Arial" panose="020B0604020202020204" pitchFamily="34" charset="0"/>
              </a:rPr>
              <a:t>Customer Sales forecast model using Linear Regression Algorithm</a:t>
            </a:r>
            <a:endParaRPr lang="en-IN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43CF6D-3A56-4833-A764-B30807FF3185}"/>
              </a:ext>
            </a:extLst>
          </p:cNvPr>
          <p:cNvCxnSpPr>
            <a:cxnSpLocks/>
          </p:cNvCxnSpPr>
          <p:nvPr/>
        </p:nvCxnSpPr>
        <p:spPr>
          <a:xfrm flipH="1">
            <a:off x="7593106" y="3088908"/>
            <a:ext cx="77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74DBA1B-443F-4AC6-AC2B-966CCC829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28" b="638"/>
          <a:stretch/>
        </p:blipFill>
        <p:spPr>
          <a:xfrm>
            <a:off x="1451579" y="1893499"/>
            <a:ext cx="6141527" cy="411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9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5E58-771E-5E25-8306-D79ED055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Practical 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03A54-94D5-4A2C-8429-0FA3981BA884}"/>
              </a:ext>
            </a:extLst>
          </p:cNvPr>
          <p:cNvSpPr/>
          <p:nvPr/>
        </p:nvSpPr>
        <p:spPr>
          <a:xfrm>
            <a:off x="8115665" y="2385743"/>
            <a:ext cx="2492188" cy="1452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Arial" panose="020B0604020202020204" pitchFamily="34" charset="0"/>
              </a:rPr>
              <a:t>Customer Sales forecast model using Random Forest Algorithm</a:t>
            </a:r>
            <a:endParaRPr lang="en-IN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43CF6D-3A56-4833-A764-B30807FF3185}"/>
              </a:ext>
            </a:extLst>
          </p:cNvPr>
          <p:cNvCxnSpPr>
            <a:cxnSpLocks/>
          </p:cNvCxnSpPr>
          <p:nvPr/>
        </p:nvCxnSpPr>
        <p:spPr>
          <a:xfrm flipH="1">
            <a:off x="7270377" y="3111885"/>
            <a:ext cx="77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D1ECA78-16F8-47C7-B4E3-FB811023E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84" y="1853754"/>
            <a:ext cx="5752593" cy="357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10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6AE3-9A48-D6DE-E311-67DA82764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Thank you !!</a:t>
            </a:r>
          </a:p>
        </p:txBody>
      </p:sp>
    </p:spTree>
    <p:extLst>
      <p:ext uri="{BB962C8B-B14F-4D97-AF65-F5344CB8AC3E}">
        <p14:creationId xmlns:p14="http://schemas.microsoft.com/office/powerpoint/2010/main" val="289499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C81B-2BEB-5935-3F34-C815C4D2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Problem Statement </a:t>
            </a:r>
            <a:r>
              <a:rPr lang="en-IN" sz="3600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252D-6796-C822-F792-3AF30C41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i) 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 lack of predictive analysis / </a:t>
            </a:r>
            <a:r>
              <a:rPr lang="en-IN" dirty="0"/>
              <a:t>Not utilizing historical data.</a:t>
            </a:r>
          </a:p>
          <a:p>
            <a:pPr marL="0" indent="0">
              <a:buNone/>
            </a:pPr>
            <a:r>
              <a:rPr lang="en-IN" dirty="0"/>
              <a:t>ii) Lack of customer centric Stores / Time –Consuming.</a:t>
            </a:r>
          </a:p>
          <a:p>
            <a:pPr marL="0" indent="0">
              <a:buNone/>
            </a:pPr>
            <a:r>
              <a:rPr lang="en-IN" dirty="0"/>
              <a:t>iii) Absence of alert Mechanism of the Product.</a:t>
            </a:r>
          </a:p>
          <a:p>
            <a:pPr marL="0" indent="0">
              <a:buNone/>
            </a:pPr>
            <a:r>
              <a:rPr lang="en-IN" dirty="0"/>
              <a:t>iv) Seasonality.</a:t>
            </a:r>
          </a:p>
          <a:p>
            <a:pPr marL="0" indent="0">
              <a:buNone/>
            </a:pPr>
            <a:r>
              <a:rPr lang="en-IN" dirty="0"/>
              <a:t>v) No Tracking of expiry date of the product.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22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2018-6F46-26FE-7931-9A4FEEB7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1780"/>
            <a:ext cx="10058400" cy="1450757"/>
          </a:xfrm>
        </p:spPr>
        <p:txBody>
          <a:bodyPr>
            <a:normAutofit/>
          </a:bodyPr>
          <a:lstStyle/>
          <a:p>
            <a:br>
              <a:rPr lang="en-IN" sz="3600" dirty="0"/>
            </a:br>
            <a:r>
              <a:rPr lang="en-IN" sz="3600" dirty="0"/>
              <a:t>   </a:t>
            </a:r>
            <a:r>
              <a:rPr lang="en-IN" sz="3600" b="1" dirty="0"/>
              <a:t>Existing</a:t>
            </a:r>
            <a:r>
              <a:rPr lang="en-IN" sz="3600" dirty="0"/>
              <a:t> </a:t>
            </a:r>
            <a:r>
              <a:rPr lang="en-IN" sz="3600" b="1" dirty="0"/>
              <a:t>Systems</a:t>
            </a:r>
            <a:r>
              <a:rPr lang="en-IN" sz="3600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97DE-D24E-7464-7884-1B95B58DD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i)   Stores not focusing on historical data for future sales prediction :  Lack of technical usage in     stores to predict the future sales using machine learning and deep learning concepts.</a:t>
            </a:r>
          </a:p>
          <a:p>
            <a:pPr marL="0" indent="0">
              <a:buNone/>
            </a:pPr>
            <a:r>
              <a:rPr lang="en-IN" dirty="0"/>
              <a:t>ii)  Manual handling and time consuming : The costumer has to depend on the store employee in case he / she is not able to find the product, which leads to time wastage of customer and  this is due to lack of technical use in stores backend.</a:t>
            </a:r>
          </a:p>
          <a:p>
            <a:pPr marL="0" indent="0">
              <a:buNone/>
            </a:pPr>
            <a:r>
              <a:rPr lang="en-IN" dirty="0"/>
              <a:t>iii)  Absence of alert Mechanism of the Product : The biggest drawback in stores at current  situation is they do not have alert generated in the case the stock clear.</a:t>
            </a:r>
          </a:p>
          <a:p>
            <a:pPr marL="0" indent="0">
              <a:buNone/>
            </a:pPr>
            <a:r>
              <a:rPr lang="en-IN" dirty="0"/>
              <a:t>iv)  Not focused on seasonal products : Stores not utilizing the historical data to focus more on the seasonal products.</a:t>
            </a:r>
          </a:p>
          <a:p>
            <a:pPr marL="514350" indent="-514350">
              <a:buAutoNum type="romanLcParenR"/>
            </a:pPr>
            <a:endParaRPr lang="en-IN" dirty="0"/>
          </a:p>
          <a:p>
            <a:pPr marL="514350" indent="-514350">
              <a:buAutoNum type="romanLcParenR"/>
            </a:pPr>
            <a:endParaRPr lang="en-IN" dirty="0"/>
          </a:p>
          <a:p>
            <a:pPr marL="514350" indent="-514350">
              <a:buAutoNum type="romanLcParenR"/>
            </a:pPr>
            <a:endParaRPr lang="en-IN" dirty="0"/>
          </a:p>
          <a:p>
            <a:pPr marL="514350" indent="-514350">
              <a:buAutoNum type="romanLcParenR"/>
            </a:pPr>
            <a:endParaRPr lang="en-IN" dirty="0"/>
          </a:p>
          <a:p>
            <a:pPr marL="514350" indent="-514350">
              <a:buAutoNum type="romanLcParenR"/>
            </a:pPr>
            <a:endParaRPr lang="en-IN" dirty="0"/>
          </a:p>
          <a:p>
            <a:pPr marL="514350" indent="-514350">
              <a:buAutoNum type="romanLcParenR"/>
            </a:pPr>
            <a:endParaRPr lang="en-US" dirty="0">
              <a:solidFill>
                <a:srgbClr val="000000"/>
              </a:solidFill>
              <a:latin typeface="Gotham A"/>
            </a:endParaRPr>
          </a:p>
          <a:p>
            <a:pPr marL="514350" indent="-514350">
              <a:buAutoNum type="romanLcParenR"/>
            </a:pPr>
            <a:endParaRPr lang="en-US" b="0" i="0" dirty="0">
              <a:solidFill>
                <a:srgbClr val="000000"/>
              </a:solidFill>
              <a:effectLst/>
              <a:latin typeface="Gotham A"/>
            </a:endParaRPr>
          </a:p>
          <a:p>
            <a:pPr marL="514350" indent="-514350">
              <a:buAutoNum type="romanLcParenR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34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8D68-1914-640F-F366-473F78FD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Gaps in Existing Systems: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7FEF-893E-881F-538F-952A3AF0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otham A"/>
              </a:rPr>
              <a:t>i)      A lack of predictive data /</a:t>
            </a:r>
            <a:r>
              <a:rPr lang="en-IN" dirty="0"/>
              <a:t>Not utilizing historical data</a:t>
            </a:r>
            <a:r>
              <a:rPr lang="en-US" b="0" i="0" dirty="0">
                <a:solidFill>
                  <a:srgbClr val="000000"/>
                </a:solidFill>
                <a:effectLst/>
                <a:latin typeface="Gotham A"/>
              </a:rPr>
              <a:t>: Generally stores don’t focus on predicting the  sales using the historical data.</a:t>
            </a:r>
          </a:p>
          <a:p>
            <a:pPr marL="0" indent="0">
              <a:buNone/>
            </a:pPr>
            <a:r>
              <a:rPr lang="en-IN" dirty="0"/>
              <a:t>ii)    Lack of customer centric stores</a:t>
            </a:r>
            <a:r>
              <a:rPr lang="en-US" dirty="0">
                <a:solidFill>
                  <a:srgbClr val="000000"/>
                </a:solidFill>
                <a:latin typeface="Gotham A"/>
              </a:rPr>
              <a:t> : Customer have to depend on store employee to search the product.</a:t>
            </a:r>
          </a:p>
          <a:p>
            <a:pPr marL="0" indent="0">
              <a:buNone/>
            </a:pPr>
            <a:r>
              <a:rPr lang="en-IN" dirty="0"/>
              <a:t>iii)    Absence of alert Mechanism of the Product : No alert messages generated when a product is likely to sell completely.</a:t>
            </a:r>
          </a:p>
          <a:p>
            <a:pPr marL="0" indent="0">
              <a:buNone/>
            </a:pPr>
            <a:r>
              <a:rPr lang="en-IN" dirty="0"/>
              <a:t>iv)    Seasonality : Stores not focusing on seasonal products using historical sales data.</a:t>
            </a:r>
          </a:p>
          <a:p>
            <a:pPr marL="0" indent="0">
              <a:buNone/>
            </a:pPr>
            <a:r>
              <a:rPr lang="en-IN" dirty="0"/>
              <a:t>v)     No Tracking of expiry date of the product : Customer have to check the expiry date of the product by themself which may leads to buy expiry product in hurry.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3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F71E-A66D-BEFE-A378-98FE928B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Problem Solution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4BCA5-F779-9B73-A612-F013EE1C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i)  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 lack of predictive data  / </a:t>
            </a:r>
            <a:r>
              <a:rPr lang="en-IN" dirty="0"/>
              <a:t>Not utilizing historical data : By using Machine learning and deep learning concepts to predict the future values using the historical data.</a:t>
            </a:r>
          </a:p>
          <a:p>
            <a:pPr marL="0" indent="0">
              <a:buNone/>
            </a:pPr>
            <a:r>
              <a:rPr lang="en-IN" dirty="0"/>
              <a:t>ii)  Lack of customer centric Stores / Time – Consuming : By searching a product on a machine, and it will display the location where it is placed.</a:t>
            </a:r>
          </a:p>
          <a:p>
            <a:pPr marL="0" indent="0">
              <a:buNone/>
            </a:pPr>
            <a:r>
              <a:rPr lang="en-IN" dirty="0"/>
              <a:t>iii)  Absence of alert Mechanism of the Product : We can use python code to give us alert in case a product reaches a pre –defined minimum value.</a:t>
            </a:r>
          </a:p>
          <a:p>
            <a:pPr marL="0" indent="0">
              <a:buNone/>
            </a:pPr>
            <a:r>
              <a:rPr lang="en-IN" dirty="0"/>
              <a:t>iv)  Seasonality : By using the predictive analysis concepts we can keep the more/ less products according to the seasons need.</a:t>
            </a:r>
          </a:p>
          <a:p>
            <a:pPr marL="0" indent="0">
              <a:buNone/>
            </a:pPr>
            <a:r>
              <a:rPr lang="en-IN" dirty="0"/>
              <a:t>ex:  For summer we can purchase more ice-creams and in other seasons we can reduce the stocks.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29E2-00EB-F431-9249-AA55C6E8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Suggested Implementation method: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FECB-ED9E-C181-E56E-EDE5F364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i)   We can implement this method all the stores for easy access.</a:t>
            </a:r>
          </a:p>
          <a:p>
            <a:pPr marL="0" indent="0">
              <a:buNone/>
            </a:pPr>
            <a:r>
              <a:rPr lang="en-IN" dirty="0"/>
              <a:t>ii)   This will increase the Customer delight and which will lead to customer repetition.</a:t>
            </a:r>
          </a:p>
          <a:p>
            <a:pPr marL="0" indent="0">
              <a:buNone/>
            </a:pPr>
            <a:r>
              <a:rPr lang="en-IN" dirty="0"/>
              <a:t>iii)  This will reduce the head count of employees which will lead to more profit for stores.</a:t>
            </a:r>
          </a:p>
          <a:p>
            <a:pPr marL="0" indent="0">
              <a:buNone/>
            </a:pPr>
            <a:r>
              <a:rPr lang="en-IN" dirty="0"/>
              <a:t>iv)  This will helps to avoid customer to consume the expired products. </a:t>
            </a:r>
          </a:p>
          <a:p>
            <a:pPr marL="0" indent="0">
              <a:buNone/>
            </a:pPr>
            <a:r>
              <a:rPr lang="en-IN" dirty="0"/>
              <a:t>v)   On other hand, the stores will gain a good profit as CSI will be high.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00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5E58-771E-5E25-8306-D79ED055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/>
              <a:t>Tools/ Technologies/Languages to be used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7B57-D6D3-3547-CB6A-8FBBA8292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i) Advance Python</a:t>
            </a:r>
          </a:p>
          <a:p>
            <a:pPr marL="0" indent="0">
              <a:buNone/>
            </a:pPr>
            <a:r>
              <a:rPr lang="en-IN" dirty="0"/>
              <a:t>ii) Machine learning concepts</a:t>
            </a:r>
          </a:p>
          <a:p>
            <a:pPr marL="0" indent="0">
              <a:buNone/>
            </a:pPr>
            <a:r>
              <a:rPr lang="en-IN" dirty="0"/>
              <a:t>iii) DBMS concepts /SQL </a:t>
            </a:r>
          </a:p>
          <a:p>
            <a:pPr marL="0" indent="0">
              <a:buNone/>
            </a:pPr>
            <a:r>
              <a:rPr lang="en-IN" dirty="0"/>
              <a:t>iv) Excel</a:t>
            </a:r>
          </a:p>
          <a:p>
            <a:pPr marL="0" indent="0">
              <a:buNone/>
            </a:pPr>
            <a:r>
              <a:rPr lang="en-IN" dirty="0"/>
              <a:t>v) Tableau</a:t>
            </a:r>
          </a:p>
          <a:p>
            <a:pPr marL="0" indent="0">
              <a:buNone/>
            </a:pPr>
            <a:r>
              <a:rPr lang="en-IN" dirty="0"/>
              <a:t>vi) Power BI </a:t>
            </a:r>
          </a:p>
        </p:txBody>
      </p:sp>
    </p:spTree>
    <p:extLst>
      <p:ext uri="{BB962C8B-B14F-4D97-AF65-F5344CB8AC3E}">
        <p14:creationId xmlns:p14="http://schemas.microsoft.com/office/powerpoint/2010/main" val="320455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5E58-771E-5E25-8306-D79ED055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Project: Practical Demonstration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396830-73C8-4054-8896-693C15758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4" t="3472"/>
          <a:stretch/>
        </p:blipFill>
        <p:spPr>
          <a:xfrm>
            <a:off x="1451579" y="2058269"/>
            <a:ext cx="6407862" cy="24642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203A54-94D5-4A2C-8429-0FA3981BA884}"/>
              </a:ext>
            </a:extLst>
          </p:cNvPr>
          <p:cNvSpPr/>
          <p:nvPr/>
        </p:nvSpPr>
        <p:spPr>
          <a:xfrm>
            <a:off x="8650941" y="2286000"/>
            <a:ext cx="2492188" cy="1452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Arial" panose="020B0604020202020204" pitchFamily="34" charset="0"/>
              </a:rPr>
              <a:t>We used these Libraries and algorithms</a:t>
            </a:r>
            <a:r>
              <a:rPr lang="en-US" i="1" dirty="0">
                <a:latin typeface="+mj-lt"/>
                <a:cs typeface="Arial" panose="020B0604020202020204" pitchFamily="34" charset="0"/>
              </a:rPr>
              <a:t> to build the model</a:t>
            </a:r>
            <a:endParaRPr lang="en-IN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43CF6D-3A56-4833-A764-B30807FF318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877370" y="3012142"/>
            <a:ext cx="77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44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5E58-771E-5E25-8306-D79ED055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Practical 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03A54-94D5-4A2C-8429-0FA3981BA884}"/>
              </a:ext>
            </a:extLst>
          </p:cNvPr>
          <p:cNvSpPr/>
          <p:nvPr/>
        </p:nvSpPr>
        <p:spPr>
          <a:xfrm>
            <a:off x="8650941" y="2259106"/>
            <a:ext cx="2492188" cy="1452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Arial" panose="020B0604020202020204" pitchFamily="34" charset="0"/>
              </a:rPr>
              <a:t>Plot the Monthly Customer Sales</a:t>
            </a:r>
            <a:endParaRPr lang="en-IN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43CF6D-3A56-4833-A764-B30807FF318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877370" y="2985248"/>
            <a:ext cx="77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5D44CD2-AFEA-4EA5-AC9C-0265B60E7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3"/>
          <a:stretch/>
        </p:blipFill>
        <p:spPr>
          <a:xfrm>
            <a:off x="1539854" y="2015732"/>
            <a:ext cx="6337516" cy="30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020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</TotalTime>
  <Words>645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Gotham A</vt:lpstr>
      <vt:lpstr>Gallery</vt:lpstr>
      <vt:lpstr>Store Sales  ForecastinG</vt:lpstr>
      <vt:lpstr>Problem Statement : </vt:lpstr>
      <vt:lpstr>    Existing Systems: </vt:lpstr>
      <vt:lpstr>Gaps in Existing Systems: </vt:lpstr>
      <vt:lpstr>Problem Solution : </vt:lpstr>
      <vt:lpstr>Suggested Implementation method: </vt:lpstr>
      <vt:lpstr>Tools/ Technologies/Languages to be used : </vt:lpstr>
      <vt:lpstr>Project: Practical Demonstration</vt:lpstr>
      <vt:lpstr>Practical Demonstration</vt:lpstr>
      <vt:lpstr>Practical Demonstration</vt:lpstr>
      <vt:lpstr>Practical Demonstration</vt:lpstr>
      <vt:lpstr>Practical Demonstration</vt:lpstr>
      <vt:lpstr>Practical Demonstration</vt:lpstr>
      <vt:lpstr>     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 Forecasting</dc:title>
  <dc:creator>suyasht2596@outlook.com</dc:creator>
  <cp:lastModifiedBy>Lenovo</cp:lastModifiedBy>
  <cp:revision>22</cp:revision>
  <dcterms:created xsi:type="dcterms:W3CDTF">2022-11-01T14:32:27Z</dcterms:created>
  <dcterms:modified xsi:type="dcterms:W3CDTF">2023-01-24T11:01:48Z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