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9"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640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3720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01549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4975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17517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86249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59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56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683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55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196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801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61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457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9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79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D8A92E-5FF9-8143-81B3-CCB531513398}" type="datetimeFigureOut">
              <a:rPr lang="en-US" smtClean="0"/>
              <a:t>5/8/2023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2872154"/>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04F1-76B9-CB53-8210-A58A4BF1B3CE}"/>
              </a:ext>
            </a:extLst>
          </p:cNvPr>
          <p:cNvSpPr>
            <a:spLocks noGrp="1"/>
          </p:cNvSpPr>
          <p:nvPr>
            <p:ph type="ctrTitle"/>
          </p:nvPr>
        </p:nvSpPr>
        <p:spPr>
          <a:xfrm>
            <a:off x="1084729" y="802298"/>
            <a:ext cx="9970124" cy="1187867"/>
          </a:xfrm>
        </p:spPr>
        <p:txBody>
          <a:bodyPr>
            <a:normAutofit fontScale="90000"/>
          </a:bodyPr>
          <a:lstStyle/>
          <a:p>
            <a:r>
              <a:rPr lang="en-IN" dirty="0"/>
              <a:t> </a:t>
            </a:r>
            <a:r>
              <a:rPr lang="en-IN" dirty="0">
                <a:latin typeface="Cooper Black" panose="0208090404030B020404" pitchFamily="18" charset="0"/>
              </a:rPr>
              <a:t>Grocery Delivery Application</a:t>
            </a:r>
          </a:p>
        </p:txBody>
      </p:sp>
      <p:sp>
        <p:nvSpPr>
          <p:cNvPr id="3" name="Subtitle 2">
            <a:extLst>
              <a:ext uri="{FF2B5EF4-FFF2-40B4-BE49-F238E27FC236}">
                <a16:creationId xmlns:a16="http://schemas.microsoft.com/office/drawing/2014/main" id="{6D20B177-55DF-D761-2733-2A95C6FB439A}"/>
              </a:ext>
            </a:extLst>
          </p:cNvPr>
          <p:cNvSpPr>
            <a:spLocks noGrp="1"/>
          </p:cNvSpPr>
          <p:nvPr>
            <p:ph type="subTitle" idx="1"/>
          </p:nvPr>
        </p:nvSpPr>
        <p:spPr>
          <a:xfrm>
            <a:off x="618565" y="2760239"/>
            <a:ext cx="11573436" cy="3389549"/>
          </a:xfrm>
        </p:spPr>
        <p:txBody>
          <a:bodyPr>
            <a:normAutofit fontScale="92500" lnSpcReduction="10000"/>
          </a:bodyPr>
          <a:lstStyle/>
          <a:p>
            <a:r>
              <a:rPr lang="en-IN" dirty="0">
                <a:latin typeface="Arial Rounded MT Bold" panose="020F0704030504030204" pitchFamily="34" charset="0"/>
              </a:rPr>
              <a:t>                  Guided by:                                                                                  Team Members:</a:t>
            </a:r>
          </a:p>
          <a:p>
            <a:r>
              <a:rPr lang="en-IN" dirty="0">
                <a:latin typeface="Arial Rounded MT Bold" panose="020F0704030504030204" pitchFamily="34" charset="0"/>
              </a:rPr>
              <a:t>                  A. </a:t>
            </a:r>
            <a:r>
              <a:rPr lang="en-IN" dirty="0" err="1">
                <a:latin typeface="Arial Rounded MT Bold" panose="020F0704030504030204" pitchFamily="34" charset="0"/>
              </a:rPr>
              <a:t>Varadharajan</a:t>
            </a:r>
            <a:r>
              <a:rPr lang="en-IN" dirty="0">
                <a:latin typeface="Arial Rounded MT Bold" panose="020F0704030504030204" pitchFamily="34" charset="0"/>
              </a:rPr>
              <a:t>                                                                        S. </a:t>
            </a:r>
            <a:r>
              <a:rPr lang="en-IN" dirty="0" err="1">
                <a:latin typeface="Arial Rounded MT Bold" panose="020F0704030504030204" pitchFamily="34" charset="0"/>
              </a:rPr>
              <a:t>Aarthy</a:t>
            </a:r>
            <a:r>
              <a:rPr lang="en-IN" dirty="0">
                <a:latin typeface="Arial Rounded MT Bold" panose="020F0704030504030204" pitchFamily="34" charset="0"/>
              </a:rPr>
              <a:t> (EBEON1222708290)</a:t>
            </a:r>
          </a:p>
          <a:p>
            <a:r>
              <a:rPr lang="en-IN" dirty="0">
                <a:latin typeface="Arial Rounded MT Bold" panose="020F0704030504030204" pitchFamily="34" charset="0"/>
              </a:rPr>
              <a:t>                                                                                                                         S. Kaviya (EBEON1222714256)</a:t>
            </a:r>
          </a:p>
          <a:p>
            <a:r>
              <a:rPr lang="en-IN" dirty="0">
                <a:latin typeface="Arial Rounded MT Bold" panose="020F0704030504030204" pitchFamily="34" charset="0"/>
              </a:rPr>
              <a:t>                                                                                                                         C. </a:t>
            </a:r>
            <a:r>
              <a:rPr lang="en-IN" dirty="0" err="1">
                <a:latin typeface="Arial Rounded MT Bold" panose="020F0704030504030204" pitchFamily="34" charset="0"/>
              </a:rPr>
              <a:t>Priyadharshini</a:t>
            </a:r>
            <a:r>
              <a:rPr lang="en-IN" dirty="0">
                <a:latin typeface="Arial Rounded MT Bold" panose="020F0704030504030204" pitchFamily="34" charset="0"/>
              </a:rPr>
              <a:t> (EBEON1222705676)</a:t>
            </a:r>
          </a:p>
          <a:p>
            <a:r>
              <a:rPr lang="en-IN" dirty="0">
                <a:latin typeface="Arial Rounded MT Bold" panose="020F0704030504030204" pitchFamily="34" charset="0"/>
              </a:rPr>
              <a:t>                                                                                                                         T. </a:t>
            </a:r>
            <a:r>
              <a:rPr lang="en-IN" dirty="0" err="1">
                <a:latin typeface="Arial Rounded MT Bold" panose="020F0704030504030204" pitchFamily="34" charset="0"/>
              </a:rPr>
              <a:t>Ranjithapriya</a:t>
            </a:r>
            <a:r>
              <a:rPr lang="en-IN" dirty="0">
                <a:latin typeface="Arial Rounded MT Bold" panose="020F0704030504030204" pitchFamily="34" charset="0"/>
              </a:rPr>
              <a:t> (EBEON1222722728)</a:t>
            </a:r>
          </a:p>
          <a:p>
            <a:endParaRPr lang="en-IN" dirty="0">
              <a:latin typeface="Arial Rounded MT Bold" panose="020F0704030504030204" pitchFamily="34" charset="0"/>
            </a:endParaRPr>
          </a:p>
          <a:p>
            <a:endParaRPr lang="en-IN" dirty="0">
              <a:latin typeface="Arial Rounded MT Bold" panose="020F0704030504030204" pitchFamily="34" charset="0"/>
            </a:endParaRPr>
          </a:p>
          <a:p>
            <a:r>
              <a:rPr lang="en-IN" dirty="0">
                <a:latin typeface="Bahnschrift" panose="020B0502040204020203" pitchFamily="34" charset="0"/>
              </a:rPr>
              <a:t>                                                                                                                                         Supporter &amp; Sponsor,</a:t>
            </a:r>
          </a:p>
          <a:p>
            <a:r>
              <a:rPr lang="en-IN" dirty="0">
                <a:latin typeface="Bahnschrift" panose="020B0502040204020203" pitchFamily="34" charset="0"/>
              </a:rPr>
              <a:t>                                                                                                                                         </a:t>
            </a:r>
            <a:r>
              <a:rPr lang="en-IN" dirty="0" err="1">
                <a:latin typeface="Bahnschrift" panose="020B0502040204020203" pitchFamily="34" charset="0"/>
              </a:rPr>
              <a:t>Edubridge</a:t>
            </a:r>
            <a:r>
              <a:rPr lang="en-IN" dirty="0">
                <a:latin typeface="Bahnschrift" panose="020B0502040204020203" pitchFamily="34" charset="0"/>
              </a:rPr>
              <a:t> India P L &amp; Capgemini</a:t>
            </a:r>
          </a:p>
        </p:txBody>
      </p:sp>
      <p:pic>
        <p:nvPicPr>
          <p:cNvPr id="5" name="Picture 4">
            <a:extLst>
              <a:ext uri="{FF2B5EF4-FFF2-40B4-BE49-F238E27FC236}">
                <a16:creationId xmlns:a16="http://schemas.microsoft.com/office/drawing/2014/main" id="{031E4ED2-ED17-0A5F-1680-C04A48BA9DD7}"/>
              </a:ext>
            </a:extLst>
          </p:cNvPr>
          <p:cNvPicPr>
            <a:picLocks noChangeAspect="1"/>
          </p:cNvPicPr>
          <p:nvPr/>
        </p:nvPicPr>
        <p:blipFill>
          <a:blip r:embed="rId2"/>
          <a:stretch>
            <a:fillRect/>
          </a:stretch>
        </p:blipFill>
        <p:spPr>
          <a:xfrm>
            <a:off x="10085293" y="107578"/>
            <a:ext cx="1922059" cy="770963"/>
          </a:xfrm>
          <a:prstGeom prst="rect">
            <a:avLst/>
          </a:prstGeom>
        </p:spPr>
      </p:pic>
    </p:spTree>
    <p:extLst>
      <p:ext uri="{BB962C8B-B14F-4D97-AF65-F5344CB8AC3E}">
        <p14:creationId xmlns:p14="http://schemas.microsoft.com/office/powerpoint/2010/main" val="387858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342CEE-E4C4-6BD1-78C2-D993D1BA01B2}"/>
              </a:ext>
            </a:extLst>
          </p:cNvPr>
          <p:cNvPicPr>
            <a:picLocks noChangeAspect="1"/>
          </p:cNvPicPr>
          <p:nvPr/>
        </p:nvPicPr>
        <p:blipFill rotWithShape="1">
          <a:blip r:embed="rId2"/>
          <a:srcRect l="-7895" t="4490" r="3820" b="15336"/>
          <a:stretch/>
        </p:blipFill>
        <p:spPr>
          <a:xfrm>
            <a:off x="770965" y="950259"/>
            <a:ext cx="10990729" cy="5235388"/>
          </a:xfrm>
          <a:prstGeom prst="rect">
            <a:avLst/>
          </a:prstGeom>
        </p:spPr>
      </p:pic>
    </p:spTree>
    <p:extLst>
      <p:ext uri="{BB962C8B-B14F-4D97-AF65-F5344CB8AC3E}">
        <p14:creationId xmlns:p14="http://schemas.microsoft.com/office/powerpoint/2010/main" val="1031953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7E19-0535-56AE-9A28-50DB4FF0940A}"/>
              </a:ext>
            </a:extLst>
          </p:cNvPr>
          <p:cNvSpPr>
            <a:spLocks noGrp="1"/>
          </p:cNvSpPr>
          <p:nvPr>
            <p:ph type="title"/>
          </p:nvPr>
        </p:nvSpPr>
        <p:spPr/>
        <p:txBody>
          <a:bodyPr/>
          <a:lstStyle/>
          <a:p>
            <a:r>
              <a:rPr lang="en-IN" dirty="0"/>
              <a:t>                  </a:t>
            </a:r>
            <a:r>
              <a:rPr lang="en-IN" dirty="0">
                <a:latin typeface="Cooper Black" panose="0208090404030B020404" pitchFamily="18" charset="0"/>
              </a:rPr>
              <a:t>CONCULSION</a:t>
            </a:r>
          </a:p>
        </p:txBody>
      </p:sp>
      <p:sp>
        <p:nvSpPr>
          <p:cNvPr id="3" name="Content Placeholder 2">
            <a:extLst>
              <a:ext uri="{FF2B5EF4-FFF2-40B4-BE49-F238E27FC236}">
                <a16:creationId xmlns:a16="http://schemas.microsoft.com/office/drawing/2014/main" id="{34C78C03-E33B-B975-D857-8B94C74256A4}"/>
              </a:ext>
            </a:extLst>
          </p:cNvPr>
          <p:cNvSpPr>
            <a:spLocks noGrp="1"/>
          </p:cNvSpPr>
          <p:nvPr>
            <p:ph idx="1"/>
          </p:nvPr>
        </p:nvSpPr>
        <p:spPr>
          <a:xfrm>
            <a:off x="2061882" y="2133600"/>
            <a:ext cx="9442730" cy="3777622"/>
          </a:xfrm>
        </p:spPr>
        <p:txBody>
          <a:bodyPr/>
          <a:lstStyle/>
          <a:p>
            <a:pPr algn="l"/>
            <a:r>
              <a:rPr lang="en-US" b="0" i="0" dirty="0">
                <a:solidFill>
                  <a:srgbClr val="000000"/>
                </a:solidFill>
                <a:effectLst/>
                <a:latin typeface="ff0"/>
              </a:rPr>
              <a:t>Online shopping is becoming more popular day by day with the increase in the usage of World Wide Web ,</a:t>
            </a:r>
            <a:r>
              <a:rPr lang="en-US" b="0" i="0" dirty="0">
                <a:solidFill>
                  <a:srgbClr val="000000"/>
                </a:solidFill>
                <a:effectLst/>
                <a:latin typeface="ff1"/>
              </a:rPr>
              <a:t>Understanding customer’s need for online selling has become challenge for marketers .Specially understanding the consumer’s attitudes towards online shopping , making improvement in</a:t>
            </a:r>
            <a:r>
              <a:rPr lang="en-US" dirty="0">
                <a:solidFill>
                  <a:srgbClr val="000000"/>
                </a:solidFill>
                <a:latin typeface="Source Sans Pro" panose="020B0604020202020204" pitchFamily="34" charset="0"/>
              </a:rPr>
              <a:t> </a:t>
            </a:r>
            <a:r>
              <a:rPr lang="en-US" b="0" i="0" dirty="0">
                <a:solidFill>
                  <a:srgbClr val="000000"/>
                </a:solidFill>
                <a:effectLst/>
                <a:latin typeface="ff0"/>
              </a:rPr>
              <a:t>the factors that influence consumers to shop online and working on factors that affect consumers to shop online will help marketers to gain the competitive edge over others.</a:t>
            </a:r>
            <a:endParaRPr lang="en-US" b="0" i="0" dirty="0">
              <a:solidFill>
                <a:srgbClr val="000000"/>
              </a:solidFill>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414114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4D37C0-74B4-46AF-4FF0-7A2FFCBD4EBC}"/>
              </a:ext>
            </a:extLst>
          </p:cNvPr>
          <p:cNvSpPr>
            <a:spLocks noGrp="1"/>
          </p:cNvSpPr>
          <p:nvPr>
            <p:ph type="title"/>
          </p:nvPr>
        </p:nvSpPr>
        <p:spPr>
          <a:xfrm>
            <a:off x="1534696" y="995083"/>
            <a:ext cx="7797563" cy="2433918"/>
          </a:xfrm>
        </p:spPr>
        <p:txBody>
          <a:bodyPr>
            <a:normAutofit fontScale="90000"/>
          </a:bodyPr>
          <a:lstStyle/>
          <a:p>
            <a:r>
              <a:rPr lang="en-IN" dirty="0"/>
              <a:t>                        </a:t>
            </a:r>
            <a:br>
              <a:rPr lang="en-IN" dirty="0"/>
            </a:br>
            <a:br>
              <a:rPr lang="en-IN" dirty="0"/>
            </a:br>
            <a:br>
              <a:rPr lang="en-IN" dirty="0"/>
            </a:br>
            <a:br>
              <a:rPr lang="en-IN" dirty="0"/>
            </a:br>
            <a:r>
              <a:rPr lang="en-IN" dirty="0"/>
              <a:t>                              </a:t>
            </a:r>
            <a:r>
              <a:rPr lang="en-IN" dirty="0">
                <a:latin typeface="Cooper Black" panose="0208090404030B020404" pitchFamily="18" charset="0"/>
              </a:rPr>
              <a:t>THANK YOU</a:t>
            </a:r>
          </a:p>
        </p:txBody>
      </p:sp>
    </p:spTree>
    <p:extLst>
      <p:ext uri="{BB962C8B-B14F-4D97-AF65-F5344CB8AC3E}">
        <p14:creationId xmlns:p14="http://schemas.microsoft.com/office/powerpoint/2010/main" val="99513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06E3-E463-898F-8289-D095184C0514}"/>
              </a:ext>
            </a:extLst>
          </p:cNvPr>
          <p:cNvSpPr>
            <a:spLocks noGrp="1"/>
          </p:cNvSpPr>
          <p:nvPr>
            <p:ph type="title"/>
          </p:nvPr>
        </p:nvSpPr>
        <p:spPr>
          <a:xfrm>
            <a:off x="0" y="867271"/>
            <a:ext cx="9520158" cy="818093"/>
          </a:xfrm>
        </p:spPr>
        <p:txBody>
          <a:bodyPr/>
          <a:lstStyle/>
          <a:p>
            <a:pPr algn="ctr"/>
            <a:r>
              <a:rPr lang="en-IN" dirty="0">
                <a:latin typeface="Cooper Black" panose="0208090404030B020404" pitchFamily="18" charset="0"/>
              </a:rPr>
              <a:t>                    ABSTRACT                     </a:t>
            </a:r>
          </a:p>
        </p:txBody>
      </p:sp>
      <p:sp>
        <p:nvSpPr>
          <p:cNvPr id="3" name="Content Placeholder 2">
            <a:extLst>
              <a:ext uri="{FF2B5EF4-FFF2-40B4-BE49-F238E27FC236}">
                <a16:creationId xmlns:a16="http://schemas.microsoft.com/office/drawing/2014/main" id="{41B45969-28CF-F50A-AF33-932753168025}"/>
              </a:ext>
            </a:extLst>
          </p:cNvPr>
          <p:cNvSpPr>
            <a:spLocks noGrp="1"/>
          </p:cNvSpPr>
          <p:nvPr>
            <p:ph idx="1"/>
          </p:nvPr>
        </p:nvSpPr>
        <p:spPr/>
        <p:txBody>
          <a:bodyPr>
            <a:normAutofit/>
          </a:bodyPr>
          <a:lstStyle/>
          <a:p>
            <a:r>
              <a:rPr lang="en-US" sz="2000" dirty="0">
                <a:latin typeface="Arial Rounded MT Bold" panose="020F0704030504030204" pitchFamily="34" charset="0"/>
              </a:rPr>
              <a:t>An online Grocery store permits a customer to submit online orders for items and/or services from a store that serves online customers. The online store system provides an online display of all the items they want to sell. </a:t>
            </a:r>
          </a:p>
          <a:p>
            <a:r>
              <a:rPr lang="en-US" sz="2000" dirty="0">
                <a:latin typeface="Arial Rounded MT Bold" panose="020F0704030504030204" pitchFamily="34" charset="0"/>
              </a:rPr>
              <a:t>This web based application helps customers to choose their daily needs and products to their shopping cart. Customers provide their complete detail of address and contact and they get their chosen products in their home. </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402810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7574-55B9-F0FF-60C8-D69D673DADA4}"/>
              </a:ext>
            </a:extLst>
          </p:cNvPr>
          <p:cNvSpPr>
            <a:spLocks noGrp="1"/>
          </p:cNvSpPr>
          <p:nvPr>
            <p:ph type="title"/>
          </p:nvPr>
        </p:nvSpPr>
        <p:spPr/>
        <p:txBody>
          <a:bodyPr/>
          <a:lstStyle/>
          <a:p>
            <a:r>
              <a:rPr lang="en-IN" dirty="0"/>
              <a:t>                      </a:t>
            </a:r>
            <a:r>
              <a:rPr lang="en-IN" dirty="0">
                <a:latin typeface="Cooper Black" panose="0208090404030B020404" pitchFamily="18" charset="0"/>
              </a:rPr>
              <a:t>Technologies</a:t>
            </a:r>
          </a:p>
        </p:txBody>
      </p:sp>
      <p:sp>
        <p:nvSpPr>
          <p:cNvPr id="3" name="Content Placeholder 2">
            <a:extLst>
              <a:ext uri="{FF2B5EF4-FFF2-40B4-BE49-F238E27FC236}">
                <a16:creationId xmlns:a16="http://schemas.microsoft.com/office/drawing/2014/main" id="{B1EB0BEE-351F-3858-8E00-FBE7EE9E2006}"/>
              </a:ext>
            </a:extLst>
          </p:cNvPr>
          <p:cNvSpPr>
            <a:spLocks noGrp="1"/>
          </p:cNvSpPr>
          <p:nvPr>
            <p:ph idx="1"/>
          </p:nvPr>
        </p:nvSpPr>
        <p:spPr>
          <a:xfrm>
            <a:off x="2589212" y="1532965"/>
            <a:ext cx="8915400" cy="4378257"/>
          </a:xfrm>
        </p:spPr>
        <p:txBody>
          <a:bodyPr/>
          <a:lstStyle/>
          <a:p>
            <a:r>
              <a:rPr lang="en-IN" dirty="0">
                <a:latin typeface="Arial Rounded MT Bold" panose="020F0704030504030204" pitchFamily="34" charset="0"/>
              </a:rPr>
              <a:t>Spring boot</a:t>
            </a:r>
          </a:p>
          <a:p>
            <a:r>
              <a:rPr lang="en-IN" dirty="0">
                <a:latin typeface="Arial Rounded MT Bold" panose="020F0704030504030204" pitchFamily="34" charset="0"/>
              </a:rPr>
              <a:t>Maven</a:t>
            </a:r>
          </a:p>
          <a:p>
            <a:r>
              <a:rPr lang="en-IN" dirty="0">
                <a:latin typeface="Arial Rounded MT Bold" panose="020F0704030504030204" pitchFamily="34" charset="0"/>
              </a:rPr>
              <a:t>Java8</a:t>
            </a:r>
          </a:p>
          <a:p>
            <a:r>
              <a:rPr lang="en-IN" dirty="0">
                <a:latin typeface="Arial Rounded MT Bold" panose="020F0704030504030204" pitchFamily="34" charset="0"/>
              </a:rPr>
              <a:t>My SQL</a:t>
            </a:r>
          </a:p>
          <a:p>
            <a:r>
              <a:rPr lang="en-IN" dirty="0">
                <a:latin typeface="Arial Rounded MT Bold" panose="020F0704030504030204" pitchFamily="34" charset="0"/>
              </a:rPr>
              <a:t>Hibernate</a:t>
            </a:r>
          </a:p>
          <a:p>
            <a:r>
              <a:rPr lang="en-IN" dirty="0">
                <a:latin typeface="Arial Rounded MT Bold" panose="020F0704030504030204" pitchFamily="34" charset="0"/>
              </a:rPr>
              <a:t>Angular</a:t>
            </a:r>
          </a:p>
          <a:p>
            <a:r>
              <a:rPr lang="en-IN" dirty="0">
                <a:latin typeface="Arial Rounded MT Bold" panose="020F0704030504030204" pitchFamily="34" charset="0"/>
              </a:rPr>
              <a:t>Html</a:t>
            </a:r>
          </a:p>
          <a:p>
            <a:r>
              <a:rPr lang="en-IN" dirty="0">
                <a:latin typeface="Arial Rounded MT Bold" panose="020F0704030504030204" pitchFamily="34" charset="0"/>
              </a:rPr>
              <a:t>CSS</a:t>
            </a:r>
          </a:p>
          <a:p>
            <a:r>
              <a:rPr lang="en-IN" dirty="0">
                <a:latin typeface="Arial Rounded MT Bold" panose="020F0704030504030204" pitchFamily="34" charset="0"/>
              </a:rPr>
              <a:t>Java script</a:t>
            </a:r>
          </a:p>
          <a:p>
            <a:r>
              <a:rPr lang="en-IN" dirty="0">
                <a:latin typeface="Arial Rounded MT Bold" panose="020F0704030504030204" pitchFamily="34" charset="0"/>
              </a:rPr>
              <a:t>Typescript</a:t>
            </a:r>
          </a:p>
          <a:p>
            <a:endParaRPr lang="en-IN" dirty="0"/>
          </a:p>
          <a:p>
            <a:endParaRPr lang="en-IN" dirty="0"/>
          </a:p>
        </p:txBody>
      </p:sp>
    </p:spTree>
    <p:extLst>
      <p:ext uri="{BB962C8B-B14F-4D97-AF65-F5344CB8AC3E}">
        <p14:creationId xmlns:p14="http://schemas.microsoft.com/office/powerpoint/2010/main" val="279419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6E9C-05B3-F182-EE1B-92086E4AC52B}"/>
              </a:ext>
            </a:extLst>
          </p:cNvPr>
          <p:cNvSpPr>
            <a:spLocks noGrp="1"/>
          </p:cNvSpPr>
          <p:nvPr>
            <p:ph type="title"/>
          </p:nvPr>
        </p:nvSpPr>
        <p:spPr/>
        <p:txBody>
          <a:bodyPr/>
          <a:lstStyle/>
          <a:p>
            <a:r>
              <a:rPr lang="en-IN" dirty="0">
                <a:latin typeface="Cooper Black" panose="0208090404030B020404" pitchFamily="18" charset="0"/>
              </a:rPr>
              <a:t>                    LIST OF MODULES</a:t>
            </a:r>
          </a:p>
        </p:txBody>
      </p:sp>
      <p:sp>
        <p:nvSpPr>
          <p:cNvPr id="3" name="Content Placeholder 2">
            <a:extLst>
              <a:ext uri="{FF2B5EF4-FFF2-40B4-BE49-F238E27FC236}">
                <a16:creationId xmlns:a16="http://schemas.microsoft.com/office/drawing/2014/main" id="{B838F56A-46FF-88B4-343D-B1AADF03E2C4}"/>
              </a:ext>
            </a:extLst>
          </p:cNvPr>
          <p:cNvSpPr>
            <a:spLocks noGrp="1"/>
          </p:cNvSpPr>
          <p:nvPr>
            <p:ph idx="1"/>
          </p:nvPr>
        </p:nvSpPr>
        <p:spPr/>
        <p:txBody>
          <a:bodyPr/>
          <a:lstStyle/>
          <a:p>
            <a:r>
              <a:rPr lang="en-IN" dirty="0">
                <a:latin typeface="Arial Rounded MT Bold" panose="020F0704030504030204" pitchFamily="34" charset="0"/>
              </a:rPr>
              <a:t> Registration and Login</a:t>
            </a:r>
          </a:p>
          <a:p>
            <a:r>
              <a:rPr lang="en-IN" dirty="0">
                <a:latin typeface="Arial Rounded MT Bold" panose="020F0704030504030204" pitchFamily="34" charset="0"/>
              </a:rPr>
              <a:t> Home Page</a:t>
            </a:r>
          </a:p>
          <a:p>
            <a:r>
              <a:rPr lang="en-IN" dirty="0">
                <a:latin typeface="Arial Rounded MT Bold" panose="020F0704030504030204" pitchFamily="34" charset="0"/>
              </a:rPr>
              <a:t>Chat Bot</a:t>
            </a:r>
          </a:p>
          <a:p>
            <a:r>
              <a:rPr lang="en-IN" dirty="0">
                <a:latin typeface="Arial Rounded MT Bold" panose="020F0704030504030204" pitchFamily="34" charset="0"/>
              </a:rPr>
              <a:t> Product Category</a:t>
            </a:r>
          </a:p>
          <a:p>
            <a:r>
              <a:rPr lang="en-IN" dirty="0">
                <a:latin typeface="Arial Rounded MT Bold" panose="020F0704030504030204" pitchFamily="34" charset="0"/>
              </a:rPr>
              <a:t> Order </a:t>
            </a:r>
            <a:r>
              <a:rPr lang="en-IN">
                <a:latin typeface="Arial Rounded MT Bold" panose="020F0704030504030204" pitchFamily="34" charset="0"/>
              </a:rPr>
              <a:t>and Payment History</a:t>
            </a:r>
            <a:endParaRPr lang="en-IN" dirty="0">
              <a:latin typeface="Arial Rounded MT Bold" panose="020F0704030504030204" pitchFamily="34" charset="0"/>
            </a:endParaRPr>
          </a:p>
          <a:p>
            <a:r>
              <a:rPr lang="en-IN" dirty="0">
                <a:solidFill>
                  <a:srgbClr val="92D050"/>
                </a:solidFill>
                <a:latin typeface="Arial Rounded MT Bold" panose="020F0704030504030204" pitchFamily="34" charset="0"/>
              </a:rPr>
              <a:t> Cart Process</a:t>
            </a:r>
          </a:p>
          <a:p>
            <a:r>
              <a:rPr lang="en-IN" dirty="0">
                <a:solidFill>
                  <a:srgbClr val="92D050"/>
                </a:solidFill>
                <a:latin typeface="Arial Rounded MT Bold" panose="020F0704030504030204" pitchFamily="34" charset="0"/>
              </a:rPr>
              <a:t> Payment process</a:t>
            </a:r>
          </a:p>
          <a:p>
            <a:r>
              <a:rPr lang="en-IN" dirty="0">
                <a:latin typeface="Arial Rounded MT Bold" panose="020F0704030504030204" pitchFamily="34" charset="0"/>
              </a:rPr>
              <a:t>SMS Sending</a:t>
            </a:r>
          </a:p>
          <a:p>
            <a:r>
              <a:rPr lang="en-IN" dirty="0">
                <a:latin typeface="Arial Rounded MT Bold" panose="020F0704030504030204" pitchFamily="34" charset="0"/>
              </a:rPr>
              <a:t>GPS Tracking</a:t>
            </a:r>
          </a:p>
        </p:txBody>
      </p:sp>
    </p:spTree>
    <p:extLst>
      <p:ext uri="{BB962C8B-B14F-4D97-AF65-F5344CB8AC3E}">
        <p14:creationId xmlns:p14="http://schemas.microsoft.com/office/powerpoint/2010/main" val="103327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D63A-4FFE-6F00-807E-CF558887DA97}"/>
              </a:ext>
            </a:extLst>
          </p:cNvPr>
          <p:cNvSpPr>
            <a:spLocks noGrp="1"/>
          </p:cNvSpPr>
          <p:nvPr>
            <p:ph type="title"/>
          </p:nvPr>
        </p:nvSpPr>
        <p:spPr/>
        <p:txBody>
          <a:bodyPr/>
          <a:lstStyle/>
          <a:p>
            <a:r>
              <a:rPr lang="en-IN" dirty="0"/>
              <a:t>          </a:t>
            </a:r>
            <a:r>
              <a:rPr lang="en-IN" dirty="0">
                <a:latin typeface="Cooper Black" panose="0208090404030B020404" pitchFamily="18" charset="0"/>
              </a:rPr>
              <a:t>MODULES DESCRIPTION </a:t>
            </a:r>
          </a:p>
        </p:txBody>
      </p:sp>
      <p:sp>
        <p:nvSpPr>
          <p:cNvPr id="3" name="Content Placeholder 2">
            <a:extLst>
              <a:ext uri="{FF2B5EF4-FFF2-40B4-BE49-F238E27FC236}">
                <a16:creationId xmlns:a16="http://schemas.microsoft.com/office/drawing/2014/main" id="{7032B6F9-D53B-AC2F-C275-5196669BEAB3}"/>
              </a:ext>
            </a:extLst>
          </p:cNvPr>
          <p:cNvSpPr>
            <a:spLocks noGrp="1"/>
          </p:cNvSpPr>
          <p:nvPr>
            <p:ph idx="1"/>
          </p:nvPr>
        </p:nvSpPr>
        <p:spPr/>
        <p:txBody>
          <a:bodyPr/>
          <a:lstStyle/>
          <a:p>
            <a:r>
              <a:rPr lang="en-IN" dirty="0">
                <a:latin typeface="Arial Black" panose="020B0A04020102020204" pitchFamily="34" charset="0"/>
              </a:rPr>
              <a:t>Module 1: </a:t>
            </a:r>
            <a:r>
              <a:rPr lang="en-IN" dirty="0">
                <a:solidFill>
                  <a:srgbClr val="92D050"/>
                </a:solidFill>
                <a:latin typeface="Arial Black" panose="020B0A04020102020204" pitchFamily="34" charset="0"/>
              </a:rPr>
              <a:t>Cart Process</a:t>
            </a:r>
          </a:p>
          <a:p>
            <a:pPr marL="0" indent="0">
              <a:buNone/>
            </a:pPr>
            <a:r>
              <a:rPr lang="en-IN" dirty="0"/>
              <a:t>               </a:t>
            </a:r>
            <a:r>
              <a:rPr lang="en-IN" dirty="0">
                <a:latin typeface="Arial Rounded MT Bold" panose="020F0704030504030204" pitchFamily="34" charset="0"/>
              </a:rPr>
              <a:t>A shopping cart is a piece of software that keeps the record of the items a buyer has ’picked up’ from the online store.</a:t>
            </a:r>
          </a:p>
          <a:p>
            <a:pPr marL="0" indent="0">
              <a:buNone/>
            </a:pPr>
            <a:r>
              <a:rPr lang="en-IN" b="0" i="0" dirty="0">
                <a:solidFill>
                  <a:srgbClr val="4D5156"/>
                </a:solidFill>
                <a:effectLst/>
                <a:latin typeface="Arial Rounded MT Bold" panose="020F0704030504030204" pitchFamily="34" charset="0"/>
              </a:rPr>
              <a:t>         	</a:t>
            </a:r>
            <a:r>
              <a:rPr lang="en-US" b="0" i="0" dirty="0">
                <a:solidFill>
                  <a:srgbClr val="4D5156"/>
                </a:solidFill>
                <a:effectLst/>
                <a:latin typeface="Arial Rounded MT Bold" panose="020F0704030504030204" pitchFamily="34" charset="0"/>
              </a:rPr>
              <a:t>The add-to-cart button is </a:t>
            </a:r>
            <a:r>
              <a:rPr lang="en-US" b="0" i="0" dirty="0">
                <a:solidFill>
                  <a:srgbClr val="040C28"/>
                </a:solidFill>
                <a:effectLst/>
                <a:latin typeface="Arial Rounded MT Bold" panose="020F0704030504030204" pitchFamily="34" charset="0"/>
              </a:rPr>
              <a:t>a feature of ecommerce stores that allows customers to choose items to purchase without actually completing the payment</a:t>
            </a:r>
            <a:r>
              <a:rPr lang="en-US" b="0" i="0" dirty="0">
                <a:solidFill>
                  <a:srgbClr val="4D5156"/>
                </a:solidFill>
                <a:effectLst/>
                <a:latin typeface="Arial Rounded MT Bold" panose="020F0704030504030204" pitchFamily="34" charset="0"/>
              </a:rPr>
              <a:t>.</a:t>
            </a:r>
          </a:p>
          <a:p>
            <a:pPr marL="0" indent="0">
              <a:buNone/>
            </a:pPr>
            <a:r>
              <a:rPr lang="en-US" dirty="0">
                <a:solidFill>
                  <a:srgbClr val="4D5156"/>
                </a:solidFill>
                <a:latin typeface="Arial Rounded MT Bold" panose="020F0704030504030204" pitchFamily="34" charset="0"/>
              </a:rPr>
              <a:t>             </a:t>
            </a:r>
            <a:endParaRPr lang="en-IN" dirty="0">
              <a:latin typeface="Arial Rounded MT Bold" panose="020F0704030504030204" pitchFamily="34" charset="0"/>
            </a:endParaRPr>
          </a:p>
        </p:txBody>
      </p:sp>
    </p:spTree>
    <p:extLst>
      <p:ext uri="{BB962C8B-B14F-4D97-AF65-F5344CB8AC3E}">
        <p14:creationId xmlns:p14="http://schemas.microsoft.com/office/powerpoint/2010/main" val="172311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3696B1-4A5F-5C2F-A6EB-AA71DEE1B00E}"/>
              </a:ext>
            </a:extLst>
          </p:cNvPr>
          <p:cNvSpPr/>
          <p:nvPr/>
        </p:nvSpPr>
        <p:spPr>
          <a:xfrm>
            <a:off x="3021105" y="475131"/>
            <a:ext cx="4392707" cy="57822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latin typeface="Cooper Black" panose="0208090404030B020404" pitchFamily="18" charset="0"/>
              </a:rPr>
              <a:t>UML DIAGRAM</a:t>
            </a:r>
          </a:p>
        </p:txBody>
      </p:sp>
      <p:sp>
        <p:nvSpPr>
          <p:cNvPr id="7" name="Oval 6">
            <a:extLst>
              <a:ext uri="{FF2B5EF4-FFF2-40B4-BE49-F238E27FC236}">
                <a16:creationId xmlns:a16="http://schemas.microsoft.com/office/drawing/2014/main" id="{6833880B-EA98-4CBA-8D9A-3513276B638A}"/>
              </a:ext>
            </a:extLst>
          </p:cNvPr>
          <p:cNvSpPr/>
          <p:nvPr/>
        </p:nvSpPr>
        <p:spPr>
          <a:xfrm>
            <a:off x="1147482" y="2366681"/>
            <a:ext cx="914400" cy="5647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7FB19164-B7CD-4FC6-7E5F-8A42493E9D6B}"/>
              </a:ext>
            </a:extLst>
          </p:cNvPr>
          <p:cNvCxnSpPr>
            <a:cxnSpLocks/>
          </p:cNvCxnSpPr>
          <p:nvPr/>
        </p:nvCxnSpPr>
        <p:spPr>
          <a:xfrm>
            <a:off x="1604682" y="2931458"/>
            <a:ext cx="0" cy="68131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B74EA06-C190-23B0-9922-5E87B7311B37}"/>
              </a:ext>
            </a:extLst>
          </p:cNvPr>
          <p:cNvCxnSpPr>
            <a:cxnSpLocks/>
          </p:cNvCxnSpPr>
          <p:nvPr/>
        </p:nvCxnSpPr>
        <p:spPr>
          <a:xfrm flipV="1">
            <a:off x="995082" y="3603813"/>
            <a:ext cx="609600" cy="43030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E45F174-513E-FAC6-4108-BD9086388A1F}"/>
              </a:ext>
            </a:extLst>
          </p:cNvPr>
          <p:cNvCxnSpPr>
            <a:cxnSpLocks/>
          </p:cNvCxnSpPr>
          <p:nvPr/>
        </p:nvCxnSpPr>
        <p:spPr>
          <a:xfrm>
            <a:off x="1604682" y="3612776"/>
            <a:ext cx="519953" cy="43030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A68016C-6CBA-2A27-CCE0-9A098EE21763}"/>
              </a:ext>
            </a:extLst>
          </p:cNvPr>
          <p:cNvCxnSpPr>
            <a:cxnSpLocks/>
          </p:cNvCxnSpPr>
          <p:nvPr/>
        </p:nvCxnSpPr>
        <p:spPr>
          <a:xfrm>
            <a:off x="968188" y="3263153"/>
            <a:ext cx="1272988" cy="0"/>
          </a:xfrm>
          <a:prstGeom prst="line">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69E30041-A8AF-DFC7-0A1E-8882597F5CEC}"/>
              </a:ext>
            </a:extLst>
          </p:cNvPr>
          <p:cNvSpPr/>
          <p:nvPr/>
        </p:nvSpPr>
        <p:spPr>
          <a:xfrm rot="10800000" flipV="1">
            <a:off x="3415551" y="1824317"/>
            <a:ext cx="2850774" cy="8247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View product</a:t>
            </a:r>
          </a:p>
        </p:txBody>
      </p:sp>
      <p:sp>
        <p:nvSpPr>
          <p:cNvPr id="24" name="Oval 23">
            <a:extLst>
              <a:ext uri="{FF2B5EF4-FFF2-40B4-BE49-F238E27FC236}">
                <a16:creationId xmlns:a16="http://schemas.microsoft.com/office/drawing/2014/main" id="{C05C050A-DD06-B499-BEDA-A7F1A3BFE802}"/>
              </a:ext>
            </a:extLst>
          </p:cNvPr>
          <p:cNvSpPr/>
          <p:nvPr/>
        </p:nvSpPr>
        <p:spPr>
          <a:xfrm>
            <a:off x="3415553" y="4034118"/>
            <a:ext cx="2850776" cy="8964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View shopping cart</a:t>
            </a:r>
          </a:p>
        </p:txBody>
      </p:sp>
      <p:sp>
        <p:nvSpPr>
          <p:cNvPr id="25" name="Oval 24">
            <a:extLst>
              <a:ext uri="{FF2B5EF4-FFF2-40B4-BE49-F238E27FC236}">
                <a16:creationId xmlns:a16="http://schemas.microsoft.com/office/drawing/2014/main" id="{4664B9AC-7016-30DB-5310-72F4AEBA113D}"/>
              </a:ext>
            </a:extLst>
          </p:cNvPr>
          <p:cNvSpPr/>
          <p:nvPr/>
        </p:nvSpPr>
        <p:spPr>
          <a:xfrm>
            <a:off x="8050307" y="1824317"/>
            <a:ext cx="2680448" cy="8247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Add to shopping cart</a:t>
            </a:r>
          </a:p>
        </p:txBody>
      </p:sp>
      <p:cxnSp>
        <p:nvCxnSpPr>
          <p:cNvPr id="28" name="Straight Arrow Connector 27">
            <a:extLst>
              <a:ext uri="{FF2B5EF4-FFF2-40B4-BE49-F238E27FC236}">
                <a16:creationId xmlns:a16="http://schemas.microsoft.com/office/drawing/2014/main" id="{44899EFB-1D9F-1D1B-A175-1D38AD728D12}"/>
              </a:ext>
            </a:extLst>
          </p:cNvPr>
          <p:cNvCxnSpPr>
            <a:cxnSpLocks/>
            <a:endCxn id="23" idx="6"/>
          </p:cNvCxnSpPr>
          <p:nvPr/>
        </p:nvCxnSpPr>
        <p:spPr>
          <a:xfrm flipV="1">
            <a:off x="2214282" y="2236693"/>
            <a:ext cx="1201269" cy="1026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8644734-5151-2D74-3E37-B2426067F19C}"/>
              </a:ext>
            </a:extLst>
          </p:cNvPr>
          <p:cNvCxnSpPr>
            <a:endCxn id="24" idx="2"/>
          </p:cNvCxnSpPr>
          <p:nvPr/>
        </p:nvCxnSpPr>
        <p:spPr>
          <a:xfrm>
            <a:off x="2214283" y="3263153"/>
            <a:ext cx="120127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707719-D917-E029-021A-A28237A8455E}"/>
              </a:ext>
            </a:extLst>
          </p:cNvPr>
          <p:cNvCxnSpPr>
            <a:cxnSpLocks/>
            <a:stCxn id="23" idx="2"/>
            <a:endCxn id="25" idx="2"/>
          </p:cNvCxnSpPr>
          <p:nvPr/>
        </p:nvCxnSpPr>
        <p:spPr>
          <a:xfrm>
            <a:off x="6266325" y="2236693"/>
            <a:ext cx="17839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64F8263-71FE-CDED-3B2E-A343C924ADB0}"/>
              </a:ext>
            </a:extLst>
          </p:cNvPr>
          <p:cNvCxnSpPr>
            <a:cxnSpLocks/>
            <a:stCxn id="25" idx="4"/>
            <a:endCxn id="47" idx="0"/>
          </p:cNvCxnSpPr>
          <p:nvPr/>
        </p:nvCxnSpPr>
        <p:spPr>
          <a:xfrm flipH="1">
            <a:off x="7664824" y="2649069"/>
            <a:ext cx="1725707" cy="779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452839BE-E7D8-46AC-3CAF-2F4D7BF390D5}"/>
              </a:ext>
            </a:extLst>
          </p:cNvPr>
          <p:cNvSpPr/>
          <p:nvPr/>
        </p:nvSpPr>
        <p:spPr>
          <a:xfrm>
            <a:off x="6893859" y="3429000"/>
            <a:ext cx="1541929" cy="506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Empty cart</a:t>
            </a:r>
          </a:p>
        </p:txBody>
      </p:sp>
      <p:sp>
        <p:nvSpPr>
          <p:cNvPr id="48" name="Oval 47">
            <a:extLst>
              <a:ext uri="{FF2B5EF4-FFF2-40B4-BE49-F238E27FC236}">
                <a16:creationId xmlns:a16="http://schemas.microsoft.com/office/drawing/2014/main" id="{3CC6C203-7C99-D622-C740-6EAC398AEBD0}"/>
              </a:ext>
            </a:extLst>
          </p:cNvPr>
          <p:cNvSpPr/>
          <p:nvPr/>
        </p:nvSpPr>
        <p:spPr>
          <a:xfrm>
            <a:off x="8731625" y="3429000"/>
            <a:ext cx="1541929" cy="506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Show more</a:t>
            </a:r>
          </a:p>
        </p:txBody>
      </p:sp>
      <p:sp>
        <p:nvSpPr>
          <p:cNvPr id="49" name="Oval 48">
            <a:extLst>
              <a:ext uri="{FF2B5EF4-FFF2-40B4-BE49-F238E27FC236}">
                <a16:creationId xmlns:a16="http://schemas.microsoft.com/office/drawing/2014/main" id="{6951BC93-5300-A1F3-68A0-2960EC19B09E}"/>
              </a:ext>
            </a:extLst>
          </p:cNvPr>
          <p:cNvSpPr/>
          <p:nvPr/>
        </p:nvSpPr>
        <p:spPr>
          <a:xfrm>
            <a:off x="10457334" y="3429000"/>
            <a:ext cx="1653986" cy="4751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checkout</a:t>
            </a:r>
          </a:p>
        </p:txBody>
      </p:sp>
      <p:cxnSp>
        <p:nvCxnSpPr>
          <p:cNvPr id="53" name="Straight Arrow Connector 52">
            <a:extLst>
              <a:ext uri="{FF2B5EF4-FFF2-40B4-BE49-F238E27FC236}">
                <a16:creationId xmlns:a16="http://schemas.microsoft.com/office/drawing/2014/main" id="{69FA6910-CCAF-227A-AF12-D53425D630C1}"/>
              </a:ext>
            </a:extLst>
          </p:cNvPr>
          <p:cNvCxnSpPr>
            <a:cxnSpLocks/>
            <a:stCxn id="25" idx="4"/>
            <a:endCxn id="48" idx="0"/>
          </p:cNvCxnSpPr>
          <p:nvPr/>
        </p:nvCxnSpPr>
        <p:spPr>
          <a:xfrm>
            <a:off x="9390531" y="2649069"/>
            <a:ext cx="112059" cy="779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E17C7359-4F79-D2B0-B6C3-1281DE5BCB8A}"/>
              </a:ext>
            </a:extLst>
          </p:cNvPr>
          <p:cNvCxnSpPr>
            <a:cxnSpLocks/>
            <a:stCxn id="25" idx="4"/>
            <a:endCxn id="49" idx="0"/>
          </p:cNvCxnSpPr>
          <p:nvPr/>
        </p:nvCxnSpPr>
        <p:spPr>
          <a:xfrm>
            <a:off x="9390531" y="2649069"/>
            <a:ext cx="1893796" cy="779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784A0AF8-2E36-B7DF-BE99-36DC000DBDAA}"/>
              </a:ext>
            </a:extLst>
          </p:cNvPr>
          <p:cNvSpPr/>
          <p:nvPr/>
        </p:nvSpPr>
        <p:spPr>
          <a:xfrm>
            <a:off x="663388" y="4226859"/>
            <a:ext cx="1918447" cy="3541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Customer</a:t>
            </a:r>
          </a:p>
        </p:txBody>
      </p:sp>
    </p:spTree>
    <p:extLst>
      <p:ext uri="{BB962C8B-B14F-4D97-AF65-F5344CB8AC3E}">
        <p14:creationId xmlns:p14="http://schemas.microsoft.com/office/powerpoint/2010/main" val="234093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8A791C-F4F2-820B-6F18-A9C4623727E9}"/>
              </a:ext>
            </a:extLst>
          </p:cNvPr>
          <p:cNvPicPr>
            <a:picLocks noChangeAspect="1"/>
          </p:cNvPicPr>
          <p:nvPr/>
        </p:nvPicPr>
        <p:blipFill rotWithShape="1">
          <a:blip r:embed="rId2"/>
          <a:srcRect l="-5280" t="4348" r="-3520" b="5901"/>
          <a:stretch/>
        </p:blipFill>
        <p:spPr>
          <a:xfrm>
            <a:off x="1228164" y="1165411"/>
            <a:ext cx="10183907" cy="4787153"/>
          </a:xfrm>
          <a:prstGeom prst="rect">
            <a:avLst/>
          </a:prstGeom>
        </p:spPr>
      </p:pic>
    </p:spTree>
    <p:extLst>
      <p:ext uri="{BB962C8B-B14F-4D97-AF65-F5344CB8AC3E}">
        <p14:creationId xmlns:p14="http://schemas.microsoft.com/office/powerpoint/2010/main" val="15756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B31D-CC13-4752-7EC3-08C964A50382}"/>
              </a:ext>
            </a:extLst>
          </p:cNvPr>
          <p:cNvSpPr>
            <a:spLocks noGrp="1"/>
          </p:cNvSpPr>
          <p:nvPr>
            <p:ph type="title"/>
          </p:nvPr>
        </p:nvSpPr>
        <p:spPr>
          <a:xfrm>
            <a:off x="1534696" y="964706"/>
            <a:ext cx="9520158" cy="797859"/>
          </a:xfrm>
        </p:spPr>
        <p:txBody>
          <a:bodyPr/>
          <a:lstStyle/>
          <a:p>
            <a:r>
              <a:rPr lang="en-IN" dirty="0"/>
              <a:t>                                 </a:t>
            </a:r>
            <a:r>
              <a:rPr lang="en-IN" dirty="0">
                <a:latin typeface="Cooper Black" panose="0208090404030B020404" pitchFamily="18" charset="0"/>
              </a:rPr>
              <a:t>cont’d</a:t>
            </a:r>
          </a:p>
        </p:txBody>
      </p:sp>
      <p:sp>
        <p:nvSpPr>
          <p:cNvPr id="3" name="Content Placeholder 2">
            <a:extLst>
              <a:ext uri="{FF2B5EF4-FFF2-40B4-BE49-F238E27FC236}">
                <a16:creationId xmlns:a16="http://schemas.microsoft.com/office/drawing/2014/main" id="{C647AEEE-3A69-F271-49EE-82719446C479}"/>
              </a:ext>
            </a:extLst>
          </p:cNvPr>
          <p:cNvSpPr>
            <a:spLocks noGrp="1"/>
          </p:cNvSpPr>
          <p:nvPr>
            <p:ph idx="1"/>
          </p:nvPr>
        </p:nvSpPr>
        <p:spPr/>
        <p:txBody>
          <a:bodyPr/>
          <a:lstStyle/>
          <a:p>
            <a:pPr marL="0" indent="0">
              <a:buNone/>
            </a:pPr>
            <a:r>
              <a:rPr lang="en-IN" dirty="0"/>
              <a:t> </a:t>
            </a:r>
            <a:r>
              <a:rPr lang="en-IN" dirty="0">
                <a:latin typeface="Arial Black" panose="020B0A04020102020204" pitchFamily="34" charset="0"/>
              </a:rPr>
              <a:t>Module 2: </a:t>
            </a:r>
            <a:r>
              <a:rPr lang="en-IN" dirty="0">
                <a:solidFill>
                  <a:srgbClr val="92D050"/>
                </a:solidFill>
                <a:latin typeface="Arial Black" panose="020B0A04020102020204" pitchFamily="34" charset="0"/>
              </a:rPr>
              <a:t>Payment Process</a:t>
            </a:r>
          </a:p>
          <a:p>
            <a:pPr marL="0" indent="0">
              <a:buNone/>
            </a:pPr>
            <a:r>
              <a:rPr lang="en-IN" dirty="0"/>
              <a:t>         	</a:t>
            </a:r>
            <a:r>
              <a:rPr lang="en-US" b="0" i="0" dirty="0">
                <a:solidFill>
                  <a:srgbClr val="4D5156"/>
                </a:solidFill>
                <a:effectLst/>
                <a:latin typeface="Arial Rounded MT Bold" panose="020F0704030504030204" pitchFamily="34" charset="0"/>
              </a:rPr>
              <a:t>Online payment </a:t>
            </a:r>
            <a:r>
              <a:rPr lang="en-US" b="0" i="0" dirty="0">
                <a:solidFill>
                  <a:srgbClr val="040C28"/>
                </a:solidFill>
                <a:effectLst/>
                <a:latin typeface="Arial Rounded MT Bold" panose="020F0704030504030204" pitchFamily="34" charset="0"/>
              </a:rPr>
              <a:t>allows you to pay money via the internet</a:t>
            </a:r>
            <a:r>
              <a:rPr lang="en-US" b="0" i="0" dirty="0">
                <a:solidFill>
                  <a:srgbClr val="4D5156"/>
                </a:solidFill>
                <a:effectLst/>
                <a:latin typeface="Arial Rounded MT Bold" panose="020F0704030504030204" pitchFamily="34" charset="0"/>
              </a:rPr>
              <a:t>. Buyers will use this type of payment when they purchase goods online or offline. </a:t>
            </a:r>
          </a:p>
          <a:p>
            <a:pPr marL="0" indent="0">
              <a:buNone/>
            </a:pPr>
            <a:r>
              <a:rPr lang="en-US" dirty="0">
                <a:solidFill>
                  <a:srgbClr val="4D5156"/>
                </a:solidFill>
                <a:latin typeface="Arial Rounded MT Bold" panose="020F0704030504030204" pitchFamily="34" charset="0"/>
              </a:rPr>
              <a:t> 	</a:t>
            </a:r>
            <a:r>
              <a:rPr lang="en-US" b="0" i="0" dirty="0">
                <a:solidFill>
                  <a:srgbClr val="4D5156"/>
                </a:solidFill>
                <a:effectLst/>
                <a:latin typeface="Arial Rounded MT Bold" panose="020F0704030504030204" pitchFamily="34" charset="0"/>
              </a:rPr>
              <a:t>They can use different types of online payment methods, including debit/credit cards, wire transfers, net banking, and digital wallets.</a:t>
            </a:r>
            <a:r>
              <a:rPr lang="en-IN" dirty="0">
                <a:latin typeface="Arial Rounded MT Bold" panose="020F0704030504030204" pitchFamily="34" charset="0"/>
              </a:rPr>
              <a:t>       </a:t>
            </a:r>
          </a:p>
        </p:txBody>
      </p:sp>
    </p:spTree>
    <p:extLst>
      <p:ext uri="{BB962C8B-B14F-4D97-AF65-F5344CB8AC3E}">
        <p14:creationId xmlns:p14="http://schemas.microsoft.com/office/powerpoint/2010/main" val="345707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653BB-9A6D-C792-6760-9DC39151893B}"/>
              </a:ext>
            </a:extLst>
          </p:cNvPr>
          <p:cNvSpPr/>
          <p:nvPr/>
        </p:nvSpPr>
        <p:spPr>
          <a:xfrm>
            <a:off x="2904565" y="625847"/>
            <a:ext cx="5199530" cy="5647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latin typeface="Cooper Black" panose="0208090404030B020404" pitchFamily="18" charset="0"/>
              </a:rPr>
              <a:t>UML DIAGRAM</a:t>
            </a:r>
          </a:p>
        </p:txBody>
      </p:sp>
      <p:sp>
        <p:nvSpPr>
          <p:cNvPr id="5" name="Oval 4">
            <a:extLst>
              <a:ext uri="{FF2B5EF4-FFF2-40B4-BE49-F238E27FC236}">
                <a16:creationId xmlns:a16="http://schemas.microsoft.com/office/drawing/2014/main" id="{D73AD5B7-96BE-232F-9368-DA41F2A52425}"/>
              </a:ext>
            </a:extLst>
          </p:cNvPr>
          <p:cNvSpPr/>
          <p:nvPr/>
        </p:nvSpPr>
        <p:spPr>
          <a:xfrm>
            <a:off x="1264024" y="2124636"/>
            <a:ext cx="860611" cy="5558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DF59470-BCA1-6CD4-FE24-8384EC35729E}"/>
              </a:ext>
            </a:extLst>
          </p:cNvPr>
          <p:cNvCxnSpPr>
            <a:stCxn id="5" idx="4"/>
          </p:cNvCxnSpPr>
          <p:nvPr/>
        </p:nvCxnSpPr>
        <p:spPr>
          <a:xfrm flipH="1">
            <a:off x="1694329" y="2680448"/>
            <a:ext cx="1" cy="74855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8BB26FA-F06F-F9E3-CB3F-0E12EF7EA034}"/>
              </a:ext>
            </a:extLst>
          </p:cNvPr>
          <p:cNvCxnSpPr>
            <a:cxnSpLocks/>
          </p:cNvCxnSpPr>
          <p:nvPr/>
        </p:nvCxnSpPr>
        <p:spPr>
          <a:xfrm flipH="1">
            <a:off x="1156447" y="3429000"/>
            <a:ext cx="537881" cy="32721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A2B16F3-F641-4107-E3A5-F21D05822C54}"/>
              </a:ext>
            </a:extLst>
          </p:cNvPr>
          <p:cNvCxnSpPr/>
          <p:nvPr/>
        </p:nvCxnSpPr>
        <p:spPr>
          <a:xfrm>
            <a:off x="1694329" y="3429000"/>
            <a:ext cx="537883" cy="32721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0F10D4F-FC3A-C182-50D5-594C663E1C8D}"/>
              </a:ext>
            </a:extLst>
          </p:cNvPr>
          <p:cNvCxnSpPr/>
          <p:nvPr/>
        </p:nvCxnSpPr>
        <p:spPr>
          <a:xfrm>
            <a:off x="995082" y="3007660"/>
            <a:ext cx="1398494" cy="0"/>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BF95F993-3B9C-2494-1BC6-881E1E757797}"/>
              </a:ext>
            </a:extLst>
          </p:cNvPr>
          <p:cNvSpPr/>
          <p:nvPr/>
        </p:nvSpPr>
        <p:spPr>
          <a:xfrm>
            <a:off x="4715437" y="1940869"/>
            <a:ext cx="2330822" cy="9233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payment</a:t>
            </a:r>
          </a:p>
        </p:txBody>
      </p:sp>
      <p:sp>
        <p:nvSpPr>
          <p:cNvPr id="17" name="Oval 16">
            <a:extLst>
              <a:ext uri="{FF2B5EF4-FFF2-40B4-BE49-F238E27FC236}">
                <a16:creationId xmlns:a16="http://schemas.microsoft.com/office/drawing/2014/main" id="{CCE33E69-B9CC-CCAB-7CB5-712B9ABFE4BE}"/>
              </a:ext>
            </a:extLst>
          </p:cNvPr>
          <p:cNvSpPr/>
          <p:nvPr/>
        </p:nvSpPr>
        <p:spPr>
          <a:xfrm>
            <a:off x="3065930" y="4186518"/>
            <a:ext cx="1775011" cy="5647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Card number</a:t>
            </a:r>
          </a:p>
        </p:txBody>
      </p:sp>
      <p:sp>
        <p:nvSpPr>
          <p:cNvPr id="18" name="Oval 17">
            <a:extLst>
              <a:ext uri="{FF2B5EF4-FFF2-40B4-BE49-F238E27FC236}">
                <a16:creationId xmlns:a16="http://schemas.microsoft.com/office/drawing/2014/main" id="{A7ACC3FA-3350-AE83-FCB4-239DD212C026}"/>
              </a:ext>
            </a:extLst>
          </p:cNvPr>
          <p:cNvSpPr/>
          <p:nvPr/>
        </p:nvSpPr>
        <p:spPr>
          <a:xfrm>
            <a:off x="5136775" y="4146470"/>
            <a:ext cx="1685366" cy="623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Address</a:t>
            </a:r>
          </a:p>
        </p:txBody>
      </p:sp>
      <p:sp>
        <p:nvSpPr>
          <p:cNvPr id="19" name="Oval 18">
            <a:extLst>
              <a:ext uri="{FF2B5EF4-FFF2-40B4-BE49-F238E27FC236}">
                <a16:creationId xmlns:a16="http://schemas.microsoft.com/office/drawing/2014/main" id="{0BAFBABC-DD49-85BF-50BF-41FCA36932A9}"/>
              </a:ext>
            </a:extLst>
          </p:cNvPr>
          <p:cNvSpPr/>
          <p:nvPr/>
        </p:nvSpPr>
        <p:spPr>
          <a:xfrm>
            <a:off x="7117975" y="4128267"/>
            <a:ext cx="1685366" cy="623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 Id</a:t>
            </a:r>
          </a:p>
        </p:txBody>
      </p:sp>
      <p:cxnSp>
        <p:nvCxnSpPr>
          <p:cNvPr id="21" name="Straight Arrow Connector 20">
            <a:extLst>
              <a:ext uri="{FF2B5EF4-FFF2-40B4-BE49-F238E27FC236}">
                <a16:creationId xmlns:a16="http://schemas.microsoft.com/office/drawing/2014/main" id="{B320DBBB-F1BE-2D49-0A34-D9A49914BEDA}"/>
              </a:ext>
            </a:extLst>
          </p:cNvPr>
          <p:cNvCxnSpPr>
            <a:cxnSpLocks/>
          </p:cNvCxnSpPr>
          <p:nvPr/>
        </p:nvCxnSpPr>
        <p:spPr>
          <a:xfrm flipV="1">
            <a:off x="3877235" y="2864215"/>
            <a:ext cx="1783977" cy="1315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A24DECB-BCB3-C097-0B13-5FBA319D4650}"/>
              </a:ext>
            </a:extLst>
          </p:cNvPr>
          <p:cNvCxnSpPr>
            <a:cxnSpLocks/>
            <a:stCxn id="18" idx="0"/>
          </p:cNvCxnSpPr>
          <p:nvPr/>
        </p:nvCxnSpPr>
        <p:spPr>
          <a:xfrm flipH="1" flipV="1">
            <a:off x="5871882" y="2864215"/>
            <a:ext cx="107576" cy="1282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4B8C980-0D9E-1FF9-E793-F08322E63196}"/>
              </a:ext>
            </a:extLst>
          </p:cNvPr>
          <p:cNvCxnSpPr>
            <a:cxnSpLocks/>
            <a:stCxn id="19" idx="0"/>
          </p:cNvCxnSpPr>
          <p:nvPr/>
        </p:nvCxnSpPr>
        <p:spPr>
          <a:xfrm flipH="1" flipV="1">
            <a:off x="6149788" y="2880192"/>
            <a:ext cx="1810870" cy="1248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E704C33C-A5B4-194F-0838-626EAB8F781B}"/>
              </a:ext>
            </a:extLst>
          </p:cNvPr>
          <p:cNvSpPr/>
          <p:nvPr/>
        </p:nvSpPr>
        <p:spPr>
          <a:xfrm>
            <a:off x="8597151" y="2054039"/>
            <a:ext cx="1972235" cy="6970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Pay now</a:t>
            </a:r>
          </a:p>
        </p:txBody>
      </p:sp>
      <p:cxnSp>
        <p:nvCxnSpPr>
          <p:cNvPr id="28" name="Straight Arrow Connector 27">
            <a:extLst>
              <a:ext uri="{FF2B5EF4-FFF2-40B4-BE49-F238E27FC236}">
                <a16:creationId xmlns:a16="http://schemas.microsoft.com/office/drawing/2014/main" id="{D82205AB-FDE4-546A-A9E4-980962E70D0D}"/>
              </a:ext>
            </a:extLst>
          </p:cNvPr>
          <p:cNvCxnSpPr>
            <a:stCxn id="16" idx="6"/>
            <a:endCxn id="26" idx="2"/>
          </p:cNvCxnSpPr>
          <p:nvPr/>
        </p:nvCxnSpPr>
        <p:spPr>
          <a:xfrm>
            <a:off x="7046259" y="2402542"/>
            <a:ext cx="15508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ADAC101-3F58-54E7-247F-DA3E3DFDA4B0}"/>
              </a:ext>
            </a:extLst>
          </p:cNvPr>
          <p:cNvCxnSpPr>
            <a:cxnSpLocks/>
            <a:stCxn id="5" idx="6"/>
            <a:endCxn id="16" idx="2"/>
          </p:cNvCxnSpPr>
          <p:nvPr/>
        </p:nvCxnSpPr>
        <p:spPr>
          <a:xfrm>
            <a:off x="2124635" y="2402542"/>
            <a:ext cx="2590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FA426F47-7FCA-D99A-4101-6B1AF3C3274D}"/>
              </a:ext>
            </a:extLst>
          </p:cNvPr>
          <p:cNvSpPr/>
          <p:nvPr/>
        </p:nvSpPr>
        <p:spPr>
          <a:xfrm>
            <a:off x="833719" y="4146470"/>
            <a:ext cx="1783976" cy="4524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Customer</a:t>
            </a:r>
          </a:p>
        </p:txBody>
      </p:sp>
    </p:spTree>
    <p:extLst>
      <p:ext uri="{BB962C8B-B14F-4D97-AF65-F5344CB8AC3E}">
        <p14:creationId xmlns:p14="http://schemas.microsoft.com/office/powerpoint/2010/main" val="3325973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262</TotalTime>
  <Words>417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Black</vt:lpstr>
      <vt:lpstr>Arial Rounded MT Bold</vt:lpstr>
      <vt:lpstr>Bahnschrift</vt:lpstr>
      <vt:lpstr>Century Gothic</vt:lpstr>
      <vt:lpstr>Cooper Black</vt:lpstr>
      <vt:lpstr>ff0</vt:lpstr>
      <vt:lpstr>ff1</vt:lpstr>
      <vt:lpstr>Source Sans Pro</vt:lpstr>
      <vt:lpstr>Wingdings 3</vt:lpstr>
      <vt:lpstr>Wisp</vt:lpstr>
      <vt:lpstr> Grocery Delivery Application</vt:lpstr>
      <vt:lpstr>                    ABSTRACT                     </vt:lpstr>
      <vt:lpstr>                      Technologies</vt:lpstr>
      <vt:lpstr>                    LIST OF MODULES</vt:lpstr>
      <vt:lpstr>          MODULES DESCRIPTION </vt:lpstr>
      <vt:lpstr>PowerPoint Presentation</vt:lpstr>
      <vt:lpstr>PowerPoint Presentation</vt:lpstr>
      <vt:lpstr>                                 cont’d</vt:lpstr>
      <vt:lpstr>PowerPoint Presentation</vt:lpstr>
      <vt:lpstr>PowerPoint Presentation</vt:lpstr>
      <vt:lpstr>                  CONCULSION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Grocery Delivery Application</dc:title>
  <dc:creator>Bala S</dc:creator>
  <cp:lastModifiedBy>Bala S</cp:lastModifiedBy>
  <cp:revision>34</cp:revision>
  <dcterms:created xsi:type="dcterms:W3CDTF">2023-05-07T14:35:21Z</dcterms:created>
  <dcterms:modified xsi:type="dcterms:W3CDTF">2023-05-08T11:29:28Z</dcterms:modified>
</cp:coreProperties>
</file>