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7" r:id="rId10"/>
    <p:sldId id="265" r:id="rId11"/>
    <p:sldId id="263" r:id="rId12"/>
    <p:sldId id="264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417419-3325-C0CB-11D7-C584E0D9FE18}" v="6" dt="2023-04-26T17:19:57.228"/>
    <p1510:client id="{17EC7618-7905-8D54-7565-962F0BBD60CE}" v="564" dt="2023-04-26T18:38:55.993"/>
    <p1510:client id="{2F235F85-7D8E-3CCC-040D-8715CD5B885C}" v="2" dt="2023-04-26T17:22:23.117"/>
    <p1510:client id="{4A66CFD0-8DB6-ED91-8755-B9EA5B40F154}" v="191" dt="2023-04-26T23:35:01.972"/>
    <p1510:client id="{649BEC2B-2F63-C736-E3B7-2D2F45B5DA7F}" v="26" dt="2023-04-26T20:02:34.109"/>
    <p1510:client id="{7D7CC860-4212-7BEB-CF15-77365FA59D6D}" v="4" dt="2023-04-27T20:25:09.294"/>
    <p1510:client id="{959B1DEC-EC95-A3CF-F1EB-465DB8FC3D20}" v="89" dt="2023-04-26T19:59:25.717"/>
    <p1510:client id="{BF9A9394-4816-03D8-78AC-FBC3382E2EEB}" v="6" dt="2023-04-27T20:19:40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87"/>
  </p:normalViewPr>
  <p:slideViewPr>
    <p:cSldViewPr snapToGrid="0">
      <p:cViewPr varScale="1">
        <p:scale>
          <a:sx n="112" d="100"/>
          <a:sy n="112" d="100"/>
        </p:scale>
        <p:origin x="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11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1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2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13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3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1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3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8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69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1A07CDD-DBFD-4446-903D-CDCF05657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0048354F-11C1-2C0D-5800-041E6C70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43750"/>
          <a:stretch/>
        </p:blipFill>
        <p:spPr>
          <a:xfrm>
            <a:off x="-8366" y="10"/>
            <a:ext cx="1219200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F24F026-8298-4B61-B938-00D89649C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orbel" panose="020B050302020402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C97F9-4D54-84AC-9727-D731700EE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2194560"/>
            <a:ext cx="11471565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>
                <a:solidFill>
                  <a:schemeClr val="bg2"/>
                </a:solidFill>
              </a:rPr>
              <a:t>Orange supply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6DE7BA-5AB2-4555-9A64-47D1B8B85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887812"/>
            <a:ext cx="1218895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22B57-F087-0204-14EA-10BF5A4E0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/>
              <a:t>A Dining Hall Inventory Management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21A51-5B36-53F8-C863-35126F2DD229}"/>
              </a:ext>
            </a:extLst>
          </p:cNvPr>
          <p:cNvSpPr txBox="1"/>
          <p:nvPr/>
        </p:nvSpPr>
        <p:spPr>
          <a:xfrm>
            <a:off x="8683923" y="4710428"/>
            <a:ext cx="2889850" cy="18004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/>
              <a:t>Project by:</a:t>
            </a:r>
          </a:p>
          <a:p>
            <a:pPr algn="r">
              <a:spcAft>
                <a:spcPts val="600"/>
              </a:spcAft>
            </a:pPr>
            <a:r>
              <a:rPr lang="en-US" sz="2400"/>
              <a:t>Aarti Mehra</a:t>
            </a:r>
          </a:p>
          <a:p>
            <a:pPr algn="r">
              <a:spcAft>
                <a:spcPts val="600"/>
              </a:spcAft>
            </a:pPr>
            <a:r>
              <a:rPr lang="en-US" sz="2400"/>
              <a:t>Maitreyi Ahire</a:t>
            </a:r>
          </a:p>
          <a:p>
            <a:pPr algn="r">
              <a:spcAft>
                <a:spcPts val="600"/>
              </a:spcAft>
            </a:pPr>
            <a:r>
              <a:rPr lang="en-US" sz="2400"/>
              <a:t>Sania Bhojwani</a:t>
            </a:r>
          </a:p>
        </p:txBody>
      </p:sp>
    </p:spTree>
    <p:extLst>
      <p:ext uri="{BB962C8B-B14F-4D97-AF65-F5344CB8AC3E}">
        <p14:creationId xmlns:p14="http://schemas.microsoft.com/office/powerpoint/2010/main" val="1434371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F6F088-55DA-8B51-A550-C97DDA5B3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54" y="686782"/>
            <a:ext cx="4748630" cy="666627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tx2"/>
                </a:solidFill>
              </a:rPr>
              <a:t>SYSTEM architecture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5B7E32E-5E5C-BDED-4AB0-975CAEBF9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830" y="1839971"/>
            <a:ext cx="10255556" cy="3866316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1454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CCFF3-36D3-C163-98C0-3940E7119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325880"/>
            <a:ext cx="3089437" cy="420624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OPERATIONAL AND ECONOMIC feasibility</a:t>
            </a: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D05F5-FF80-5B51-FE37-46378044E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668" y="1126067"/>
            <a:ext cx="6605331" cy="4605866"/>
          </a:xfrm>
        </p:spPr>
        <p:txBody>
          <a:bodyPr anchor="ctr">
            <a:normAutofit/>
          </a:bodyPr>
          <a:lstStyle/>
          <a:p>
            <a:r>
              <a:rPr lang="en-US" sz="1800" dirty="0">
                <a:latin typeface="Calibri"/>
                <a:ea typeface="+mn-lt"/>
                <a:cs typeface="+mn-lt"/>
              </a:rPr>
              <a:t>A digitized system to improve efficiency and reduce manual efforts</a:t>
            </a:r>
            <a:endParaRPr lang="en-US" sz="1800">
              <a:solidFill>
                <a:schemeClr val="tx2"/>
              </a:solidFill>
              <a:latin typeface="Calibri"/>
              <a:cs typeface="Calibri"/>
            </a:endParaRPr>
          </a:p>
          <a:p>
            <a:r>
              <a:rPr lang="en-US" sz="1800" dirty="0">
                <a:latin typeface="Calibri"/>
                <a:ea typeface="+mn-lt"/>
                <a:cs typeface="+mn-lt"/>
              </a:rPr>
              <a:t>Small scale project with limited scope</a:t>
            </a:r>
            <a:endParaRPr lang="en-US" sz="1800">
              <a:latin typeface="Calibri"/>
              <a:cs typeface="Calibri"/>
            </a:endParaRPr>
          </a:p>
          <a:p>
            <a:r>
              <a:rPr lang="en-US" sz="1800" dirty="0">
                <a:latin typeface="Calibri"/>
                <a:ea typeface="+mn-lt"/>
                <a:cs typeface="+mn-lt"/>
              </a:rPr>
              <a:t>Projected personnel costs - </a:t>
            </a:r>
            <a:r>
              <a:rPr lang="en-US" sz="1800" b="1" dirty="0">
                <a:latin typeface="Calibri"/>
                <a:ea typeface="+mn-lt"/>
                <a:cs typeface="+mn-lt"/>
              </a:rPr>
              <a:t>$ 50,375.00</a:t>
            </a:r>
            <a:endParaRPr lang="en-US" sz="1800" b="1">
              <a:latin typeface="Calibri"/>
              <a:cs typeface="Calibri"/>
            </a:endParaRPr>
          </a:p>
          <a:p>
            <a:r>
              <a:rPr lang="en-US" sz="1800" dirty="0">
                <a:latin typeface="Calibri"/>
                <a:ea typeface="+mn-lt"/>
                <a:cs typeface="+mn-lt"/>
              </a:rPr>
              <a:t>Projected equipment costs -</a:t>
            </a:r>
            <a:r>
              <a:rPr lang="en-US" sz="1800" b="1" dirty="0">
                <a:latin typeface="Calibri"/>
                <a:ea typeface="+mn-lt"/>
                <a:cs typeface="+mn-lt"/>
              </a:rPr>
              <a:t> $ 31,080.00</a:t>
            </a:r>
            <a:endParaRPr lang="en-US" sz="1800" b="1" dirty="0">
              <a:latin typeface="Calibri"/>
              <a:cs typeface="Calibri"/>
            </a:endParaRPr>
          </a:p>
          <a:p>
            <a:r>
              <a:rPr lang="en-US" sz="1800" dirty="0">
                <a:latin typeface="Calibri"/>
                <a:ea typeface="+mn-lt"/>
                <a:cs typeface="+mn-lt"/>
              </a:rPr>
              <a:t>Lifetime ROI - </a:t>
            </a:r>
            <a:r>
              <a:rPr lang="en-US" sz="1800" b="1" dirty="0">
                <a:latin typeface="Calibri"/>
                <a:ea typeface="+mn-lt"/>
                <a:cs typeface="+mn-lt"/>
              </a:rPr>
              <a:t>60.49%</a:t>
            </a:r>
          </a:p>
          <a:p>
            <a:r>
              <a:rPr lang="en-US" sz="1800" dirty="0">
                <a:latin typeface="Calibri"/>
                <a:ea typeface="+mn-lt"/>
                <a:cs typeface="+mn-lt"/>
              </a:rPr>
              <a:t>Involvement of users in the project planning</a:t>
            </a:r>
            <a:endParaRPr lang="en-US" sz="1800">
              <a:latin typeface="Calibri"/>
              <a:cs typeface="Calibri"/>
            </a:endParaRPr>
          </a:p>
          <a:p>
            <a:r>
              <a:rPr lang="en-US" sz="1800" dirty="0">
                <a:latin typeface="Calibri"/>
                <a:ea typeface="+mn-lt"/>
                <a:cs typeface="+mn-lt"/>
              </a:rPr>
              <a:t>Backed by management and users</a:t>
            </a:r>
            <a:endParaRPr lang="en-US" sz="1800">
              <a:latin typeface="Calibri"/>
              <a:cs typeface="Calibri"/>
            </a:endParaRPr>
          </a:p>
          <a:p>
            <a:r>
              <a:rPr lang="en-US" sz="1800" dirty="0">
                <a:latin typeface="Calibri"/>
                <a:ea typeface="+mn-lt"/>
                <a:cs typeface="+mn-lt"/>
              </a:rPr>
              <a:t>No workforce reduction, but training required to familiarize users </a:t>
            </a:r>
            <a:endParaRPr lang="en-US" sz="1800">
              <a:latin typeface="Calibri"/>
              <a:ea typeface="+mn-lt"/>
              <a:cs typeface="+mn-lt"/>
            </a:endParaRPr>
          </a:p>
          <a:p>
            <a:r>
              <a:rPr lang="en-US" sz="1800" dirty="0">
                <a:latin typeface="Calibri"/>
                <a:ea typeface="+mn-lt"/>
                <a:cs typeface="+mn-lt"/>
              </a:rPr>
              <a:t>No effect on the current system during implementation </a:t>
            </a:r>
            <a:endParaRPr lang="en-US" sz="1800">
              <a:latin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5934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473D7-E2B6-9509-197F-498AAAE45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325880"/>
            <a:ext cx="3089437" cy="420624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 Technical and Schedule feasibility</a:t>
            </a: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D1AEE-3563-084B-C6BC-0EF582DF4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668" y="1126067"/>
            <a:ext cx="6605331" cy="4605866"/>
          </a:xfrm>
        </p:spPr>
        <p:txBody>
          <a:bodyPr anchor="ctr">
            <a:normAutofit/>
          </a:bodyPr>
          <a:lstStyle/>
          <a:p>
            <a:r>
              <a:rPr lang="en-US" sz="1800" dirty="0">
                <a:latin typeface="Calibri"/>
                <a:ea typeface="+mn-lt"/>
                <a:cs typeface="+mn-lt"/>
              </a:rPr>
              <a:t>Ease of acquiring new resources, </a:t>
            </a:r>
            <a:r>
              <a:rPr lang="en-US" sz="1800" dirty="0" err="1">
                <a:latin typeface="Calibri"/>
                <a:ea typeface="+mn-lt"/>
                <a:cs typeface="+mn-lt"/>
              </a:rPr>
              <a:t>softwares</a:t>
            </a:r>
            <a:r>
              <a:rPr lang="en-US" sz="1800" dirty="0">
                <a:latin typeface="Calibri"/>
                <a:ea typeface="+mn-lt"/>
                <a:cs typeface="+mn-lt"/>
              </a:rPr>
              <a:t>, </a:t>
            </a:r>
            <a:r>
              <a:rPr lang="en-US" sz="1800" dirty="0" err="1">
                <a:latin typeface="Calibri"/>
                <a:ea typeface="+mn-lt"/>
                <a:cs typeface="+mn-lt"/>
              </a:rPr>
              <a:t>hardwares</a:t>
            </a:r>
            <a:r>
              <a:rPr lang="en-US" sz="1800" dirty="0">
                <a:latin typeface="Calibri"/>
                <a:ea typeface="+mn-lt"/>
                <a:cs typeface="+mn-lt"/>
              </a:rPr>
              <a:t>, servers and licenses</a:t>
            </a:r>
            <a:endParaRPr lang="en-US" sz="1800">
              <a:solidFill>
                <a:schemeClr val="tx2"/>
              </a:solidFill>
              <a:latin typeface="Calibri"/>
              <a:ea typeface="Calibri"/>
              <a:cs typeface="Calibri"/>
            </a:endParaRPr>
          </a:p>
          <a:p>
            <a:r>
              <a:rPr lang="en-US" sz="1800" dirty="0">
                <a:latin typeface="Calibri"/>
                <a:ea typeface="+mn-lt"/>
                <a:cs typeface="+mn-lt"/>
              </a:rPr>
              <a:t>Scalable for future needs, to handle organizational growth and user volume</a:t>
            </a:r>
            <a:endParaRPr lang="en-US" sz="1800">
              <a:latin typeface="Calibri"/>
              <a:ea typeface="Calibri"/>
              <a:cs typeface="Calibri"/>
            </a:endParaRPr>
          </a:p>
          <a:p>
            <a:r>
              <a:rPr lang="en-US" sz="1800" dirty="0">
                <a:latin typeface="Calibri"/>
                <a:ea typeface="+mn-lt"/>
                <a:cs typeface="+mn-lt"/>
              </a:rPr>
              <a:t>Available in-house technical expertise</a:t>
            </a:r>
            <a:endParaRPr lang="en-US" sz="1800">
              <a:latin typeface="Calibri"/>
              <a:ea typeface="+mn-lt"/>
              <a:cs typeface="+mn-lt"/>
            </a:endParaRPr>
          </a:p>
          <a:p>
            <a:r>
              <a:rPr lang="en-US" sz="1800" dirty="0">
                <a:latin typeface="Calibri"/>
                <a:ea typeface="+mn-lt"/>
                <a:cs typeface="+mn-lt"/>
              </a:rPr>
              <a:t>Scheduled considering importance and availability of resources</a:t>
            </a:r>
            <a:endParaRPr lang="en-US" sz="1800">
              <a:latin typeface="Calibri"/>
              <a:ea typeface="Calibri"/>
              <a:cs typeface="Calibri"/>
            </a:endParaRPr>
          </a:p>
          <a:p>
            <a:r>
              <a:rPr lang="en-US" sz="1800" dirty="0">
                <a:latin typeface="Calibri"/>
                <a:ea typeface="+mn-lt"/>
                <a:cs typeface="+mn-lt"/>
              </a:rPr>
              <a:t>Accelerated timeline will increase personnel costs</a:t>
            </a:r>
            <a:endParaRPr lang="en-US" dirty="0">
              <a:latin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5412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D9E4E9-5D62-FBD0-BE9B-9B2FC2AE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325880"/>
            <a:ext cx="3089437" cy="4206240"/>
          </a:xfrm>
        </p:spPr>
        <p:txBody>
          <a:bodyPr>
            <a:normAutofit/>
          </a:bodyPr>
          <a:lstStyle/>
          <a:p>
            <a:pPr algn="r"/>
            <a:r>
              <a:rPr lang="en-US" sz="2800">
                <a:solidFill>
                  <a:schemeClr val="tx2"/>
                </a:solidFill>
              </a:rPr>
              <a:t>How will the system benefit?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F1234-6726-CAB8-370C-E09D1D2C5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668" y="1126067"/>
            <a:ext cx="6605331" cy="4605866"/>
          </a:xfrm>
        </p:spPr>
        <p:txBody>
          <a:bodyPr anchor="ctr">
            <a:normAutofit/>
          </a:bodyPr>
          <a:lstStyle/>
          <a:p>
            <a:r>
              <a:rPr lang="en-US" sz="1800">
                <a:latin typeface="Calibri"/>
                <a:ea typeface="+mn-lt"/>
                <a:cs typeface="+mn-lt"/>
              </a:rPr>
              <a:t>Automate the inventory management process, reducing the likelihood of stockouts and overstocking</a:t>
            </a:r>
          </a:p>
          <a:p>
            <a:r>
              <a:rPr lang="en-US" sz="1800">
                <a:latin typeface="Calibri"/>
                <a:ea typeface="+mn-lt"/>
                <a:cs typeface="+mn-lt"/>
              </a:rPr>
              <a:t>Optimize the use of storage space and ensure that the right products are always available for customers</a:t>
            </a:r>
          </a:p>
          <a:p>
            <a:r>
              <a:rPr lang="en-US" sz="1800">
                <a:latin typeface="Calibri"/>
                <a:ea typeface="+mn-lt"/>
                <a:cs typeface="+mn-lt"/>
              </a:rPr>
              <a:t>Overall, the system will help increase efficiency, reduce costs, and improve customer satisfaction</a:t>
            </a:r>
          </a:p>
          <a:p>
            <a:endParaRPr lang="en-US" sz="180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0885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1D523E8A-B17D-4079-AD00-E6CB726F8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A640B00-6CB6-4B5D-9273-AADFA4B4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04B3A732-BD30-43B3-B22F-86F941907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CB5978F0-8D3C-4B12-B071-F1254173E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1600"/>
            <a:ext cx="12192000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0A9BF-82F8-769E-B460-D9EBE359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52" y="1822664"/>
            <a:ext cx="12200071" cy="30071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8000" spc="150" dirty="0"/>
              <a:t>Thank you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FDE310-F9F9-4DAB-A86D-45566B819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5164919"/>
            <a:ext cx="12195668" cy="32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592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D523C-475B-9799-9235-862B0BC4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325880"/>
            <a:ext cx="3089437" cy="4206240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tx2"/>
                </a:solidFill>
              </a:rPr>
              <a:t>Project Objectives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C8CCB-DFEF-A9AA-8DA2-A2C9C2048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668" y="1126067"/>
            <a:ext cx="6605331" cy="4605866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Developing a comprehensive digital inventory management system </a:t>
            </a:r>
            <a:endParaRPr lang="en-US" sz="1800">
              <a:solidFill>
                <a:srgbClr val="F56617"/>
              </a:solidFill>
              <a:latin typeface="Calibri"/>
              <a:ea typeface="+mn-lt"/>
              <a:cs typeface="+mn-lt"/>
            </a:endParaRPr>
          </a:p>
          <a:p>
            <a:r>
              <a:rPr lang="en-US" sz="180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Providing access to the inventory management system for all five dining halls </a:t>
            </a:r>
            <a:endParaRPr lang="en-US" sz="1800">
              <a:solidFill>
                <a:srgbClr val="F56617"/>
              </a:solidFill>
              <a:latin typeface="Calibri"/>
              <a:ea typeface="+mn-lt"/>
              <a:cs typeface="+mn-lt"/>
            </a:endParaRPr>
          </a:p>
          <a:p>
            <a:r>
              <a:rPr lang="en-US" sz="180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Migrating existing inventory data to the new digital system </a:t>
            </a:r>
            <a:endParaRPr lang="en-US" sz="1800">
              <a:solidFill>
                <a:srgbClr val="F56617"/>
              </a:solidFill>
              <a:latin typeface="Calibri"/>
              <a:ea typeface="+mn-lt"/>
              <a:cs typeface="+mn-lt"/>
            </a:endParaRPr>
          </a:p>
          <a:p>
            <a:r>
              <a:rPr lang="en-US" sz="180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Automating the process of placing orders </a:t>
            </a:r>
            <a:endParaRPr lang="en-US" sz="1800">
              <a:solidFill>
                <a:srgbClr val="F56617"/>
              </a:solidFill>
              <a:latin typeface="Calibri"/>
              <a:ea typeface="+mn-lt"/>
              <a:cs typeface="+mn-lt"/>
            </a:endParaRPr>
          </a:p>
          <a:p>
            <a:r>
              <a:rPr lang="en-US" sz="180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Increasing operational efficiency of the Syracuse Dining Halls.</a:t>
            </a:r>
          </a:p>
          <a:p>
            <a:r>
              <a:rPr lang="en-US" sz="180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Creating a scalable and flexible inventory management system.</a:t>
            </a:r>
            <a:endParaRPr lang="en-US" sz="1800">
              <a:solidFill>
                <a:srgbClr val="F56617"/>
              </a:solidFill>
              <a:latin typeface="Calibri"/>
              <a:ea typeface="+mn-lt"/>
              <a:cs typeface="+mn-lt"/>
            </a:endParaRPr>
          </a:p>
          <a:p>
            <a:r>
              <a:rPr lang="en-US" sz="180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Reducing human error</a:t>
            </a:r>
            <a:endParaRPr lang="en-US" sz="180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7185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D90FD-C7FA-125C-9486-D7809775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325880"/>
            <a:ext cx="3089437" cy="4206240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tx2"/>
                </a:solidFill>
              </a:rPr>
              <a:t>Requirement Gathering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84C0F-F2B0-0343-A240-3C7B78DF0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668" y="1126067"/>
            <a:ext cx="6605331" cy="4605866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Analyze Existing Inventory, Bills and Documents</a:t>
            </a:r>
          </a:p>
          <a:p>
            <a:r>
              <a:rPr lang="en-US" sz="18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Requirement Meeting with Dining Hall Managers</a:t>
            </a:r>
            <a:endParaRPr lang="en-US" sz="18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2932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64AAD-9DBD-2A35-F25B-C54604A01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325880"/>
            <a:ext cx="3089437" cy="4206240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tx2"/>
                </a:solidFill>
              </a:rPr>
              <a:t>Functional</a:t>
            </a:r>
            <a:br>
              <a:rPr lang="en-US" sz="3200">
                <a:solidFill>
                  <a:schemeClr val="tx2"/>
                </a:solidFill>
              </a:rPr>
            </a:br>
            <a:r>
              <a:rPr lang="en-US" sz="3200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C7D31-65DD-29E6-6B69-043E4AD6C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668" y="1126067"/>
            <a:ext cx="6605331" cy="4605866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Develop a web-based inventory management system for real-time tracking</a:t>
            </a:r>
          </a:p>
          <a:p>
            <a:r>
              <a:rPr lang="en-US" sz="18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Create a scalable and adaptable inventory management system that can handle future growth and changes in inventory needs</a:t>
            </a:r>
            <a:endParaRPr lang="en-US" sz="1800" dirty="0">
              <a:solidFill>
                <a:srgbClr val="374151"/>
              </a:solidFill>
              <a:latin typeface="Calibri"/>
              <a:cs typeface="Calibri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Migrate existing inventory data from paper-based or other legacy systems to the new digital system while maintaining data integrity and accuracy</a:t>
            </a:r>
            <a:endParaRPr lang="en-US" sz="1800" dirty="0">
              <a:solidFill>
                <a:srgbClr val="374151"/>
              </a:solidFill>
              <a:latin typeface="Calibri"/>
              <a:cs typeface="Calibri"/>
            </a:endParaRPr>
          </a:p>
          <a:p>
            <a:endParaRPr lang="en-US" sz="1200" dirty="0">
              <a:solidFill>
                <a:srgbClr val="37415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4881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A6754-68E2-E665-98DE-AC02828A3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21099" y="1325880"/>
            <a:ext cx="4254003" cy="4206240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tx2"/>
                </a:solidFill>
              </a:rPr>
              <a:t>Non-functional</a:t>
            </a:r>
            <a:br>
              <a:rPr lang="en-US" sz="3200">
                <a:solidFill>
                  <a:schemeClr val="tx2"/>
                </a:solidFill>
              </a:rPr>
            </a:br>
            <a:r>
              <a:rPr lang="en-US" sz="3200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D6B3A-A331-C8CF-C48E-4AB946C9D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668" y="1126067"/>
            <a:ext cx="6605331" cy="4605866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System must be scalable and adaptive to changing business requirements</a:t>
            </a:r>
          </a:p>
          <a:p>
            <a:r>
              <a:rPr lang="en-US" sz="18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System must adhere to all applicable legislation and standards, assuring legal and ethical compliance</a:t>
            </a:r>
          </a:p>
          <a:p>
            <a:r>
              <a:rPr lang="en-US" sz="18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Safeguard inventory data from illegal access or data breaches</a:t>
            </a:r>
            <a:endParaRPr lang="en-US" sz="18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3033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41DEC-0AE5-360F-F764-71578FD8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325880"/>
            <a:ext cx="3089437" cy="4206240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tx2"/>
                </a:solidFill>
              </a:rPr>
              <a:t>Actors/users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08EDB-9CD4-3E37-40D2-5D0B6B2B6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668" y="1126067"/>
            <a:ext cx="6605331" cy="4605866"/>
          </a:xfrm>
        </p:spPr>
        <p:txBody>
          <a:bodyPr anchor="ctr">
            <a:normAutofit/>
          </a:bodyPr>
          <a:lstStyle/>
          <a:p>
            <a:r>
              <a:rPr lang="en-US" sz="2800">
                <a:latin typeface="Calibri"/>
                <a:cs typeface="Calibri"/>
              </a:rPr>
              <a:t>Dining hall Supervisors</a:t>
            </a:r>
          </a:p>
          <a:p>
            <a:r>
              <a:rPr lang="en-US" sz="2800">
                <a:latin typeface="Calibri"/>
                <a:cs typeface="Calibri"/>
              </a:rPr>
              <a:t>Dining hall Employees</a:t>
            </a:r>
          </a:p>
          <a:p>
            <a:r>
              <a:rPr lang="en-US" sz="2800">
                <a:latin typeface="Calibri"/>
                <a:cs typeface="Calibri"/>
              </a:rPr>
              <a:t>Food services administration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7485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BB25A-8A02-79AC-2E29-B6A38D8E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325880"/>
            <a:ext cx="2241173" cy="4206240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tx2"/>
                </a:solidFill>
              </a:rPr>
              <a:t>Use-case</a:t>
            </a:r>
            <a:br>
              <a:rPr lang="en-US" sz="3200">
                <a:solidFill>
                  <a:schemeClr val="tx2"/>
                </a:solidFill>
              </a:rPr>
            </a:br>
            <a:r>
              <a:rPr lang="en-US" sz="3200">
                <a:solidFill>
                  <a:schemeClr val="tx2"/>
                </a:solidFill>
              </a:rPr>
              <a:t>diagram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126529BF-01CE-6AED-CF72-796CCA378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8958" y="579728"/>
            <a:ext cx="8531242" cy="5705732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6386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95505-0517-23C9-BF54-92DC74CCA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845" y="-399403"/>
            <a:ext cx="4103041" cy="2351561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tx2"/>
                </a:solidFill>
              </a:rPr>
              <a:t>User interface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00BF67F-5559-6681-0FEB-1254CD9F4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0" y="1116013"/>
            <a:ext cx="5883186" cy="4799013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ED7AE77C-1DBD-8A00-52ED-01AE5689F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310" y="1116013"/>
            <a:ext cx="5949501" cy="479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74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E29FB-B6F0-9BD1-3330-FBDBED6D3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656" y="-198120"/>
            <a:ext cx="3973645" cy="2099957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tx2"/>
                </a:solidFill>
              </a:rPr>
              <a:t>User interface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54F6D8E-AA87-9B8A-94C9-F132F8D72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03" y="1483137"/>
            <a:ext cx="5844686" cy="4601968"/>
          </a:xfrm>
        </p:spPr>
      </p:pic>
      <p:pic>
        <p:nvPicPr>
          <p:cNvPr id="9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A2C59B8-1A38-1217-D775-4A6902443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006" y="1486098"/>
            <a:ext cx="5934971" cy="460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60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F56617"/>
      </a:dk2>
      <a:lt2>
        <a:srgbClr val="DDDDDD"/>
      </a:lt2>
      <a:accent1>
        <a:srgbClr val="FFC0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0"/>
      </a:accent6>
      <a:hlink>
        <a:srgbClr val="FF9933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368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Banded</vt:lpstr>
      <vt:lpstr>Orange supply</vt:lpstr>
      <vt:lpstr>Project Objectives</vt:lpstr>
      <vt:lpstr>Requirement Gathering</vt:lpstr>
      <vt:lpstr>Functional requirements</vt:lpstr>
      <vt:lpstr>Non-functional requirements</vt:lpstr>
      <vt:lpstr>Actors/users</vt:lpstr>
      <vt:lpstr>Use-case diagram</vt:lpstr>
      <vt:lpstr>User interface</vt:lpstr>
      <vt:lpstr>User interface</vt:lpstr>
      <vt:lpstr>SYSTEM architecture</vt:lpstr>
      <vt:lpstr>OPERATIONAL AND ECONOMIC feasibility</vt:lpstr>
      <vt:lpstr> Technical and Schedule feasibility</vt:lpstr>
      <vt:lpstr>How will the system benefit?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Sania Sunil Bhojwani</cp:lastModifiedBy>
  <cp:revision>91</cp:revision>
  <dcterms:created xsi:type="dcterms:W3CDTF">2023-04-26T17:12:57Z</dcterms:created>
  <dcterms:modified xsi:type="dcterms:W3CDTF">2023-04-27T20:25:28Z</dcterms:modified>
</cp:coreProperties>
</file>