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0" r:id="rId8"/>
    <p:sldId id="259" r:id="rId9"/>
    <p:sldId id="263" r:id="rId10"/>
    <p:sldId id="265" r:id="rId11"/>
    <p:sldId id="266" r:id="rId12"/>
    <p:sldId id="261" r:id="rId13"/>
    <p:sldId id="267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238605-26F5-D23C-EA02-1F905C4A4C36}" v="110" dt="2024-05-02T03:52:38.816"/>
    <p1510:client id="{088A64A3-353F-4482-ACD2-ED54CDCD6663}" v="5" dt="2024-05-02T13:38:03.900"/>
    <p1510:client id="{5D03CBBB-8CDC-0377-474F-2328E85D24AB}" v="307" dt="2024-05-02T15:36:05.858"/>
    <p1510:client id="{82F7005F-67F0-45BB-917F-8F22B20B9F67}" v="138" dt="2024-05-02T02:06:06.029"/>
    <p1510:client id="{D5A89AF5-AD6D-488C-A952-A54FA3096DF4}" v="264" dt="2024-05-02T15:01:29.825"/>
    <p1510:client id="{E1D101C9-EAEA-4E9A-BB93-3A90A216F70B}" v="56" dt="2024-05-02T02:50:18.907"/>
    <p1510:client id="{E970585D-E47C-B719-95EB-7C8A40618374}" v="1" dt="2024-05-02T19:58:31.571"/>
    <p1510:client id="{F5ACE894-D676-4E5E-AD9B-282DD720EDE3}" v="38" dt="2024-05-01T16:53:25.7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AB631E-09EB-4535-9A14-137E519EFA8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125CB59-8301-4DBD-BF63-320C1C8F6CF0}">
      <dgm:prSet/>
      <dgm:spPr/>
      <dgm:t>
        <a:bodyPr/>
        <a:lstStyle/>
        <a:p>
          <a:r>
            <a:rPr lang="en-US" dirty="0"/>
            <a:t>Create a Data Warehouse and Business Intelligence (BW/BI) program for </a:t>
          </a:r>
          <a:r>
            <a:rPr lang="en-US" dirty="0" err="1"/>
            <a:t>FudgeMart</a:t>
          </a:r>
          <a:r>
            <a:rPr lang="en-US" dirty="0"/>
            <a:t>, Inc.</a:t>
          </a:r>
        </a:p>
      </dgm:t>
    </dgm:pt>
    <dgm:pt modelId="{47DFF0D2-B92A-4BB1-9F7B-1E7DF6D136B1}" type="parTrans" cxnId="{62B48F64-6FA2-48D6-A3C0-0052A056BF40}">
      <dgm:prSet/>
      <dgm:spPr/>
      <dgm:t>
        <a:bodyPr/>
        <a:lstStyle/>
        <a:p>
          <a:endParaRPr lang="en-US"/>
        </a:p>
      </dgm:t>
    </dgm:pt>
    <dgm:pt modelId="{5F0DE499-3F4D-42BC-B958-1D4CBDFC7F25}" type="sibTrans" cxnId="{62B48F64-6FA2-48D6-A3C0-0052A056BF40}">
      <dgm:prSet/>
      <dgm:spPr/>
      <dgm:t>
        <a:bodyPr/>
        <a:lstStyle/>
        <a:p>
          <a:endParaRPr lang="en-US"/>
        </a:p>
      </dgm:t>
    </dgm:pt>
    <dgm:pt modelId="{743DE5ED-4C71-4B2A-A153-C5A80071CF4E}">
      <dgm:prSet/>
      <dgm:spPr/>
      <dgm:t>
        <a:bodyPr/>
        <a:lstStyle/>
        <a:p>
          <a:r>
            <a:rPr lang="en-US" dirty="0"/>
            <a:t>Analyze the Sales business process across the </a:t>
          </a:r>
          <a:r>
            <a:rPr lang="en-US" dirty="0" err="1"/>
            <a:t>FudgeMart</a:t>
          </a:r>
          <a:r>
            <a:rPr lang="en-US" dirty="0"/>
            <a:t>, Inc based on time intervals, product categories etc.</a:t>
          </a:r>
        </a:p>
      </dgm:t>
    </dgm:pt>
    <dgm:pt modelId="{30D9EC73-E238-410E-B4AB-65918FAA3E77}" type="parTrans" cxnId="{6BFEDCF8-C09E-4486-9C07-C708F80F2BDC}">
      <dgm:prSet/>
      <dgm:spPr/>
      <dgm:t>
        <a:bodyPr/>
        <a:lstStyle/>
        <a:p>
          <a:endParaRPr lang="en-US"/>
        </a:p>
      </dgm:t>
    </dgm:pt>
    <dgm:pt modelId="{3E142BA4-2C17-4C7E-B969-1A5C3B9F4EB9}" type="sibTrans" cxnId="{6BFEDCF8-C09E-4486-9C07-C708F80F2BDC}">
      <dgm:prSet/>
      <dgm:spPr/>
      <dgm:t>
        <a:bodyPr/>
        <a:lstStyle/>
        <a:p>
          <a:endParaRPr lang="en-US"/>
        </a:p>
      </dgm:t>
    </dgm:pt>
    <dgm:pt modelId="{95A707CB-01B6-4304-B390-1A48C89E3716}">
      <dgm:prSet/>
      <dgm:spPr/>
      <dgm:t>
        <a:bodyPr/>
        <a:lstStyle/>
        <a:p>
          <a:r>
            <a:rPr lang="en-US" dirty="0"/>
            <a:t>Identify actionable insights after identifying the business trends which will improve the Sales across </a:t>
          </a:r>
          <a:r>
            <a:rPr lang="en-US" dirty="0">
              <a:latin typeface="Aptos Display" panose="020F0302020204030204"/>
            </a:rPr>
            <a:t>the</a:t>
          </a:r>
          <a:r>
            <a:rPr lang="en-US" dirty="0"/>
            <a:t> </a:t>
          </a:r>
          <a:r>
            <a:rPr lang="en-US" dirty="0">
              <a:latin typeface="Aptos Display" panose="020F0302020204030204"/>
            </a:rPr>
            <a:t>organizaton</a:t>
          </a:r>
          <a:r>
            <a:rPr lang="en-US" dirty="0"/>
            <a:t>.</a:t>
          </a:r>
        </a:p>
      </dgm:t>
    </dgm:pt>
    <dgm:pt modelId="{13221087-7A76-4BC7-98CE-7A7AE8BBF6A3}" type="parTrans" cxnId="{3C92F7FB-B021-420F-95C0-A105C3B47016}">
      <dgm:prSet/>
      <dgm:spPr/>
      <dgm:t>
        <a:bodyPr/>
        <a:lstStyle/>
        <a:p>
          <a:endParaRPr lang="en-US"/>
        </a:p>
      </dgm:t>
    </dgm:pt>
    <dgm:pt modelId="{92B2682A-827A-4E3B-B226-78D02F17396B}" type="sibTrans" cxnId="{3C92F7FB-B021-420F-95C0-A105C3B47016}">
      <dgm:prSet/>
      <dgm:spPr/>
      <dgm:t>
        <a:bodyPr/>
        <a:lstStyle/>
        <a:p>
          <a:endParaRPr lang="en-US"/>
        </a:p>
      </dgm:t>
    </dgm:pt>
    <dgm:pt modelId="{D2FACBC7-C4C4-4CE1-8F72-E082C6AAAC27}" type="pres">
      <dgm:prSet presAssocID="{B0AB631E-09EB-4535-9A14-137E519EFA85}" presName="Name0" presStyleCnt="0">
        <dgm:presLayoutVars>
          <dgm:dir/>
          <dgm:resizeHandles val="exact"/>
        </dgm:presLayoutVars>
      </dgm:prSet>
      <dgm:spPr/>
    </dgm:pt>
    <dgm:pt modelId="{25454982-7832-4D58-8152-98A76DF662F5}" type="pres">
      <dgm:prSet presAssocID="{4125CB59-8301-4DBD-BF63-320C1C8F6CF0}" presName="node" presStyleLbl="node1" presStyleIdx="0" presStyleCnt="3">
        <dgm:presLayoutVars>
          <dgm:bulletEnabled val="1"/>
        </dgm:presLayoutVars>
      </dgm:prSet>
      <dgm:spPr/>
    </dgm:pt>
    <dgm:pt modelId="{AB1BA0E2-58A3-4FFB-9880-234A975C8F9E}" type="pres">
      <dgm:prSet presAssocID="{5F0DE499-3F4D-42BC-B958-1D4CBDFC7F25}" presName="sibTrans" presStyleLbl="sibTrans1D1" presStyleIdx="0" presStyleCnt="2"/>
      <dgm:spPr/>
    </dgm:pt>
    <dgm:pt modelId="{EBEEE417-7682-44DD-9E19-7AAC309FEEE4}" type="pres">
      <dgm:prSet presAssocID="{5F0DE499-3F4D-42BC-B958-1D4CBDFC7F25}" presName="connectorText" presStyleLbl="sibTrans1D1" presStyleIdx="0" presStyleCnt="2"/>
      <dgm:spPr/>
    </dgm:pt>
    <dgm:pt modelId="{BDBA0585-67F0-49D2-B90A-A4C73D9E2EFE}" type="pres">
      <dgm:prSet presAssocID="{743DE5ED-4C71-4B2A-A153-C5A80071CF4E}" presName="node" presStyleLbl="node1" presStyleIdx="1" presStyleCnt="3">
        <dgm:presLayoutVars>
          <dgm:bulletEnabled val="1"/>
        </dgm:presLayoutVars>
      </dgm:prSet>
      <dgm:spPr/>
    </dgm:pt>
    <dgm:pt modelId="{67F737CD-D163-418F-82CB-F5B5B20E59D1}" type="pres">
      <dgm:prSet presAssocID="{3E142BA4-2C17-4C7E-B969-1A5C3B9F4EB9}" presName="sibTrans" presStyleLbl="sibTrans1D1" presStyleIdx="1" presStyleCnt="2"/>
      <dgm:spPr/>
    </dgm:pt>
    <dgm:pt modelId="{97AD5BCE-03E1-4A29-B539-90280120DC4C}" type="pres">
      <dgm:prSet presAssocID="{3E142BA4-2C17-4C7E-B969-1A5C3B9F4EB9}" presName="connectorText" presStyleLbl="sibTrans1D1" presStyleIdx="1" presStyleCnt="2"/>
      <dgm:spPr/>
    </dgm:pt>
    <dgm:pt modelId="{7E6871C2-1E4B-49DB-8461-C1DC9EA1E60A}" type="pres">
      <dgm:prSet presAssocID="{95A707CB-01B6-4304-B390-1A48C89E3716}" presName="node" presStyleLbl="node1" presStyleIdx="2" presStyleCnt="3">
        <dgm:presLayoutVars>
          <dgm:bulletEnabled val="1"/>
        </dgm:presLayoutVars>
      </dgm:prSet>
      <dgm:spPr/>
    </dgm:pt>
  </dgm:ptLst>
  <dgm:cxnLst>
    <dgm:cxn modelId="{D77AAC21-D159-420E-BBE8-E6581FF78001}" type="presOf" srcId="{95A707CB-01B6-4304-B390-1A48C89E3716}" destId="{7E6871C2-1E4B-49DB-8461-C1DC9EA1E60A}" srcOrd="0" destOrd="0" presId="urn:microsoft.com/office/officeart/2016/7/layout/RepeatingBendingProcessNew"/>
    <dgm:cxn modelId="{5F48B242-F16D-492E-90EB-C93FE83349AE}" type="presOf" srcId="{3E142BA4-2C17-4C7E-B969-1A5C3B9F4EB9}" destId="{67F737CD-D163-418F-82CB-F5B5B20E59D1}" srcOrd="0" destOrd="0" presId="urn:microsoft.com/office/officeart/2016/7/layout/RepeatingBendingProcessNew"/>
    <dgm:cxn modelId="{62B48F64-6FA2-48D6-A3C0-0052A056BF40}" srcId="{B0AB631E-09EB-4535-9A14-137E519EFA85}" destId="{4125CB59-8301-4DBD-BF63-320C1C8F6CF0}" srcOrd="0" destOrd="0" parTransId="{47DFF0D2-B92A-4BB1-9F7B-1E7DF6D136B1}" sibTransId="{5F0DE499-3F4D-42BC-B958-1D4CBDFC7F25}"/>
    <dgm:cxn modelId="{533FB444-540B-44C9-9392-551C8B8130B7}" type="presOf" srcId="{5F0DE499-3F4D-42BC-B958-1D4CBDFC7F25}" destId="{AB1BA0E2-58A3-4FFB-9880-234A975C8F9E}" srcOrd="0" destOrd="0" presId="urn:microsoft.com/office/officeart/2016/7/layout/RepeatingBendingProcessNew"/>
    <dgm:cxn modelId="{55D1A577-2665-41A5-A720-60EA29138780}" type="presOf" srcId="{3E142BA4-2C17-4C7E-B969-1A5C3B9F4EB9}" destId="{97AD5BCE-03E1-4A29-B539-90280120DC4C}" srcOrd="1" destOrd="0" presId="urn:microsoft.com/office/officeart/2016/7/layout/RepeatingBendingProcessNew"/>
    <dgm:cxn modelId="{4FFFDF78-49AD-49F7-BA5A-999D675552BD}" type="presOf" srcId="{4125CB59-8301-4DBD-BF63-320C1C8F6CF0}" destId="{25454982-7832-4D58-8152-98A76DF662F5}" srcOrd="0" destOrd="0" presId="urn:microsoft.com/office/officeart/2016/7/layout/RepeatingBendingProcessNew"/>
    <dgm:cxn modelId="{88007CA4-FBD8-4BB9-A4DD-51F319E8237D}" type="presOf" srcId="{5F0DE499-3F4D-42BC-B958-1D4CBDFC7F25}" destId="{EBEEE417-7682-44DD-9E19-7AAC309FEEE4}" srcOrd="1" destOrd="0" presId="urn:microsoft.com/office/officeart/2016/7/layout/RepeatingBendingProcessNew"/>
    <dgm:cxn modelId="{35A007A9-6BC8-4990-B169-3C9D58A23428}" type="presOf" srcId="{B0AB631E-09EB-4535-9A14-137E519EFA85}" destId="{D2FACBC7-C4C4-4CE1-8F72-E082C6AAAC27}" srcOrd="0" destOrd="0" presId="urn:microsoft.com/office/officeart/2016/7/layout/RepeatingBendingProcessNew"/>
    <dgm:cxn modelId="{62756BDA-1D7A-43D5-BAD6-AF9E1D3D76B5}" type="presOf" srcId="{743DE5ED-4C71-4B2A-A153-C5A80071CF4E}" destId="{BDBA0585-67F0-49D2-B90A-A4C73D9E2EFE}" srcOrd="0" destOrd="0" presId="urn:microsoft.com/office/officeart/2016/7/layout/RepeatingBendingProcessNew"/>
    <dgm:cxn modelId="{6BFEDCF8-C09E-4486-9C07-C708F80F2BDC}" srcId="{B0AB631E-09EB-4535-9A14-137E519EFA85}" destId="{743DE5ED-4C71-4B2A-A153-C5A80071CF4E}" srcOrd="1" destOrd="0" parTransId="{30D9EC73-E238-410E-B4AB-65918FAA3E77}" sibTransId="{3E142BA4-2C17-4C7E-B969-1A5C3B9F4EB9}"/>
    <dgm:cxn modelId="{3C92F7FB-B021-420F-95C0-A105C3B47016}" srcId="{B0AB631E-09EB-4535-9A14-137E519EFA85}" destId="{95A707CB-01B6-4304-B390-1A48C89E3716}" srcOrd="2" destOrd="0" parTransId="{13221087-7A76-4BC7-98CE-7A7AE8BBF6A3}" sibTransId="{92B2682A-827A-4E3B-B226-78D02F17396B}"/>
    <dgm:cxn modelId="{5F9F2B7F-C839-4BB0-B108-3668D1FE990D}" type="presParOf" srcId="{D2FACBC7-C4C4-4CE1-8F72-E082C6AAAC27}" destId="{25454982-7832-4D58-8152-98A76DF662F5}" srcOrd="0" destOrd="0" presId="urn:microsoft.com/office/officeart/2016/7/layout/RepeatingBendingProcessNew"/>
    <dgm:cxn modelId="{3E860FA6-2735-4E0C-80AF-17F7FE53F21A}" type="presParOf" srcId="{D2FACBC7-C4C4-4CE1-8F72-E082C6AAAC27}" destId="{AB1BA0E2-58A3-4FFB-9880-234A975C8F9E}" srcOrd="1" destOrd="0" presId="urn:microsoft.com/office/officeart/2016/7/layout/RepeatingBendingProcessNew"/>
    <dgm:cxn modelId="{B857D342-4086-4EAD-ACA5-E601DAABC27E}" type="presParOf" srcId="{AB1BA0E2-58A3-4FFB-9880-234A975C8F9E}" destId="{EBEEE417-7682-44DD-9E19-7AAC309FEEE4}" srcOrd="0" destOrd="0" presId="urn:microsoft.com/office/officeart/2016/7/layout/RepeatingBendingProcessNew"/>
    <dgm:cxn modelId="{4EA86D1B-81A0-42F4-82CE-47AAA36429A5}" type="presParOf" srcId="{D2FACBC7-C4C4-4CE1-8F72-E082C6AAAC27}" destId="{BDBA0585-67F0-49D2-B90A-A4C73D9E2EFE}" srcOrd="2" destOrd="0" presId="urn:microsoft.com/office/officeart/2016/7/layout/RepeatingBendingProcessNew"/>
    <dgm:cxn modelId="{D087FBAA-6ADA-48C8-8904-9C214F53700D}" type="presParOf" srcId="{D2FACBC7-C4C4-4CE1-8F72-E082C6AAAC27}" destId="{67F737CD-D163-418F-82CB-F5B5B20E59D1}" srcOrd="3" destOrd="0" presId="urn:microsoft.com/office/officeart/2016/7/layout/RepeatingBendingProcessNew"/>
    <dgm:cxn modelId="{58CA81F8-75B4-4910-84B0-18C09E599CF9}" type="presParOf" srcId="{67F737CD-D163-418F-82CB-F5B5B20E59D1}" destId="{97AD5BCE-03E1-4A29-B539-90280120DC4C}" srcOrd="0" destOrd="0" presId="urn:microsoft.com/office/officeart/2016/7/layout/RepeatingBendingProcessNew"/>
    <dgm:cxn modelId="{42C2AE12-129E-48EC-941B-CB650804C47D}" type="presParOf" srcId="{D2FACBC7-C4C4-4CE1-8F72-E082C6AAAC27}" destId="{7E6871C2-1E4B-49DB-8461-C1DC9EA1E60A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5EC3B2-DD06-4B3E-A9E8-92E565CE384E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CA41871-F1E0-4379-A02D-CDE0819920F3}">
      <dgm:prSet/>
      <dgm:spPr/>
      <dgm:t>
        <a:bodyPr/>
        <a:lstStyle/>
        <a:p>
          <a:r>
            <a:rPr lang="en-US"/>
            <a:t>Fudgemart is a fictitious online retailer akin to industry giants like Amazon and Walmart.</a:t>
          </a:r>
        </a:p>
      </dgm:t>
    </dgm:pt>
    <dgm:pt modelId="{7409B878-7BD4-4832-BD52-2329336C60DA}" type="parTrans" cxnId="{F6063E7C-C362-4920-8FFD-1D6F54404707}">
      <dgm:prSet/>
      <dgm:spPr/>
      <dgm:t>
        <a:bodyPr/>
        <a:lstStyle/>
        <a:p>
          <a:endParaRPr lang="en-US"/>
        </a:p>
      </dgm:t>
    </dgm:pt>
    <dgm:pt modelId="{43F68366-850D-4E51-9BAB-24C4923DE783}" type="sibTrans" cxnId="{F6063E7C-C362-4920-8FFD-1D6F54404707}">
      <dgm:prSet/>
      <dgm:spPr/>
      <dgm:t>
        <a:bodyPr/>
        <a:lstStyle/>
        <a:p>
          <a:endParaRPr lang="en-US"/>
        </a:p>
      </dgm:t>
    </dgm:pt>
    <dgm:pt modelId="{A140878D-B7CC-46AA-9B99-C7E9E1DCAD0C}">
      <dgm:prSet/>
      <dgm:spPr/>
      <dgm:t>
        <a:bodyPr/>
        <a:lstStyle/>
        <a:p>
          <a:r>
            <a:rPr lang="en-US"/>
            <a:t>Its database houses a rich array of customers, products, and vendors.</a:t>
          </a:r>
        </a:p>
      </dgm:t>
    </dgm:pt>
    <dgm:pt modelId="{5031FA56-A621-4623-B80E-DB4E3D260B44}" type="parTrans" cxnId="{440BC062-BE03-4061-844A-18E39DC9CC34}">
      <dgm:prSet/>
      <dgm:spPr/>
      <dgm:t>
        <a:bodyPr/>
        <a:lstStyle/>
        <a:p>
          <a:endParaRPr lang="en-US"/>
        </a:p>
      </dgm:t>
    </dgm:pt>
    <dgm:pt modelId="{C69A7677-0E67-40E9-AC19-8DA70FEB0B9E}" type="sibTrans" cxnId="{440BC062-BE03-4061-844A-18E39DC9CC34}">
      <dgm:prSet/>
      <dgm:spPr/>
      <dgm:t>
        <a:bodyPr/>
        <a:lstStyle/>
        <a:p>
          <a:endParaRPr lang="en-US"/>
        </a:p>
      </dgm:t>
    </dgm:pt>
    <dgm:pt modelId="{FD56F67A-5013-4ACE-93B2-855E741B3590}">
      <dgm:prSet/>
      <dgm:spPr/>
      <dgm:t>
        <a:bodyPr/>
        <a:lstStyle/>
        <a:p>
          <a:r>
            <a:rPr lang="en-US"/>
            <a:t>Boasts familiar e-commerce business processes, mirroring those of prominent online retailers.</a:t>
          </a:r>
        </a:p>
      </dgm:t>
    </dgm:pt>
    <dgm:pt modelId="{194274FD-C4CE-46B2-A3D5-E56C2FB85F77}" type="parTrans" cxnId="{E33E3140-ED72-4771-9B69-71D60502CF5D}">
      <dgm:prSet/>
      <dgm:spPr/>
      <dgm:t>
        <a:bodyPr/>
        <a:lstStyle/>
        <a:p>
          <a:endParaRPr lang="en-US"/>
        </a:p>
      </dgm:t>
    </dgm:pt>
    <dgm:pt modelId="{E0C94D03-3C63-4FBB-BD6B-12BD24F6AF54}" type="sibTrans" cxnId="{E33E3140-ED72-4771-9B69-71D60502CF5D}">
      <dgm:prSet/>
      <dgm:spPr/>
      <dgm:t>
        <a:bodyPr/>
        <a:lstStyle/>
        <a:p>
          <a:endParaRPr lang="en-US"/>
        </a:p>
      </dgm:t>
    </dgm:pt>
    <dgm:pt modelId="{8AE1EC7E-037B-444A-AD4B-97DAA4F0D024}" type="pres">
      <dgm:prSet presAssocID="{B95EC3B2-DD06-4B3E-A9E8-92E565CE384E}" presName="diagram" presStyleCnt="0">
        <dgm:presLayoutVars>
          <dgm:dir/>
          <dgm:resizeHandles val="exact"/>
        </dgm:presLayoutVars>
      </dgm:prSet>
      <dgm:spPr/>
    </dgm:pt>
    <dgm:pt modelId="{929D4D22-6942-4F8C-B2D5-058E2B9F9639}" type="pres">
      <dgm:prSet presAssocID="{CCA41871-F1E0-4379-A02D-CDE0819920F3}" presName="node" presStyleLbl="node1" presStyleIdx="0" presStyleCnt="3">
        <dgm:presLayoutVars>
          <dgm:bulletEnabled val="1"/>
        </dgm:presLayoutVars>
      </dgm:prSet>
      <dgm:spPr/>
    </dgm:pt>
    <dgm:pt modelId="{6BD147E9-D7F8-44BE-A086-A3B443793913}" type="pres">
      <dgm:prSet presAssocID="{43F68366-850D-4E51-9BAB-24C4923DE783}" presName="sibTrans" presStyleCnt="0"/>
      <dgm:spPr/>
    </dgm:pt>
    <dgm:pt modelId="{9C755816-A9C4-4BCC-95A2-4E176696CA96}" type="pres">
      <dgm:prSet presAssocID="{A140878D-B7CC-46AA-9B99-C7E9E1DCAD0C}" presName="node" presStyleLbl="node1" presStyleIdx="1" presStyleCnt="3">
        <dgm:presLayoutVars>
          <dgm:bulletEnabled val="1"/>
        </dgm:presLayoutVars>
      </dgm:prSet>
      <dgm:spPr/>
    </dgm:pt>
    <dgm:pt modelId="{CA18EAD3-2F4A-4B88-84D8-02E96D5232F6}" type="pres">
      <dgm:prSet presAssocID="{C69A7677-0E67-40E9-AC19-8DA70FEB0B9E}" presName="sibTrans" presStyleCnt="0"/>
      <dgm:spPr/>
    </dgm:pt>
    <dgm:pt modelId="{9929FBAE-40EF-4EC6-A958-8F797CC5F3FD}" type="pres">
      <dgm:prSet presAssocID="{FD56F67A-5013-4ACE-93B2-855E741B3590}" presName="node" presStyleLbl="node1" presStyleIdx="2" presStyleCnt="3">
        <dgm:presLayoutVars>
          <dgm:bulletEnabled val="1"/>
        </dgm:presLayoutVars>
      </dgm:prSet>
      <dgm:spPr/>
    </dgm:pt>
  </dgm:ptLst>
  <dgm:cxnLst>
    <dgm:cxn modelId="{E96D7322-24B7-4C98-B0F0-CB67E2D2D95E}" type="presOf" srcId="{FD56F67A-5013-4ACE-93B2-855E741B3590}" destId="{9929FBAE-40EF-4EC6-A958-8F797CC5F3FD}" srcOrd="0" destOrd="0" presId="urn:microsoft.com/office/officeart/2005/8/layout/default"/>
    <dgm:cxn modelId="{E33E3140-ED72-4771-9B69-71D60502CF5D}" srcId="{B95EC3B2-DD06-4B3E-A9E8-92E565CE384E}" destId="{FD56F67A-5013-4ACE-93B2-855E741B3590}" srcOrd="2" destOrd="0" parTransId="{194274FD-C4CE-46B2-A3D5-E56C2FB85F77}" sibTransId="{E0C94D03-3C63-4FBB-BD6B-12BD24F6AF54}"/>
    <dgm:cxn modelId="{440BC062-BE03-4061-844A-18E39DC9CC34}" srcId="{B95EC3B2-DD06-4B3E-A9E8-92E565CE384E}" destId="{A140878D-B7CC-46AA-9B99-C7E9E1DCAD0C}" srcOrd="1" destOrd="0" parTransId="{5031FA56-A621-4623-B80E-DB4E3D260B44}" sibTransId="{C69A7677-0E67-40E9-AC19-8DA70FEB0B9E}"/>
    <dgm:cxn modelId="{A5E92167-514C-4FD4-8FDC-73EA99E9B871}" type="presOf" srcId="{A140878D-B7CC-46AA-9B99-C7E9E1DCAD0C}" destId="{9C755816-A9C4-4BCC-95A2-4E176696CA96}" srcOrd="0" destOrd="0" presId="urn:microsoft.com/office/officeart/2005/8/layout/default"/>
    <dgm:cxn modelId="{F6063E7C-C362-4920-8FFD-1D6F54404707}" srcId="{B95EC3B2-DD06-4B3E-A9E8-92E565CE384E}" destId="{CCA41871-F1E0-4379-A02D-CDE0819920F3}" srcOrd="0" destOrd="0" parTransId="{7409B878-7BD4-4832-BD52-2329336C60DA}" sibTransId="{43F68366-850D-4E51-9BAB-24C4923DE783}"/>
    <dgm:cxn modelId="{F3C905BF-D2E4-49E9-85C5-83C957863116}" type="presOf" srcId="{CCA41871-F1E0-4379-A02D-CDE0819920F3}" destId="{929D4D22-6942-4F8C-B2D5-058E2B9F9639}" srcOrd="0" destOrd="0" presId="urn:microsoft.com/office/officeart/2005/8/layout/default"/>
    <dgm:cxn modelId="{AA677CFF-537F-4956-BAB9-EDAFD5A6AEF1}" type="presOf" srcId="{B95EC3B2-DD06-4B3E-A9E8-92E565CE384E}" destId="{8AE1EC7E-037B-444A-AD4B-97DAA4F0D024}" srcOrd="0" destOrd="0" presId="urn:microsoft.com/office/officeart/2005/8/layout/default"/>
    <dgm:cxn modelId="{A64A3951-E752-45B4-A77A-9F8903FCB16A}" type="presParOf" srcId="{8AE1EC7E-037B-444A-AD4B-97DAA4F0D024}" destId="{929D4D22-6942-4F8C-B2D5-058E2B9F9639}" srcOrd="0" destOrd="0" presId="urn:microsoft.com/office/officeart/2005/8/layout/default"/>
    <dgm:cxn modelId="{A54547F4-1EEB-486D-9DD5-64762965A314}" type="presParOf" srcId="{8AE1EC7E-037B-444A-AD4B-97DAA4F0D024}" destId="{6BD147E9-D7F8-44BE-A086-A3B443793913}" srcOrd="1" destOrd="0" presId="urn:microsoft.com/office/officeart/2005/8/layout/default"/>
    <dgm:cxn modelId="{6C0BA5FA-1C0C-4DE2-8E65-3F2926DBA878}" type="presParOf" srcId="{8AE1EC7E-037B-444A-AD4B-97DAA4F0D024}" destId="{9C755816-A9C4-4BCC-95A2-4E176696CA96}" srcOrd="2" destOrd="0" presId="urn:microsoft.com/office/officeart/2005/8/layout/default"/>
    <dgm:cxn modelId="{B64B0B4E-06B2-4AC6-AC8E-AE7AE0B9ADBF}" type="presParOf" srcId="{8AE1EC7E-037B-444A-AD4B-97DAA4F0D024}" destId="{CA18EAD3-2F4A-4B88-84D8-02E96D5232F6}" srcOrd="3" destOrd="0" presId="urn:microsoft.com/office/officeart/2005/8/layout/default"/>
    <dgm:cxn modelId="{024844D2-B3A3-4CDD-9B38-67B97FA9B9FD}" type="presParOf" srcId="{8AE1EC7E-037B-444A-AD4B-97DAA4F0D024}" destId="{9929FBAE-40EF-4EC6-A958-8F797CC5F3F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1BA0E2-58A3-4FFB-9880-234A975C8F9E}">
      <dsp:nvSpPr>
        <dsp:cNvPr id="0" name=""/>
        <dsp:cNvSpPr/>
      </dsp:nvSpPr>
      <dsp:spPr>
        <a:xfrm>
          <a:off x="3160067" y="2050682"/>
          <a:ext cx="6947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4702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89285" y="2092775"/>
        <a:ext cx="36265" cy="7253"/>
      </dsp:txXfrm>
    </dsp:sp>
    <dsp:sp modelId="{25454982-7832-4D58-8152-98A76DF662F5}">
      <dsp:nvSpPr>
        <dsp:cNvPr id="0" name=""/>
        <dsp:cNvSpPr/>
      </dsp:nvSpPr>
      <dsp:spPr>
        <a:xfrm>
          <a:off x="8377" y="1150355"/>
          <a:ext cx="3153489" cy="18920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524" tIns="162200" rIns="154524" bIns="16220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Create a Data Warehouse and Business Intelligence (BW/BI) program for </a:t>
          </a:r>
          <a:r>
            <a:rPr lang="en-US" sz="1900" kern="1200" dirty="0" err="1"/>
            <a:t>FudgeMart</a:t>
          </a:r>
          <a:r>
            <a:rPr lang="en-US" sz="1900" kern="1200" dirty="0"/>
            <a:t>, Inc.</a:t>
          </a:r>
        </a:p>
      </dsp:txBody>
      <dsp:txXfrm>
        <a:off x="8377" y="1150355"/>
        <a:ext cx="3153489" cy="1892093"/>
      </dsp:txXfrm>
    </dsp:sp>
    <dsp:sp modelId="{67F737CD-D163-418F-82CB-F5B5B20E59D1}">
      <dsp:nvSpPr>
        <dsp:cNvPr id="0" name=""/>
        <dsp:cNvSpPr/>
      </dsp:nvSpPr>
      <dsp:spPr>
        <a:xfrm>
          <a:off x="7038859" y="2050682"/>
          <a:ext cx="6947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4702" y="45720"/>
              </a:lnTo>
            </a:path>
          </a:pathLst>
        </a:custGeom>
        <a:noFill/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368078" y="2092775"/>
        <a:ext cx="36265" cy="7253"/>
      </dsp:txXfrm>
    </dsp:sp>
    <dsp:sp modelId="{BDBA0585-67F0-49D2-B90A-A4C73D9E2EFE}">
      <dsp:nvSpPr>
        <dsp:cNvPr id="0" name=""/>
        <dsp:cNvSpPr/>
      </dsp:nvSpPr>
      <dsp:spPr>
        <a:xfrm>
          <a:off x="3887169" y="1150355"/>
          <a:ext cx="3153489" cy="1892093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524" tIns="162200" rIns="154524" bIns="16220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Analyze the Sales business process across the </a:t>
          </a:r>
          <a:r>
            <a:rPr lang="en-US" sz="1900" kern="1200" dirty="0" err="1"/>
            <a:t>FudgeMart</a:t>
          </a:r>
          <a:r>
            <a:rPr lang="en-US" sz="1900" kern="1200" dirty="0"/>
            <a:t>, Inc based on time intervals, product categories etc.</a:t>
          </a:r>
        </a:p>
      </dsp:txBody>
      <dsp:txXfrm>
        <a:off x="3887169" y="1150355"/>
        <a:ext cx="3153489" cy="1892093"/>
      </dsp:txXfrm>
    </dsp:sp>
    <dsp:sp modelId="{7E6871C2-1E4B-49DB-8461-C1DC9EA1E60A}">
      <dsp:nvSpPr>
        <dsp:cNvPr id="0" name=""/>
        <dsp:cNvSpPr/>
      </dsp:nvSpPr>
      <dsp:spPr>
        <a:xfrm>
          <a:off x="7765961" y="1150355"/>
          <a:ext cx="3153489" cy="1892093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524" tIns="162200" rIns="154524" bIns="16220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Identify actionable insights after identifying the business trends which will improve the Sales across </a:t>
          </a:r>
          <a:r>
            <a:rPr lang="en-US" sz="1900" kern="1200" dirty="0">
              <a:latin typeface="Aptos Display" panose="020F0302020204030204"/>
            </a:rPr>
            <a:t>the</a:t>
          </a:r>
          <a:r>
            <a:rPr lang="en-US" sz="1900" kern="1200" dirty="0"/>
            <a:t> </a:t>
          </a:r>
          <a:r>
            <a:rPr lang="en-US" sz="1900" kern="1200" dirty="0">
              <a:latin typeface="Aptos Display" panose="020F0302020204030204"/>
            </a:rPr>
            <a:t>organizaton</a:t>
          </a:r>
          <a:r>
            <a:rPr lang="en-US" sz="1900" kern="1200" dirty="0"/>
            <a:t>.</a:t>
          </a:r>
        </a:p>
      </dsp:txBody>
      <dsp:txXfrm>
        <a:off x="7765961" y="1150355"/>
        <a:ext cx="3153489" cy="18920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D4D22-6942-4F8C-B2D5-058E2B9F9639}">
      <dsp:nvSpPr>
        <dsp:cNvPr id="0" name=""/>
        <dsp:cNvSpPr/>
      </dsp:nvSpPr>
      <dsp:spPr>
        <a:xfrm>
          <a:off x="0" y="820218"/>
          <a:ext cx="3414946" cy="20489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Fudgemart is a fictitious online retailer akin to industry giants like Amazon and Walmart.</a:t>
          </a:r>
        </a:p>
      </dsp:txBody>
      <dsp:txXfrm>
        <a:off x="0" y="820218"/>
        <a:ext cx="3414946" cy="2048967"/>
      </dsp:txXfrm>
    </dsp:sp>
    <dsp:sp modelId="{9C755816-A9C4-4BCC-95A2-4E176696CA96}">
      <dsp:nvSpPr>
        <dsp:cNvPr id="0" name=""/>
        <dsp:cNvSpPr/>
      </dsp:nvSpPr>
      <dsp:spPr>
        <a:xfrm>
          <a:off x="3756441" y="820218"/>
          <a:ext cx="3414946" cy="2048967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Its database houses a rich array of customers, products, and vendors.</a:t>
          </a:r>
        </a:p>
      </dsp:txBody>
      <dsp:txXfrm>
        <a:off x="3756441" y="820218"/>
        <a:ext cx="3414946" cy="2048967"/>
      </dsp:txXfrm>
    </dsp:sp>
    <dsp:sp modelId="{9929FBAE-40EF-4EC6-A958-8F797CC5F3FD}">
      <dsp:nvSpPr>
        <dsp:cNvPr id="0" name=""/>
        <dsp:cNvSpPr/>
      </dsp:nvSpPr>
      <dsp:spPr>
        <a:xfrm>
          <a:off x="7512882" y="820218"/>
          <a:ext cx="3414946" cy="2048967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Boasts familiar e-commerce business processes, mirroring those of prominent online retailers.</a:t>
          </a:r>
        </a:p>
      </dsp:txBody>
      <dsp:txXfrm>
        <a:off x="7512882" y="820218"/>
        <a:ext cx="3414946" cy="2048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Project Presentation</a:t>
            </a:r>
            <a:br>
              <a:rPr lang="en-US" sz="48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IST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722</a:t>
            </a:r>
            <a:r>
              <a:rPr lang="en-US" sz="4000">
                <a:solidFill>
                  <a:srgbClr val="FFFFFF"/>
                </a:solidFill>
              </a:rPr>
              <a:t> – Data Warehouse</a:t>
            </a:r>
            <a:r>
              <a:rPr lang="en-US" sz="4800">
                <a:solidFill>
                  <a:srgbClr val="FFFFFF"/>
                </a:solidFill>
              </a:rPr>
              <a:t> 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algn="l"/>
            <a:r>
              <a:rPr lang="en-US" dirty="0"/>
              <a:t>GROUP 4</a:t>
            </a:r>
          </a:p>
          <a:p>
            <a:pPr algn="l"/>
            <a:r>
              <a:rPr lang="en-US" sz="1800" dirty="0"/>
              <a:t>Aarti Anandkumar Mehra</a:t>
            </a:r>
          </a:p>
          <a:p>
            <a:pPr algn="l"/>
            <a:r>
              <a:rPr lang="en-US" sz="1800" dirty="0" err="1"/>
              <a:t>Lekhith</a:t>
            </a:r>
            <a:r>
              <a:rPr lang="en-US" sz="1800" dirty="0"/>
              <a:t> Reddy </a:t>
            </a:r>
            <a:r>
              <a:rPr lang="en-US" sz="1800" dirty="0" err="1"/>
              <a:t>Kambham</a:t>
            </a:r>
            <a:endParaRPr lang="en-US" sz="1800" dirty="0"/>
          </a:p>
          <a:p>
            <a:pPr algn="l"/>
            <a:r>
              <a:rPr lang="en-US" sz="1800" dirty="0"/>
              <a:t>Neha Sunil Patil</a:t>
            </a:r>
          </a:p>
          <a:p>
            <a:pPr algn="l"/>
            <a:r>
              <a:rPr lang="en-US" sz="1800" dirty="0"/>
              <a:t>Sandeep </a:t>
            </a:r>
            <a:r>
              <a:rPr lang="en-US" sz="1800" dirty="0" err="1"/>
              <a:t>Kanaram</a:t>
            </a:r>
            <a:r>
              <a:rPr lang="en-US" sz="1800" dirty="0"/>
              <a:t> Parmar</a:t>
            </a:r>
          </a:p>
          <a:p>
            <a:pPr indent="-228600" algn="l">
              <a:buFont typeface="Calibri" panose="020B0604020202020204" pitchFamily="34" charset="0"/>
              <a:buChar char="-"/>
            </a:pPr>
            <a:endParaRPr lang="en-US" sz="1100" dirty="0"/>
          </a:p>
          <a:p>
            <a:pPr indent="-228600" algn="l">
              <a:buFont typeface="Calibri" panose="020B0604020202020204" pitchFamily="34" charset="0"/>
              <a:buChar char="-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A8C6-7F33-37D5-ECFE-E51387EA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Roster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71E9A0-C9B9-C352-F143-49DD8BFFCC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956789"/>
              </p:ext>
            </p:extLst>
          </p:nvPr>
        </p:nvGraphicFramePr>
        <p:xfrm>
          <a:off x="838200" y="1825625"/>
          <a:ext cx="10515600" cy="3898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11119595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753761455"/>
                    </a:ext>
                  </a:extLst>
                </a:gridCol>
              </a:tblGrid>
              <a:tr h="779678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794645"/>
                  </a:ext>
                </a:extLst>
              </a:tr>
              <a:tr h="779678">
                <a:tc>
                  <a:txBody>
                    <a:bodyPr/>
                    <a:lstStyle/>
                    <a:p>
                      <a:r>
                        <a:rPr lang="en-US"/>
                        <a:t>Aarti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Dimensional Modeling, loading data into Snowflake, creating BI Dashboards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172507"/>
                  </a:ext>
                </a:extLst>
              </a:tr>
              <a:tr h="779678">
                <a:tc>
                  <a:txBody>
                    <a:bodyPr/>
                    <a:lstStyle/>
                    <a:p>
                      <a:r>
                        <a:rPr lang="en-US" err="1"/>
                        <a:t>Lekhith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Warehouse implementation, ETL 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705966"/>
                  </a:ext>
                </a:extLst>
              </a:tr>
              <a:tr h="779678">
                <a:tc>
                  <a:txBody>
                    <a:bodyPr/>
                    <a:lstStyle/>
                    <a:p>
                      <a:r>
                        <a:rPr lang="en-US"/>
                        <a:t>Neha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Creating Bus Matrix, Documentation and 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760661"/>
                  </a:ext>
                </a:extLst>
              </a:tr>
              <a:tr h="7796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Sandeep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Data Warehouse Implementation, ETL 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884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217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C8CA33-D8DC-EE17-2474-17E4BC1D3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208" y="857251"/>
            <a:ext cx="4747280" cy="30980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Smiling Face with No Fill">
            <a:extLst>
              <a:ext uri="{FF2B5EF4-FFF2-40B4-BE49-F238E27FC236}">
                <a16:creationId xmlns:a16="http://schemas.microsoft.com/office/drawing/2014/main" id="{DB3B0988-37E7-20EB-B5BD-8AC6F7C6C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1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A7BA0-96E6-FF8D-ABA6-CF38BFFF6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Project Overview/ Goals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7FBF4BA2-19D5-180F-A383-BD68566966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4706340"/>
              </p:ext>
            </p:extLst>
          </p:nvPr>
        </p:nvGraphicFramePr>
        <p:xfrm>
          <a:off x="486618" y="1715835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183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BBE46-1245-20EF-77A4-ACB227F5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About Fudge Mart Dataset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3FF437A-708A-269C-0539-843FC3DBCB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329688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0289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AC656-1858-43F0-15C0-44AB955A3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FudgeMart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Schema</a:t>
            </a:r>
          </a:p>
        </p:txBody>
      </p:sp>
      <p:pic>
        <p:nvPicPr>
          <p:cNvPr id="4" name="Content Placeholder 3" descr="A diagram of a product&#10;&#10;Description automatically generated">
            <a:extLst>
              <a:ext uri="{FF2B5EF4-FFF2-40B4-BE49-F238E27FC236}">
                <a16:creationId xmlns:a16="http://schemas.microsoft.com/office/drawing/2014/main" id="{DACD2600-32E3-2D08-17E6-D1E536AFD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0856" y="1966293"/>
            <a:ext cx="7950287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9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9DC0BE-7056-846B-CA6C-990C13E3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Project Flow</a:t>
            </a:r>
          </a:p>
        </p:txBody>
      </p:sp>
      <p:pic>
        <p:nvPicPr>
          <p:cNvPr id="10" name="Content Placeholder 9" descr="A grey rectangular sign with black text&#10;&#10;Description automatically generated">
            <a:extLst>
              <a:ext uri="{FF2B5EF4-FFF2-40B4-BE49-F238E27FC236}">
                <a16:creationId xmlns:a16="http://schemas.microsoft.com/office/drawing/2014/main" id="{A361BF77-BCD2-BC38-2D57-F44C6F8F7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688" y="2456083"/>
            <a:ext cx="2333070" cy="1408249"/>
          </a:xfrm>
          <a:prstGeom prst="rect">
            <a:avLst/>
          </a:prstGeom>
        </p:spPr>
      </p:pic>
      <p:pic>
        <p:nvPicPr>
          <p:cNvPr id="13" name="Picture 12" descr="A grey cylinder with black text&#10;&#10;Description automatically generated">
            <a:extLst>
              <a:ext uri="{FF2B5EF4-FFF2-40B4-BE49-F238E27FC236}">
                <a16:creationId xmlns:a16="http://schemas.microsoft.com/office/drawing/2014/main" id="{2D7486E7-B724-4B50-3E49-B5B2E0D7C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163" y="2112579"/>
            <a:ext cx="1555380" cy="2101865"/>
          </a:xfrm>
          <a:prstGeom prst="rect">
            <a:avLst/>
          </a:prstGeom>
        </p:spPr>
      </p:pic>
      <p:pic>
        <p:nvPicPr>
          <p:cNvPr id="14" name="Picture 13" descr="A grey and black logo&#10;&#10;Description automatically generated">
            <a:extLst>
              <a:ext uri="{FF2B5EF4-FFF2-40B4-BE49-F238E27FC236}">
                <a16:creationId xmlns:a16="http://schemas.microsoft.com/office/drawing/2014/main" id="{1002AD09-8C45-17F7-1171-0D8997AF6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2364" y="2773991"/>
            <a:ext cx="1219081" cy="798709"/>
          </a:xfrm>
          <a:prstGeom prst="rect">
            <a:avLst/>
          </a:prstGeom>
        </p:spPr>
      </p:pic>
      <p:pic>
        <p:nvPicPr>
          <p:cNvPr id="15" name="Picture 14" descr="A grey cylinder with black text&#10;&#10;Description automatically generated">
            <a:extLst>
              <a:ext uri="{FF2B5EF4-FFF2-40B4-BE49-F238E27FC236}">
                <a16:creationId xmlns:a16="http://schemas.microsoft.com/office/drawing/2014/main" id="{28CF11BA-EED4-B6A5-F019-83BABF8FBE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9873" y="2113071"/>
            <a:ext cx="1555380" cy="2101865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5BEF2B6A-1D06-A42E-9BD6-6EB604BF04AF}"/>
              </a:ext>
            </a:extLst>
          </p:cNvPr>
          <p:cNvSpPr/>
          <p:nvPr/>
        </p:nvSpPr>
        <p:spPr>
          <a:xfrm>
            <a:off x="3664735" y="2903441"/>
            <a:ext cx="1076988" cy="53502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108FED-6868-BFB7-9631-685E88ED50FD}"/>
              </a:ext>
            </a:extLst>
          </p:cNvPr>
          <p:cNvSpPr txBox="1"/>
          <p:nvPr/>
        </p:nvSpPr>
        <p:spPr>
          <a:xfrm>
            <a:off x="3652229" y="5524344"/>
            <a:ext cx="4847143" cy="7810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1005840">
              <a:spcAft>
                <a:spcPts val="600"/>
              </a:spcAft>
            </a:pPr>
            <a:r>
              <a:rPr lang="en-US" sz="2200" b="1" kern="1200">
                <a:solidFill>
                  <a:schemeClr val="tx1"/>
                </a:solidFill>
                <a:latin typeface="Roboto"/>
                <a:ea typeface="Roboto"/>
                <a:cs typeface="Roboto"/>
              </a:rPr>
              <a:t>ETL for </a:t>
            </a:r>
            <a:r>
              <a:rPr lang="en-US" sz="2200" b="1" kern="1200" err="1">
                <a:solidFill>
                  <a:schemeClr val="tx1"/>
                </a:solidFill>
                <a:latin typeface="Roboto"/>
                <a:ea typeface="Roboto"/>
                <a:cs typeface="Roboto"/>
              </a:rPr>
              <a:t>Fudgemart</a:t>
            </a:r>
            <a:r>
              <a:rPr lang="en-US" sz="2200" b="1" kern="1200">
                <a:solidFill>
                  <a:schemeClr val="tx1"/>
                </a:solidFill>
                <a:latin typeface="Roboto"/>
                <a:ea typeface="Roboto"/>
                <a:cs typeface="Roboto"/>
              </a:rPr>
              <a:t> to create Sales Data Mart</a:t>
            </a:r>
            <a:endParaRPr lang="en-US" sz="2000" b="1"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22160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808BB-290E-3F84-4F0A-1FED887E4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208" y="857251"/>
            <a:ext cx="4747280" cy="30980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Album">
            <a:extLst>
              <a:ext uri="{FF2B5EF4-FFF2-40B4-BE49-F238E27FC236}">
                <a16:creationId xmlns:a16="http://schemas.microsoft.com/office/drawing/2014/main" id="{6C0FB72B-71A6-3603-A3AC-7B12E2B2F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02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918B-AFF4-8202-70C7-2BB8D3AD8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Top Five Products by Sales</a:t>
            </a:r>
          </a:p>
        </p:txBody>
      </p:sp>
      <p:pic>
        <p:nvPicPr>
          <p:cNvPr id="13" name="Content Placeholder 12" descr="A graph of sales&#10;&#10;Description automatically generated">
            <a:extLst>
              <a:ext uri="{FF2B5EF4-FFF2-40B4-BE49-F238E27FC236}">
                <a16:creationId xmlns:a16="http://schemas.microsoft.com/office/drawing/2014/main" id="{CD008D98-72ED-A607-F1E6-B00CB9C1D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790" r="-133" b="-714"/>
          <a:stretch/>
        </p:blipFill>
        <p:spPr>
          <a:xfrm>
            <a:off x="2116667" y="1698625"/>
            <a:ext cx="7969267" cy="4506681"/>
          </a:xfrm>
        </p:spPr>
      </p:pic>
    </p:spTree>
    <p:extLst>
      <p:ext uri="{BB962C8B-B14F-4D97-AF65-F5344CB8AC3E}">
        <p14:creationId xmlns:p14="http://schemas.microsoft.com/office/powerpoint/2010/main" val="2104314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918B-AFF4-8202-70C7-2BB8D3AD8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Sales Trend across Product Category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469A8C-5EDE-645C-27EE-52C53DBD0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67023"/>
            <a:ext cx="10515600" cy="3468541"/>
          </a:xfrm>
        </p:spPr>
      </p:pic>
    </p:spTree>
    <p:extLst>
      <p:ext uri="{BB962C8B-B14F-4D97-AF65-F5344CB8AC3E}">
        <p14:creationId xmlns:p14="http://schemas.microsoft.com/office/powerpoint/2010/main" val="3230822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6D373B-F497-A4AE-53CE-0AA31ACCF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Recommendations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255561B-4213-B595-B36B-F7A41C29E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AutoNum type="arabicPeriod"/>
            </a:pPr>
            <a:r>
              <a:rPr lang="en-US" sz="1900" dirty="0" err="1">
                <a:ea typeface="+mn-lt"/>
                <a:cs typeface="+mn-lt"/>
              </a:rPr>
              <a:t>Fudgemart</a:t>
            </a:r>
            <a:r>
              <a:rPr lang="en-US" sz="1900" dirty="0">
                <a:ea typeface="+mn-lt"/>
                <a:cs typeface="+mn-lt"/>
              </a:rPr>
              <a:t> strategically focuses on </a:t>
            </a:r>
            <a:r>
              <a:rPr lang="en-US" sz="1900" b="1" dirty="0">
                <a:ea typeface="+mn-lt"/>
                <a:cs typeface="+mn-lt"/>
              </a:rPr>
              <a:t>securing exclusive electronics distribution agreements</a:t>
            </a:r>
            <a:r>
              <a:rPr lang="en-US" sz="1900" dirty="0">
                <a:ea typeface="+mn-lt"/>
                <a:cs typeface="+mn-lt"/>
              </a:rPr>
              <a:t>/contracts to ensure sole availability through their retail platform, thereby enhancing sales and maintaining high standards of customer service.</a:t>
            </a:r>
          </a:p>
          <a:p>
            <a:pPr marL="342900" indent="-342900">
              <a:buAutoNum type="arabicPeriod"/>
            </a:pPr>
            <a:r>
              <a:rPr lang="en-US" sz="1900" dirty="0">
                <a:ea typeface="+mn-lt"/>
                <a:cs typeface="+mn-lt"/>
              </a:rPr>
              <a:t>Carefully curate the housewares product assortment based on market research and customer feedback. </a:t>
            </a:r>
            <a:r>
              <a:rPr lang="en-US" sz="1900" b="1" dirty="0">
                <a:ea typeface="+mn-lt"/>
                <a:cs typeface="+mn-lt"/>
              </a:rPr>
              <a:t>Prioritize houseware items that align with current trends and customer preferences</a:t>
            </a:r>
            <a:r>
              <a:rPr lang="en-US" sz="1900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6476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2E60CDE374D041A222AB6E97D5F88F" ma:contentTypeVersion="4" ma:contentTypeDescription="Create a new document." ma:contentTypeScope="" ma:versionID="60d04e75fdd24bc497f9073215079533">
  <xsd:schema xmlns:xsd="http://www.w3.org/2001/XMLSchema" xmlns:xs="http://www.w3.org/2001/XMLSchema" xmlns:p="http://schemas.microsoft.com/office/2006/metadata/properties" xmlns:ns2="29e02575-2857-48c1-8431-a3064b21f880" targetNamespace="http://schemas.microsoft.com/office/2006/metadata/properties" ma:root="true" ma:fieldsID="fccea2f50915502d1dcffee901c4817e" ns2:_="">
    <xsd:import namespace="29e02575-2857-48c1-8431-a3064b21f8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e02575-2857-48c1-8431-a3064b21f8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4C65D3-3799-4FEC-BBF3-340945F2958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A775A0B-BB4E-488B-A202-D2AF74F8EB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E16782-CCCC-461F-8332-7130C17E7CE8}">
  <ds:schemaRefs>
    <ds:schemaRef ds:uri="29e02575-2857-48c1-8431-a3064b21f88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247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Roboto</vt:lpstr>
      <vt:lpstr>office theme</vt:lpstr>
      <vt:lpstr>Project Presentation IST 722 – Data Warehouse </vt:lpstr>
      <vt:lpstr>Project Overview/ Goals</vt:lpstr>
      <vt:lpstr>About Fudge Mart Dataset</vt:lpstr>
      <vt:lpstr>FudgeMart Schema</vt:lpstr>
      <vt:lpstr>Project Flow</vt:lpstr>
      <vt:lpstr>Demo</vt:lpstr>
      <vt:lpstr>Top Five Products by Sales</vt:lpstr>
      <vt:lpstr>Sales Trend across Product Category</vt:lpstr>
      <vt:lpstr>Recommendations</vt:lpstr>
      <vt:lpstr>Project Roster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Aarti Anandkumar Mehra</cp:lastModifiedBy>
  <cp:revision>12</cp:revision>
  <dcterms:created xsi:type="dcterms:W3CDTF">2024-04-29T22:45:31Z</dcterms:created>
  <dcterms:modified xsi:type="dcterms:W3CDTF">2024-05-02T23:38:40Z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0x0101001E2E60CDE374D041A222AB6E97D5F88F</vt:lpwstr>
  </property>
</Properties>
</file>