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2" r:id="rId6"/>
    <p:sldId id="260" r:id="rId7"/>
    <p:sldId id="270" r:id="rId8"/>
    <p:sldId id="258" r:id="rId9"/>
    <p:sldId id="263" r:id="rId10"/>
    <p:sldId id="272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726"/>
  </p:normalViewPr>
  <p:slideViewPr>
    <p:cSldViewPr snapToGrid="0">
      <p:cViewPr varScale="1">
        <p:scale>
          <a:sx n="70" d="100"/>
          <a:sy n="70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B043-3651-EC98-D442-42FF62E8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A6BC-0998-2FD5-ECBE-EA4851572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60A8-6D6D-BD12-BD63-E8BD1EAB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3EB3-5194-5A3E-9429-70DCB84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7025-AB67-5763-6D79-CE0594D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3CFD-53A8-B67F-7B18-DF184E00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8D71-37D6-B525-6ECB-C6C96160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DF79F-CC3C-0941-6491-1C0E97BE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9C03-A771-4C67-3469-AF885718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7180-6F36-8655-2142-1D89AE5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87DDC-FB15-F5F7-9A00-C89BFE019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67E23-C402-BDD2-F9AD-84744C757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6B4B-633A-2356-2690-D5DCE093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A78E-DAEA-6554-9CD5-96CB7A3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082C-986C-1041-473A-572882B5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411-3D15-AD99-99F6-71F4C60C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558B-CC05-C31D-F1EA-0AD3EC94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D7ED-BAD6-1CD8-82BA-19E9FEE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37F27-EAE6-25CE-5FD7-13272E5C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C62C5-5774-ED07-0848-2BD47F0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B302-C29F-1240-5357-EDB7DCA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5B56-228C-F1A2-B219-B479973C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6A90-E07E-55AB-CEA6-F267E82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7997-543A-F6F6-3228-36963DBB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7F25-2C49-A414-784B-5F017219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8DDD-8C8F-20EF-ADCC-3DC85361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2431-08DF-5522-5EF7-C740B22C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AAA83-134B-31AF-0A1B-5FDCADF5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50E63-967B-95EA-146A-59E9E915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EDF3-D2E8-0BBE-C4E5-E4FF91D8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FFC93-53E1-E1FA-EF14-6737D74D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3756-E5DA-674E-AF0F-F7EFA481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ED56-9A00-9D68-430F-80173F6B4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C6EB4-96A1-E49C-9D01-AFA1E9252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6349-BA4B-F566-FF4A-173FB853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C0DA8-26E3-C180-C4A8-E21925628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A7F5B-90EE-A386-251C-05C926B1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AC1F-40B9-4DDE-B3D1-50EDDACA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1BD0C-B122-2195-E952-ACC95EAA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74BB-9737-3428-EA94-9F43359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8E5F0-DBD8-D923-B462-6B7F9319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76E5F-2FF8-B1D1-1B4C-BECCC663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49893-DE99-B713-901F-ABFD885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A1109-FE1E-ADC9-1204-3599FC20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9A40-F117-A802-DB87-58A0ADF8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CBC5-17AC-5339-CE2D-8B52365B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C830-DA59-8FAB-CE49-B0249280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0618-0B19-C30D-CB41-BE92FC4F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919A1-5163-DEEA-4E7F-73DA225B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1CE2C-62D0-83B4-186D-57C26413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3D75-6EDB-B2BD-C72B-0D546B51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1FC7D-D778-7CC5-D047-9C562ED0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1C7D-2B0B-F761-95C9-5C9D390F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11641-8E96-C609-A3FD-696E63006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429E8-AF3E-E755-9109-B71D2919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66951-E50F-4C3E-EE77-8349CC57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81712-EF9A-204C-D37F-1F26D66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7346F-5EE6-4C4E-11DE-D694CBFD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2E3ED-D971-9824-FD78-4068B7C6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821E-DB4A-F845-398D-EE4C8162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D131-DDA4-002B-8CD1-1FDAF85B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F25C-E61B-2B4C-88E2-BA699592DA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F219-4FA0-F477-B456-B17FF69E3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0619-64E4-5298-A11B-B8666D495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40D9-8AE5-7D4E-8455-639D3759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81EE2-04F7-A6FE-AF77-BAB7875C3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" b="15657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EF073-01BD-4FAB-28D0-B70667F6B42C}"/>
              </a:ext>
            </a:extLst>
          </p:cNvPr>
          <p:cNvSpPr txBox="1"/>
          <p:nvPr/>
        </p:nvSpPr>
        <p:spPr>
          <a:xfrm>
            <a:off x="892102" y="1878217"/>
            <a:ext cx="10404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iriam" panose="020F0502020204030204" pitchFamily="34" charset="0"/>
                <a:cs typeface="Miriam" panose="020F0502020204030204" pitchFamily="34" charset="0"/>
              </a:rPr>
              <a:t>HEALTHCARE COST ANALYSIS FOR A SAMPLE U.S. POPULATION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88931A1-6E32-FA9A-036B-213945EA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67" y="73892"/>
            <a:ext cx="4127500" cy="66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A9DC7-5D34-69E9-A777-3B7ECEDA0906}"/>
              </a:ext>
            </a:extLst>
          </p:cNvPr>
          <p:cNvSpPr txBox="1"/>
          <p:nvPr/>
        </p:nvSpPr>
        <p:spPr>
          <a:xfrm>
            <a:off x="2764694" y="3201656"/>
            <a:ext cx="6659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Determining the factors on which the cost depends</a:t>
            </a:r>
          </a:p>
          <a:p>
            <a:pPr algn="ctr"/>
            <a:r>
              <a:rPr lang="en-US" sz="2400" dirty="0"/>
              <a:t> and recommendations about how to lower the 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82326-967C-49A6-0F79-D2D741D9CEFE}"/>
              </a:ext>
            </a:extLst>
          </p:cNvPr>
          <p:cNvSpPr txBox="1"/>
          <p:nvPr/>
        </p:nvSpPr>
        <p:spPr>
          <a:xfrm>
            <a:off x="4741173" y="4755927"/>
            <a:ext cx="270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Aarti Mehra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Nakul Rattan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Himanshu Mangal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Nandita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Pathardikar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2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A351F51C-7597-23DD-08A3-E022F77B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3AE25-2F52-58DB-8AA7-3FBD98877093}"/>
              </a:ext>
            </a:extLst>
          </p:cNvPr>
          <p:cNvSpPr txBox="1"/>
          <p:nvPr/>
        </p:nvSpPr>
        <p:spPr>
          <a:xfrm>
            <a:off x="7259166" y="1323798"/>
            <a:ext cx="4530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used : Histogram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X-axis -&gt;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Y-Axis -&gt; Count of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Observation : Majority of the people who have an expensive healthcare fall in one of the following three age groups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Less than 20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than 60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Between 45-50 years of 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DD248-6471-DCB8-47A0-D5C6A5579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1" y="1323798"/>
            <a:ext cx="7117295" cy="421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87C6F-38A9-6B38-1F36-7681795F1DE1}"/>
              </a:ext>
            </a:extLst>
          </p:cNvPr>
          <p:cNvSpPr txBox="1"/>
          <p:nvPr/>
        </p:nvSpPr>
        <p:spPr>
          <a:xfrm>
            <a:off x="2417247" y="56141"/>
            <a:ext cx="753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Exploratory Analysis : Findings</a:t>
            </a:r>
          </a:p>
        </p:txBody>
      </p:sp>
    </p:spTree>
    <p:extLst>
      <p:ext uri="{BB962C8B-B14F-4D97-AF65-F5344CB8AC3E}">
        <p14:creationId xmlns:p14="http://schemas.microsoft.com/office/powerpoint/2010/main" val="393186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" name="Picture 1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08E37085-FE0B-0358-8C1D-7F1DB2CA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960B45A-23E6-74AF-B6A5-B95D5F5F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52" y="835197"/>
            <a:ext cx="6160655" cy="477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8EE35-8302-7185-F7C4-6D0A7661B9C8}"/>
              </a:ext>
            </a:extLst>
          </p:cNvPr>
          <p:cNvSpPr txBox="1"/>
          <p:nvPr/>
        </p:nvSpPr>
        <p:spPr>
          <a:xfrm>
            <a:off x="6402307" y="943591"/>
            <a:ext cx="5548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used : jitter plot based on exercise, X-axis -&gt; Age, Y-axis -&gt; cost of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Observation : the plot here suggests that most individuals pay between $10,000 and $15,000, irrespective of their age, with a very few of them exercising actively. There is no specific pattern to define a correlation between age, cost, and exercise.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B54AB-2D86-4EA2-33AC-F8DA0E51E977}"/>
              </a:ext>
            </a:extLst>
          </p:cNvPr>
          <p:cNvSpPr txBox="1"/>
          <p:nvPr/>
        </p:nvSpPr>
        <p:spPr>
          <a:xfrm>
            <a:off x="2417247" y="56141"/>
            <a:ext cx="753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Exploratory Analysis : Findings</a:t>
            </a:r>
          </a:p>
        </p:txBody>
      </p:sp>
    </p:spTree>
    <p:extLst>
      <p:ext uri="{BB962C8B-B14F-4D97-AF65-F5344CB8AC3E}">
        <p14:creationId xmlns:p14="http://schemas.microsoft.com/office/powerpoint/2010/main" val="188752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9749"/>
            <a:ext cx="12191980" cy="6856718"/>
          </a:xfrm>
          <a:prstGeom prst="rect">
            <a:avLst/>
          </a:prstGeom>
        </p:spPr>
      </p:pic>
      <p:pic>
        <p:nvPicPr>
          <p:cNvPr id="3" name="Picture 2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7582CF27-D7B4-CCE1-81C0-5CF79F46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6DF4B-18D8-554B-866F-4FC35ABA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5" y="979446"/>
            <a:ext cx="8194859" cy="5497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0A3932-C1E9-DB79-D71F-186FBDE9C810}"/>
              </a:ext>
            </a:extLst>
          </p:cNvPr>
          <p:cNvSpPr txBox="1"/>
          <p:nvPr/>
        </p:nvSpPr>
        <p:spPr>
          <a:xfrm>
            <a:off x="8433249" y="979446"/>
            <a:ext cx="364952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chance of cost being expensive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 is a smoker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BMI &gt; 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chance of cost not being expensive: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a smoker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&lt; 46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BMI &lt;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49C99-16EF-163E-6458-DA1FA3C6865F}"/>
              </a:ext>
            </a:extLst>
          </p:cNvPr>
          <p:cNvSpPr txBox="1"/>
          <p:nvPr/>
        </p:nvSpPr>
        <p:spPr>
          <a:xfrm>
            <a:off x="3442196" y="97914"/>
            <a:ext cx="5307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Findings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9665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D69F3-8578-10FF-80D7-99F05A6A877F}"/>
              </a:ext>
            </a:extLst>
          </p:cNvPr>
          <p:cNvSpPr txBox="1"/>
          <p:nvPr/>
        </p:nvSpPr>
        <p:spPr>
          <a:xfrm>
            <a:off x="2066544" y="2834640"/>
            <a:ext cx="820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80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CF519-A2E6-BEE5-AD9C-48E371788009}"/>
              </a:ext>
            </a:extLst>
          </p:cNvPr>
          <p:cNvSpPr txBox="1"/>
          <p:nvPr/>
        </p:nvSpPr>
        <p:spPr>
          <a:xfrm>
            <a:off x="2930237" y="418239"/>
            <a:ext cx="633152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Project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70576-F86F-0B6C-1816-5AA426ED9FDE}"/>
              </a:ext>
            </a:extLst>
          </p:cNvPr>
          <p:cNvSpPr txBox="1"/>
          <p:nvPr/>
        </p:nvSpPr>
        <p:spPr>
          <a:xfrm>
            <a:off x="131618" y="1587825"/>
            <a:ext cx="11928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of this project contains healthcare cost information from Health Management Organization, with each row representing a single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Actionable insight based on the data available and also, accurately predict customers for which the cost will be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project consists of using various analysis techniques and models to better recommend the changes to be made to lower the healthcare cost, based on the concepts of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level focus points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Determine the parameters to decide whether the healthcare cost is expensive or not - </a:t>
            </a:r>
            <a:r>
              <a:rPr lang="en-US" sz="2400" dirty="0">
                <a:latin typeface="Cambria" panose="02040503050406030204" pitchFamily="18" charset="0"/>
              </a:rPr>
              <a:t>p</a:t>
            </a:r>
            <a:r>
              <a:rPr lang="en-US" sz="2400" dirty="0">
                <a:effectLst/>
                <a:latin typeface="Cambria" panose="02040503050406030204" pitchFamily="18" charset="0"/>
              </a:rPr>
              <a:t>redict people who will spend a lot of money on health care next year. </a:t>
            </a:r>
            <a:endParaRPr lang="en-US" sz="2400" dirty="0">
              <a:effectLst/>
              <a:latin typeface="SymbolM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effectLst/>
              </a:rPr>
              <a:t>Provide actionable insight to the HMO, in terms of how to lower their total health care costs, by providing a specific recommendation on how to lower health care costs.</a:t>
            </a:r>
            <a:endParaRPr lang="en-US" sz="2400" dirty="0">
              <a:effectLst/>
              <a:latin typeface="Cambria" panose="02040503050406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33AFEFB1-6C8B-C547-2BE3-91AB9A18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CF519-A2E6-BEE5-AD9C-48E371788009}"/>
              </a:ext>
            </a:extLst>
          </p:cNvPr>
          <p:cNvSpPr txBox="1"/>
          <p:nvPr/>
        </p:nvSpPr>
        <p:spPr>
          <a:xfrm>
            <a:off x="3708785" y="418239"/>
            <a:ext cx="4774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Our Recommendation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70576-F86F-0B6C-1816-5AA426ED9FDE}"/>
              </a:ext>
            </a:extLst>
          </p:cNvPr>
          <p:cNvSpPr txBox="1"/>
          <p:nvPr/>
        </p:nvSpPr>
        <p:spPr>
          <a:xfrm>
            <a:off x="1828799" y="2367171"/>
            <a:ext cx="80433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400" dirty="0"/>
              <a:t>Run anti-smoking campaigns targeting children and younger adults, while promoting a healthier lifestyle for everyone.</a:t>
            </a:r>
          </a:p>
        </p:txBody>
      </p:sp>
      <p:pic>
        <p:nvPicPr>
          <p:cNvPr id="13" name="Picture 12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33AFEFB1-6C8B-C547-2BE3-91AB9A18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55C68F-D5F9-9141-0F0C-80B5A9D329C3}"/>
              </a:ext>
            </a:extLst>
          </p:cNvPr>
          <p:cNvSpPr txBox="1"/>
          <p:nvPr/>
        </p:nvSpPr>
        <p:spPr>
          <a:xfrm>
            <a:off x="3277369" y="191313"/>
            <a:ext cx="627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PROJECT : DATA ANALYSIS FLOW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6B0EC-EB33-F0B2-166D-42C7DAE9D247}"/>
              </a:ext>
            </a:extLst>
          </p:cNvPr>
          <p:cNvSpPr/>
          <p:nvPr/>
        </p:nvSpPr>
        <p:spPr>
          <a:xfrm>
            <a:off x="192977" y="1073728"/>
            <a:ext cx="1842590" cy="23552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LOADING DATA INTO R WITH APPROPRIATE PACKAGES AND LIBRARIES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B2B1EB-5E54-53C5-E94D-258929089EB2}"/>
              </a:ext>
            </a:extLst>
          </p:cNvPr>
          <p:cNvSpPr/>
          <p:nvPr/>
        </p:nvSpPr>
        <p:spPr>
          <a:xfrm>
            <a:off x="10146272" y="2990185"/>
            <a:ext cx="1842590" cy="23552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CONCLUSION AND RECOMMENDA-TIONS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DC8363-E2B6-4E16-E201-D76529272964}"/>
              </a:ext>
            </a:extLst>
          </p:cNvPr>
          <p:cNvSpPr/>
          <p:nvPr/>
        </p:nvSpPr>
        <p:spPr>
          <a:xfrm>
            <a:off x="8155613" y="2555712"/>
            <a:ext cx="1842590" cy="23552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MODELING, VISUALIZATION AND DETERMINING TRENDS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E8500-CAE5-393D-3832-EEF32A2EC89B}"/>
              </a:ext>
            </a:extLst>
          </p:cNvPr>
          <p:cNvSpPr/>
          <p:nvPr/>
        </p:nvSpPr>
        <p:spPr>
          <a:xfrm>
            <a:off x="6164954" y="2077066"/>
            <a:ext cx="1842590" cy="23552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STUDY AND OVERVIEW OF IMPORTANT VARIABLES FOR DECISION MAKING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009261-91B7-C736-D23C-B38D9462F59D}"/>
              </a:ext>
            </a:extLst>
          </p:cNvPr>
          <p:cNvSpPr/>
          <p:nvPr/>
        </p:nvSpPr>
        <p:spPr>
          <a:xfrm>
            <a:off x="4174295" y="1744393"/>
            <a:ext cx="1842590" cy="23552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CLEANING – ELIMINATING / REPLACING MISSING VALUES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8F48C7-B9E2-C5A5-F715-01493756B4F1}"/>
              </a:ext>
            </a:extLst>
          </p:cNvPr>
          <p:cNvSpPr/>
          <p:nvPr/>
        </p:nvSpPr>
        <p:spPr>
          <a:xfrm>
            <a:off x="2183636" y="1408182"/>
            <a:ext cx="1842590" cy="23552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EXPLORING THE DATA – VARIABLES AND PARAMETERS FOR ANALYSIS</a:t>
            </a:r>
          </a:p>
        </p:txBody>
      </p:sp>
      <p:pic>
        <p:nvPicPr>
          <p:cNvPr id="16" name="Picture 15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ACB1AF42-07C2-8953-D526-8C1551C2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13162-047D-3E8A-DA0C-41B08235A99C}"/>
              </a:ext>
            </a:extLst>
          </p:cNvPr>
          <p:cNvSpPr txBox="1"/>
          <p:nvPr/>
        </p:nvSpPr>
        <p:spPr>
          <a:xfrm>
            <a:off x="3534830" y="0"/>
            <a:ext cx="577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PROJECT DATASET VARIABLES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4CAF4-073D-1D68-4E8A-C7F777C72F33}"/>
              </a:ext>
            </a:extLst>
          </p:cNvPr>
          <p:cNvSpPr txBox="1"/>
          <p:nvPr/>
        </p:nvSpPr>
        <p:spPr>
          <a:xfrm>
            <a:off x="1931325" y="1288637"/>
            <a:ext cx="3600795" cy="473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u="sng" dirty="0">
                <a:latin typeface="Vijaya" panose="020B0604020202020204" pitchFamily="34" charset="0"/>
                <a:cs typeface="Vijaya" panose="020B0604020202020204" pitchFamily="34" charset="0"/>
              </a:rPr>
              <a:t>Age</a:t>
            </a:r>
            <a:endParaRPr lang="en-US" sz="34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u="sng" dirty="0">
                <a:latin typeface="Vijaya" panose="02020804020202020204" pitchFamily="18" charset="0"/>
                <a:cs typeface="Vijaya" panose="02020804020202020204" pitchFamily="18" charset="0"/>
              </a:rPr>
              <a:t>BMI</a:t>
            </a:r>
            <a:endParaRPr lang="en-US" sz="34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u="sng" dirty="0">
                <a:latin typeface="Vijaya" panose="02020804020202020204" pitchFamily="18" charset="0"/>
                <a:cs typeface="Vijaya" panose="02020804020202020204" pitchFamily="18" charset="0"/>
              </a:rPr>
              <a:t>Children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u="sng" dirty="0">
                <a:latin typeface="Vijaya" panose="02020804020202020204" pitchFamily="18" charset="0"/>
                <a:cs typeface="Vijaya" panose="02020804020202020204" pitchFamily="18" charset="0"/>
              </a:rPr>
              <a:t>Smoker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Vijaya" panose="02020804020202020204" pitchFamily="18" charset="0"/>
                <a:cs typeface="Vijaya" panose="02020804020202020204" pitchFamily="18" charset="0"/>
              </a:rPr>
              <a:t>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Vijaya" panose="02020804020202020204" pitchFamily="18" charset="0"/>
                <a:cs typeface="Vijaya" panose="02020804020202020204" pitchFamily="18" charset="0"/>
              </a:rPr>
              <a:t>Location Type </a:t>
            </a:r>
          </a:p>
        </p:txBody>
      </p:sp>
      <p:pic>
        <p:nvPicPr>
          <p:cNvPr id="4" name="Picture 3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E7753FC2-486D-35D4-62D1-F79252CF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772CA-6130-317B-9114-75C877E9BBF8}"/>
              </a:ext>
            </a:extLst>
          </p:cNvPr>
          <p:cNvSpPr txBox="1"/>
          <p:nvPr/>
        </p:nvSpPr>
        <p:spPr>
          <a:xfrm>
            <a:off x="7137654" y="1288637"/>
            <a:ext cx="3447288" cy="473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Vijaya" panose="02020804020202020204" pitchFamily="18" charset="0"/>
                <a:cs typeface="Vijaya" panose="02020804020202020204" pitchFamily="18" charset="0"/>
              </a:rPr>
              <a:t>Education Level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Vijaya" panose="02020804020202020204" pitchFamily="18" charset="0"/>
                <a:cs typeface="Vijaya" panose="02020804020202020204" pitchFamily="18" charset="0"/>
              </a:rPr>
              <a:t>Yearly Physical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u="sng" dirty="0">
                <a:latin typeface="Vijaya" panose="02020804020202020204" pitchFamily="18" charset="0"/>
                <a:cs typeface="Vijaya" panose="02020804020202020204" pitchFamily="18" charset="0"/>
              </a:rPr>
              <a:t>Exercise</a:t>
            </a:r>
            <a:r>
              <a:rPr lang="en-US" sz="3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Vijaya" panose="02020804020202020204" pitchFamily="18" charset="0"/>
                <a:cs typeface="Vijaya" panose="02020804020202020204" pitchFamily="18" charset="0"/>
              </a:rPr>
              <a:t>Married</a:t>
            </a:r>
            <a:endParaRPr lang="en-US" sz="3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u="sng" dirty="0">
                <a:latin typeface="Vijaya" panose="02020804020202020204" pitchFamily="18" charset="0"/>
                <a:cs typeface="Vijaya" panose="02020804020202020204" pitchFamily="18" charset="0"/>
              </a:rPr>
              <a:t>Hypertension</a:t>
            </a:r>
            <a:r>
              <a:rPr lang="en-US" sz="3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Vijaya" panose="02020804020202020204" pitchFamily="18" charset="0"/>
                <a:cs typeface="Vijaya" panose="02020804020202020204" pitchFamily="18" charset="0"/>
              </a:rPr>
              <a:t>Gender</a:t>
            </a:r>
            <a:r>
              <a:rPr lang="en-US" sz="3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20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" name="Picture 1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05F604BD-1D7D-E7AA-DDAC-C28199B5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3E729-B2E3-82BB-65B5-361485700ABA}"/>
              </a:ext>
            </a:extLst>
          </p:cNvPr>
          <p:cNvSpPr txBox="1"/>
          <p:nvPr/>
        </p:nvSpPr>
        <p:spPr>
          <a:xfrm>
            <a:off x="2417247" y="56141"/>
            <a:ext cx="753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Exploratory Analysis : Findings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852461C-D575-E278-D72D-C2F18965E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5" y="853144"/>
            <a:ext cx="5401612" cy="3303155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BB71E722-A614-3B9E-45B9-EE539961F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330" y="869088"/>
            <a:ext cx="5686355" cy="3271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09C2F-0533-0E25-CF7D-F033FF394BD3}"/>
              </a:ext>
            </a:extLst>
          </p:cNvPr>
          <p:cNvSpPr txBox="1"/>
          <p:nvPr/>
        </p:nvSpPr>
        <p:spPr>
          <a:xfrm>
            <a:off x="320316" y="4318587"/>
            <a:ext cx="54016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59% of people who have a high cost of healthcare are smokers, suggesting a possible outcome : smokers have a greater need of a healthcare treatment as compared to non-smokers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41% of all people who have a high cost of healthcare are non-smokers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A0BCC-2C72-A6DB-9565-42C6CCE07A4A}"/>
              </a:ext>
            </a:extLst>
          </p:cNvPr>
          <p:cNvSpPr txBox="1"/>
          <p:nvPr/>
        </p:nvSpPr>
        <p:spPr>
          <a:xfrm>
            <a:off x="6185330" y="4318587"/>
            <a:ext cx="568635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93% of people who have a low cost of healthcare are non-smokers, suggesting a possible outcome : non-smokers do not fall ill, relatively to smokers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7% of people who have a low cost of healthcare are smokers</a:t>
            </a:r>
          </a:p>
        </p:txBody>
      </p:sp>
    </p:spTree>
    <p:extLst>
      <p:ext uri="{BB962C8B-B14F-4D97-AF65-F5344CB8AC3E}">
        <p14:creationId xmlns:p14="http://schemas.microsoft.com/office/powerpoint/2010/main" val="86488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9749"/>
            <a:ext cx="12191980" cy="6856718"/>
          </a:xfrm>
          <a:prstGeom prst="rect">
            <a:avLst/>
          </a:prstGeom>
        </p:spPr>
      </p:pic>
      <p:pic>
        <p:nvPicPr>
          <p:cNvPr id="2" name="Picture 1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05F604BD-1D7D-E7AA-DDAC-C28199B5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3E729-B2E3-82BB-65B5-361485700ABA}"/>
              </a:ext>
            </a:extLst>
          </p:cNvPr>
          <p:cNvSpPr txBox="1"/>
          <p:nvPr/>
        </p:nvSpPr>
        <p:spPr>
          <a:xfrm>
            <a:off x="2881626" y="86667"/>
            <a:ext cx="611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Closer look at the Smokers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D9E6B-9000-D1E8-0AD6-6E9B2F0BF7EA}"/>
              </a:ext>
            </a:extLst>
          </p:cNvPr>
          <p:cNvSpPr txBox="1"/>
          <p:nvPr/>
        </p:nvSpPr>
        <p:spPr>
          <a:xfrm>
            <a:off x="418324" y="5151927"/>
            <a:ext cx="113553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young adults in the who were in the expensive bracket were smokers.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middle-aged adults in the expensive bracket were smokers.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Smoking was not a big factor in older adults, probably because age related health treatments played a big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1BD91D-D8D0-E717-E432-E1BEB0E87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0" y="947760"/>
            <a:ext cx="5991308" cy="40509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FCE7AD-B62B-B091-BE61-FC717E24D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164" y="947760"/>
            <a:ext cx="5981146" cy="40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9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" name="Picture 1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5D69B854-9A14-3E33-BD08-E6E89E50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09F1E393-1743-B4CE-64FE-232E7F21F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6" y="991754"/>
            <a:ext cx="6093691" cy="5174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A12E5-F2C3-D606-1697-53B976722345}"/>
              </a:ext>
            </a:extLst>
          </p:cNvPr>
          <p:cNvSpPr txBox="1"/>
          <p:nvPr/>
        </p:nvSpPr>
        <p:spPr>
          <a:xfrm>
            <a:off x="6594763" y="1149928"/>
            <a:ext cx="528862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used : violin-plot, plotting BMI based on gender.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X-axis -&gt; Body Mass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Y-axis -&gt;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Observation : Healthcare cost for people with higher BMI is far more than those with lower BMI.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603F0-B1CC-F9A8-A5EA-C7C784D7C5B2}"/>
              </a:ext>
            </a:extLst>
          </p:cNvPr>
          <p:cNvSpPr txBox="1"/>
          <p:nvPr/>
        </p:nvSpPr>
        <p:spPr>
          <a:xfrm>
            <a:off x="2417247" y="56141"/>
            <a:ext cx="753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Exploratory Analysis : Findings</a:t>
            </a:r>
          </a:p>
        </p:txBody>
      </p:sp>
    </p:spTree>
    <p:extLst>
      <p:ext uri="{BB962C8B-B14F-4D97-AF65-F5344CB8AC3E}">
        <p14:creationId xmlns:p14="http://schemas.microsoft.com/office/powerpoint/2010/main" val="378501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37A5-2EB7-534F-23B2-85C96E8E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" b="156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 descr="A picture containing text, sign, orange, setting&#10;&#10;Description automatically generated">
            <a:extLst>
              <a:ext uri="{FF2B5EF4-FFF2-40B4-BE49-F238E27FC236}">
                <a16:creationId xmlns:a16="http://schemas.microsoft.com/office/drawing/2014/main" id="{A351F51C-7597-23DD-08A3-E022F77B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26"/>
            <a:ext cx="557502" cy="752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3AE25-2F52-58DB-8AA7-3FBD98877093}"/>
              </a:ext>
            </a:extLst>
          </p:cNvPr>
          <p:cNvSpPr txBox="1"/>
          <p:nvPr/>
        </p:nvSpPr>
        <p:spPr>
          <a:xfrm>
            <a:off x="7205864" y="1003072"/>
            <a:ext cx="45303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used :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Observation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Average Age: Massachusetts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Lowest Average Age: Rhode Island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87C6F-38A9-6B38-1F36-7681795F1DE1}"/>
              </a:ext>
            </a:extLst>
          </p:cNvPr>
          <p:cNvSpPr txBox="1"/>
          <p:nvPr/>
        </p:nvSpPr>
        <p:spPr>
          <a:xfrm>
            <a:off x="2417247" y="56141"/>
            <a:ext cx="753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Exploratory Analysis : Findings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13F4D-B4A8-A955-81D9-E4390E83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28" y="1003072"/>
            <a:ext cx="6935332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662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Miriam</vt:lpstr>
      <vt:lpstr>SymbolMT</vt:lpstr>
      <vt:lpstr>Verdana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 Pathardikar</dc:creator>
  <cp:lastModifiedBy>Aarti Anandkumar Mehra</cp:lastModifiedBy>
  <cp:revision>14</cp:revision>
  <dcterms:created xsi:type="dcterms:W3CDTF">2022-12-06T04:15:42Z</dcterms:created>
  <dcterms:modified xsi:type="dcterms:W3CDTF">2022-12-08T17:05:58Z</dcterms:modified>
</cp:coreProperties>
</file>