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4" r:id="rId4"/>
    <p:sldId id="259" r:id="rId5"/>
    <p:sldId id="257" r:id="rId6"/>
    <p:sldId id="266" r:id="rId7"/>
    <p:sldId id="273" r:id="rId8"/>
    <p:sldId id="267" r:id="rId9"/>
    <p:sldId id="260" r:id="rId10"/>
    <p:sldId id="272" r:id="rId11"/>
    <p:sldId id="268" r:id="rId12"/>
    <p:sldId id="262" r:id="rId13"/>
    <p:sldId id="263" r:id="rId14"/>
    <p:sldId id="271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98"/>
    <p:restoredTop sz="81652"/>
  </p:normalViewPr>
  <p:slideViewPr>
    <p:cSldViewPr snapToGrid="0" snapToObjects="1">
      <p:cViewPr varScale="1">
        <p:scale>
          <a:sx n="79" d="100"/>
          <a:sy n="79" d="100"/>
        </p:scale>
        <p:origin x="10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F383D-5C82-4D4F-B355-CC5C30C65C95}" type="datetimeFigureOut">
              <a:rPr lang="en-US" smtClean="0"/>
              <a:t>4/30/16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46327-AA5F-7343-A16D-2A76EB99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28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46327-AA5F-7343-A16D-2A76EB998B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10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Especially for new user</a:t>
            </a:r>
          </a:p>
          <a:p>
            <a:pPr marL="0" indent="0">
              <a:buNone/>
            </a:pPr>
            <a:r>
              <a:rPr lang="en-US" dirty="0" smtClean="0"/>
              <a:t> Making the system more usable by addressing the drawbacks in </a:t>
            </a:r>
            <a:r>
              <a:rPr lang="en-US" dirty="0" err="1" smtClean="0"/>
              <a:t>Stackoverfow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46327-AA5F-7343-A16D-2A76EB998B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25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2.</a:t>
            </a:r>
            <a:r>
              <a:rPr lang="en-US" baseline="0" dirty="0" smtClean="0"/>
              <a:t> </a:t>
            </a:r>
            <a:r>
              <a:rPr lang="en-US" dirty="0" smtClean="0"/>
              <a:t>The posts</a:t>
            </a:r>
            <a:r>
              <a:rPr lang="en-US" baseline="0" dirty="0" smtClean="0"/>
              <a:t> are conversational – it wont make sense to have one topic associated with each posts – we need multiple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46327-AA5F-7343-A16D-2A76EB998B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3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Interactions: voting </a:t>
            </a:r>
            <a:r>
              <a:rPr lang="en-US" dirty="0" err="1" smtClean="0"/>
              <a:t>behaviour</a:t>
            </a:r>
            <a:r>
              <a:rPr lang="en-US" dirty="0" smtClean="0"/>
              <a:t>, no.</a:t>
            </a:r>
            <a:r>
              <a:rPr lang="en-US" baseline="0" dirty="0" smtClean="0"/>
              <a:t> of useful answers..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46327-AA5F-7343-A16D-2A76EB998B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9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Group</a:t>
            </a:r>
            <a:r>
              <a:rPr lang="en-US" baseline="0" dirty="0" smtClean="0"/>
              <a:t> traffic - </a:t>
            </a:r>
            <a:r>
              <a:rPr lang="en-US" dirty="0" smtClean="0"/>
              <a:t>View counts</a:t>
            </a:r>
          </a:p>
          <a:p>
            <a:pPr marL="228600" indent="-228600">
              <a:buAutoNum type="arabicPeriod"/>
            </a:pPr>
            <a:r>
              <a:rPr lang="en-US" dirty="0" smtClean="0"/>
              <a:t>Usefulness rating – individual rating overrides group traffic opinion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46327-AA5F-7343-A16D-2A76EB998B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8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Usefulness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– calculated for each question</a:t>
            </a:r>
          </a:p>
          <a:p>
            <a:r>
              <a:rPr lang="en-US" baseline="0" dirty="0" smtClean="0"/>
              <a:t>- User ratings for question = aggregate of user ratings of all answers in the question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46327-AA5F-7343-A16D-2A76EB998B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24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Social feature – provision to follow other users</a:t>
            </a:r>
          </a:p>
          <a:p>
            <a:r>
              <a:rPr lang="en-US" dirty="0" smtClean="0"/>
              <a:t>Active user –</a:t>
            </a:r>
            <a:r>
              <a:rPr lang="en-US" baseline="0" dirty="0" smtClean="0"/>
              <a:t> average time spent per day (total time spent/no of days since account creation)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Vis: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Active – Category-wise contributions, time spent in each topic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Inactive – trending</a:t>
            </a:r>
            <a:r>
              <a:rPr lang="en-US" baseline="0" dirty="0" smtClean="0"/>
              <a:t> tags in his top interested topics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46327-AA5F-7343-A16D-2A76EB998B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11.jpeg"/><Relationship Id="rId7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7021" y="1642563"/>
            <a:ext cx="8915399" cy="286149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ppleGothic" charset="-127"/>
                <a:ea typeface="AppleGothic" charset="-127"/>
                <a:cs typeface="AppleGothic" charset="-127"/>
              </a:rPr>
              <a:t>Java with the flow!</a:t>
            </a:r>
            <a:br>
              <a:rPr lang="en-US" dirty="0" smtClean="0">
                <a:latin typeface="AppleGothic" charset="-127"/>
                <a:ea typeface="AppleGothic" charset="-127"/>
                <a:cs typeface="AppleGothic" charset="-127"/>
              </a:rPr>
            </a:br>
            <a:r>
              <a:rPr lang="en-US" sz="2700" dirty="0" smtClean="0">
                <a:latin typeface="AppleGothic" charset="-127"/>
                <a:ea typeface="AppleGothic" charset="-127"/>
                <a:cs typeface="AppleGothic" charset="-127"/>
              </a:rPr>
              <a:t>Adaptive Navigation </a:t>
            </a:r>
            <a:r>
              <a:rPr lang="en-US" sz="2700" dirty="0" smtClean="0">
                <a:latin typeface="AppleGothic" charset="-127"/>
                <a:ea typeface="AppleGothic" charset="-127"/>
                <a:cs typeface="AppleGothic" charset="-127"/>
              </a:rPr>
              <a:t>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err="1" smtClean="0"/>
              <a:t>Aarti</a:t>
            </a:r>
            <a:r>
              <a:rPr lang="en-US" sz="1600" dirty="0" smtClean="0"/>
              <a:t> </a:t>
            </a:r>
            <a:r>
              <a:rPr lang="en-US" sz="1600" dirty="0" smtClean="0"/>
              <a:t>Rao </a:t>
            </a:r>
            <a:r>
              <a:rPr lang="en-US" sz="1600" dirty="0" err="1" smtClean="0"/>
              <a:t>Manjeshwar</a:t>
            </a:r>
            <a:r>
              <a:rPr lang="en-US" sz="1600" dirty="0" smtClean="0"/>
              <a:t> </a:t>
            </a:r>
            <a:br>
              <a:rPr lang="en-US" sz="1600" dirty="0" smtClean="0"/>
            </a:br>
            <a:r>
              <a:rPr lang="en-US" sz="1600" dirty="0" smtClean="0"/>
              <a:t>Harini Ravichandran </a:t>
            </a:r>
            <a:br>
              <a:rPr lang="en-US" sz="1600" dirty="0" smtClean="0"/>
            </a:br>
            <a:r>
              <a:rPr lang="en-US" sz="1600" dirty="0" err="1" smtClean="0"/>
              <a:t>Jayaprakash</a:t>
            </a:r>
            <a:r>
              <a:rPr lang="en-US" sz="1600" dirty="0" smtClean="0"/>
              <a:t> </a:t>
            </a:r>
            <a:r>
              <a:rPr lang="en-US" sz="1600" dirty="0" err="1" smtClean="0"/>
              <a:t>Jayakumar</a:t>
            </a:r>
            <a:r>
              <a:rPr lang="en-US" sz="1600" dirty="0" smtClean="0"/>
              <a:t> </a:t>
            </a:r>
            <a:br>
              <a:rPr lang="en-US" sz="1600" dirty="0" smtClean="0"/>
            </a:br>
            <a:r>
              <a:rPr lang="en-US" sz="1600" dirty="0" err="1" smtClean="0"/>
              <a:t>Karthik</a:t>
            </a:r>
            <a:r>
              <a:rPr lang="en-US" sz="1600" dirty="0" smtClean="0"/>
              <a:t> Subramanian </a:t>
            </a:r>
            <a:br>
              <a:rPr lang="en-US" sz="1600" dirty="0" smtClean="0"/>
            </a:br>
            <a:r>
              <a:rPr lang="en-US" sz="1600" dirty="0" err="1" smtClean="0"/>
              <a:t>Pon</a:t>
            </a:r>
            <a:r>
              <a:rPr lang="en-US" sz="1600" dirty="0" smtClean="0"/>
              <a:t> </a:t>
            </a:r>
            <a:r>
              <a:rPr lang="en-US" sz="1600" dirty="0" err="1" smtClean="0"/>
              <a:t>Arasu</a:t>
            </a:r>
            <a:r>
              <a:rPr lang="en-US" sz="1600" dirty="0" smtClean="0"/>
              <a:t> </a:t>
            </a:r>
            <a:r>
              <a:rPr lang="en-US" sz="1600" dirty="0" err="1" smtClean="0"/>
              <a:t>Neranj</a:t>
            </a:r>
            <a:r>
              <a:rPr lang="en-US" sz="1600" dirty="0" smtClean="0"/>
              <a:t> Subramanian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3 – </a:t>
            </a:r>
            <a:r>
              <a:rPr lang="en-US" dirty="0" smtClean="0"/>
              <a:t>05/02</a:t>
            </a:r>
            <a:r>
              <a:rPr lang="en-US" dirty="0" smtClean="0"/>
              <a:t>/2016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171" y="2076633"/>
            <a:ext cx="2540000" cy="2540000"/>
          </a:xfrm>
          <a:prstGeom prst="rect">
            <a:avLst/>
          </a:prstGeom>
          <a:effectLst>
            <a:glow rad="127000">
              <a:schemeClr val="accent1">
                <a:alpha val="75000"/>
              </a:schemeClr>
            </a:glow>
          </a:effectLst>
        </p:spPr>
      </p:pic>
      <p:sp>
        <p:nvSpPr>
          <p:cNvPr id="7" name="TextBox 6"/>
          <p:cNvSpPr txBox="1"/>
          <p:nvPr/>
        </p:nvSpPr>
        <p:spPr>
          <a:xfrm>
            <a:off x="10624457" y="1480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98971" y="624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2 -0.60324 C -0.02526 -0.59305 -0.13958 -0.5831 -0.1358 -0.53958 C -0.1319 -0.49652 0.10469 -0.41134 0.1125 -0.34305 C 0.12019 -0.27546 -0.06966 -0.18958 -0.08932 -0.13402 C -0.10898 -0.07754 -0.02031 -0.02893 -0.00547 -0.00671 C 0.00951 0.01574 -2.91667E-6 -0.00069 -2.91667E-6 -2.96296E-6 " pathEditMode="relative" rAng="0" ptsTypes="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91" y="3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dirty="0" smtClean="0"/>
              <a:t>Follow </a:t>
            </a:r>
            <a:r>
              <a:rPr lang="en-US" sz="2000" dirty="0"/>
              <a:t>other users</a:t>
            </a:r>
          </a:p>
          <a:p>
            <a:pPr fontAlgn="base"/>
            <a:r>
              <a:rPr lang="en-US" sz="2000" dirty="0"/>
              <a:t>Bookmark posts </a:t>
            </a:r>
          </a:p>
          <a:p>
            <a:pPr fontAlgn="base"/>
            <a:r>
              <a:rPr lang="en-US" sz="2000" dirty="0" smtClean="0"/>
              <a:t>Two categories of users based </a:t>
            </a:r>
            <a:r>
              <a:rPr lang="en-US" sz="2000" dirty="0"/>
              <a:t>on average time spent and contributions </a:t>
            </a:r>
            <a:r>
              <a:rPr lang="en-US" sz="2000" dirty="0" smtClean="0"/>
              <a:t>made</a:t>
            </a:r>
            <a:endParaRPr lang="en-US" sz="2000" dirty="0"/>
          </a:p>
          <a:p>
            <a:pPr lvl="1" fontAlgn="base"/>
            <a:r>
              <a:rPr lang="en-US" sz="2000" dirty="0"/>
              <a:t>Active </a:t>
            </a:r>
            <a:r>
              <a:rPr lang="en-US" sz="2000" dirty="0" smtClean="0"/>
              <a:t>users </a:t>
            </a:r>
            <a:endParaRPr lang="en-US" sz="2000" dirty="0"/>
          </a:p>
          <a:p>
            <a:pPr lvl="1" fontAlgn="base"/>
            <a:r>
              <a:rPr lang="en-US" sz="2000" dirty="0"/>
              <a:t>Inactive </a:t>
            </a:r>
            <a:r>
              <a:rPr lang="en-US" sz="2000" dirty="0" smtClean="0"/>
              <a:t>users</a:t>
            </a:r>
          </a:p>
          <a:p>
            <a:pPr fontAlgn="base"/>
            <a:r>
              <a:rPr lang="en-US" sz="2000" dirty="0" smtClean="0"/>
              <a:t>Visualizations based on user category</a:t>
            </a:r>
          </a:p>
        </p:txBody>
      </p:sp>
    </p:spTree>
    <p:extLst>
      <p:ext uri="{BB962C8B-B14F-4D97-AF65-F5344CB8AC3E}">
        <p14:creationId xmlns:p14="http://schemas.microsoft.com/office/powerpoint/2010/main" val="122869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– User Feedback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546754"/>
              </p:ext>
            </p:extLst>
          </p:nvPr>
        </p:nvGraphicFramePr>
        <p:xfrm>
          <a:off x="2589213" y="2133600"/>
          <a:ext cx="89154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Criteria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Usability (Ease of</a:t>
                      </a:r>
                      <a:r>
                        <a:rPr lang="en-US" baseline="0" dirty="0" smtClean="0"/>
                        <a:t> navigation)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Neutral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Strongly Agree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Strongly Agree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Relevance of</a:t>
                      </a:r>
                      <a:r>
                        <a:rPr lang="en-US" baseline="0" dirty="0" smtClean="0"/>
                        <a:t> search results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Strongly Agree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Agree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Relevance of recommendations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Neutral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Mildly disagree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Visualizations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Agree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27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Python/Bottle</a:t>
            </a:r>
            <a:endParaRPr lang="en-US" dirty="0" smtClean="0"/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JavaScript</a:t>
            </a:r>
            <a:endParaRPr lang="en-US" dirty="0"/>
          </a:p>
          <a:p>
            <a:pPr lvl="1"/>
            <a:r>
              <a:rPr lang="en-US" dirty="0" smtClean="0"/>
              <a:t>Bootstrap</a:t>
            </a:r>
          </a:p>
          <a:p>
            <a:pPr lvl="1"/>
            <a:r>
              <a:rPr lang="en-US" dirty="0" smtClean="0"/>
              <a:t>D3.js</a:t>
            </a:r>
          </a:p>
          <a:p>
            <a:r>
              <a:rPr lang="en-US" dirty="0" err="1" smtClean="0"/>
              <a:t>pyelasticsearch</a:t>
            </a:r>
            <a:endParaRPr lang="en-US" dirty="0" smtClean="0"/>
          </a:p>
          <a:p>
            <a:r>
              <a:rPr lang="en-US" dirty="0" smtClean="0"/>
              <a:t>NLTK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88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1664413"/>
            <a:ext cx="8915400" cy="4664467"/>
          </a:xfrm>
        </p:spPr>
        <p:txBody>
          <a:bodyPr>
            <a:normAutofit/>
          </a:bodyPr>
          <a:lstStyle/>
          <a:p>
            <a:r>
              <a:rPr lang="en-US" dirty="0" smtClean="0"/>
              <a:t>Current Status</a:t>
            </a:r>
          </a:p>
          <a:p>
            <a:pPr lvl="1"/>
            <a:r>
              <a:rPr lang="en-US" dirty="0" smtClean="0"/>
              <a:t>Collected data from </a:t>
            </a:r>
            <a:r>
              <a:rPr lang="en-US" dirty="0" err="1" smtClean="0"/>
              <a:t>StackOverflow</a:t>
            </a:r>
            <a:endParaRPr lang="en-US" dirty="0" smtClean="0"/>
          </a:p>
          <a:p>
            <a:pPr lvl="1"/>
            <a:r>
              <a:rPr lang="en-US" dirty="0"/>
              <a:t>Created </a:t>
            </a:r>
            <a:r>
              <a:rPr lang="en-US" dirty="0" smtClean="0"/>
              <a:t>database </a:t>
            </a:r>
          </a:p>
          <a:p>
            <a:pPr lvl="1"/>
            <a:r>
              <a:rPr lang="en-US" dirty="0" smtClean="0"/>
              <a:t>Designed Mock UI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Phase 1 –  March 11th</a:t>
            </a:r>
          </a:p>
          <a:p>
            <a:pPr lvl="1"/>
            <a:r>
              <a:rPr lang="en-US" dirty="0" smtClean="0"/>
              <a:t>Clustering posts</a:t>
            </a:r>
          </a:p>
          <a:p>
            <a:pPr lvl="1"/>
            <a:r>
              <a:rPr lang="en-US" dirty="0" smtClean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66520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Plan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Phase 2 – March 25</a:t>
            </a:r>
            <a:r>
              <a:rPr lang="en-US" baseline="30000" dirty="0"/>
              <a:t>th</a:t>
            </a:r>
          </a:p>
          <a:p>
            <a:pPr lvl="1"/>
            <a:r>
              <a:rPr lang="en-US" dirty="0"/>
              <a:t>Implementing user and content models</a:t>
            </a:r>
          </a:p>
          <a:p>
            <a:pPr lvl="1"/>
            <a:r>
              <a:rPr lang="en-US" dirty="0"/>
              <a:t>Adaptation system</a:t>
            </a:r>
          </a:p>
          <a:p>
            <a:endParaRPr lang="en-US" dirty="0"/>
          </a:p>
          <a:p>
            <a:r>
              <a:rPr lang="en-US" dirty="0"/>
              <a:t>Phase 3 – April 8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System Integration </a:t>
            </a:r>
          </a:p>
          <a:p>
            <a:pPr lvl="1"/>
            <a:endParaRPr lang="en-US" dirty="0"/>
          </a:p>
          <a:p>
            <a:r>
              <a:rPr lang="en-US" dirty="0"/>
              <a:t>Final Phase </a:t>
            </a:r>
          </a:p>
          <a:p>
            <a:pPr lvl="1"/>
            <a:r>
              <a:rPr lang="en-US" dirty="0"/>
              <a:t>Evaluation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266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258" y="2133600"/>
            <a:ext cx="4402354" cy="3777622"/>
          </a:xfrm>
        </p:spPr>
        <p:txBody>
          <a:bodyPr/>
          <a:lstStyle/>
          <a:p>
            <a:r>
              <a:rPr lang="en-US" dirty="0" smtClean="0">
                <a:latin typeface="Apple Chancery" charset="0"/>
                <a:ea typeface="Apple Chancery" charset="0"/>
                <a:cs typeface="Apple Chancery" charset="0"/>
              </a:rPr>
              <a:t>Global warming is real!</a:t>
            </a:r>
          </a:p>
          <a:p>
            <a:r>
              <a:rPr lang="en-US" dirty="0" smtClean="0">
                <a:latin typeface="Apple Chancery" charset="0"/>
                <a:ea typeface="Apple Chancery" charset="0"/>
                <a:cs typeface="Apple Chancery" charset="0"/>
              </a:rPr>
              <a:t>We cannot take this planet for granted!</a:t>
            </a:r>
          </a:p>
          <a:p>
            <a:endParaRPr lang="en-US" dirty="0"/>
          </a:p>
          <a:p>
            <a:r>
              <a:rPr lang="en-US" dirty="0" smtClean="0"/>
              <a:t>We DO NOT take this project for granted 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714" y="336434"/>
            <a:ext cx="4675418" cy="623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2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53436"/>
            <a:ext cx="8915400" cy="4257786"/>
          </a:xfrm>
        </p:spPr>
        <p:txBody>
          <a:bodyPr/>
          <a:lstStyle/>
          <a:p>
            <a:r>
              <a:rPr lang="en-US" dirty="0" smtClean="0"/>
              <a:t>Goal</a:t>
            </a:r>
          </a:p>
          <a:p>
            <a:r>
              <a:rPr lang="en-US" dirty="0" smtClean="0"/>
              <a:t>Data Collection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/>
              <a:t>Topic Clustering</a:t>
            </a:r>
          </a:p>
          <a:p>
            <a:r>
              <a:rPr lang="en-US" dirty="0" smtClean="0"/>
              <a:t>Social Navigation</a:t>
            </a:r>
          </a:p>
          <a:p>
            <a:r>
              <a:rPr lang="en-US" dirty="0" smtClean="0"/>
              <a:t>Link Adaptation</a:t>
            </a:r>
            <a:endParaRPr lang="en-US" dirty="0"/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Recommendation</a:t>
            </a:r>
            <a:endParaRPr lang="en-US" dirty="0" smtClean="0"/>
          </a:p>
          <a:p>
            <a:r>
              <a:rPr lang="en-US" dirty="0" smtClean="0"/>
              <a:t>Additional</a:t>
            </a:r>
            <a:r>
              <a:rPr lang="en-US" dirty="0" smtClean="0"/>
              <a:t> Functionalities</a:t>
            </a:r>
          </a:p>
          <a:p>
            <a:r>
              <a:rPr lang="en-US" dirty="0" smtClean="0"/>
              <a:t>Tech Stack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– Enhancing 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41118"/>
            <a:ext cx="8915400" cy="4207682"/>
          </a:xfrm>
        </p:spPr>
        <p:txBody>
          <a:bodyPr/>
          <a:lstStyle/>
          <a:p>
            <a:r>
              <a:rPr lang="en-US" dirty="0" smtClean="0"/>
              <a:t>Drawbacks in </a:t>
            </a:r>
            <a:r>
              <a:rPr lang="en-US" dirty="0" err="1" smtClean="0"/>
              <a:t>StackOverflow</a:t>
            </a:r>
            <a:r>
              <a:rPr lang="en-US" dirty="0" smtClean="0"/>
              <a:t> – </a:t>
            </a:r>
          </a:p>
          <a:p>
            <a:pPr lvl="1"/>
            <a:r>
              <a:rPr lang="en-US" dirty="0" smtClean="0"/>
              <a:t>Content displayed is not adaptive enough</a:t>
            </a:r>
          </a:p>
          <a:p>
            <a:pPr lvl="1"/>
            <a:r>
              <a:rPr lang="en-US" dirty="0" smtClean="0"/>
              <a:t>Not social </a:t>
            </a:r>
          </a:p>
          <a:p>
            <a:pPr lvl="1"/>
            <a:r>
              <a:rPr lang="en-US" dirty="0" smtClean="0"/>
              <a:t>Does not represent usefulness of links</a:t>
            </a:r>
          </a:p>
          <a:p>
            <a:pPr lvl="1"/>
            <a:endParaRPr lang="en-US" dirty="0"/>
          </a:p>
          <a:p>
            <a:r>
              <a:rPr lang="en-US" dirty="0" smtClean="0"/>
              <a:t>Solution: Java with the Flow!</a:t>
            </a:r>
          </a:p>
          <a:p>
            <a:pPr lvl="1"/>
            <a:r>
              <a:rPr lang="en-US" dirty="0" smtClean="0"/>
              <a:t>Track user behavior using browser events for capturing reading time, etc.</a:t>
            </a:r>
          </a:p>
          <a:p>
            <a:pPr lvl="1"/>
            <a:r>
              <a:rPr lang="en-US" dirty="0" smtClean="0"/>
              <a:t>Content presentation based on group traffic and usefulness</a:t>
            </a:r>
          </a:p>
          <a:p>
            <a:pPr lvl="1"/>
            <a:r>
              <a:rPr lang="en-US" dirty="0" smtClean="0"/>
              <a:t>Link adaptation – Visually distinguish between links based on expertise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9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Topic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dirty="0"/>
              <a:t>C</a:t>
            </a:r>
            <a:r>
              <a:rPr lang="en-US" sz="2000" dirty="0" smtClean="0"/>
              <a:t>ollected </a:t>
            </a:r>
            <a:r>
              <a:rPr lang="en-US" sz="2000" dirty="0"/>
              <a:t>past one year’s(2015) data from </a:t>
            </a:r>
            <a:r>
              <a:rPr lang="en-US" sz="2000" dirty="0" err="1"/>
              <a:t>StackOverflow</a:t>
            </a:r>
            <a:r>
              <a:rPr lang="en-US" sz="2000" dirty="0"/>
              <a:t>.</a:t>
            </a:r>
          </a:p>
          <a:p>
            <a:pPr lvl="1" fontAlgn="base"/>
            <a:r>
              <a:rPr lang="en-US" sz="2000" dirty="0"/>
              <a:t>Q</a:t>
            </a:r>
            <a:r>
              <a:rPr lang="en-US" sz="2000" dirty="0" smtClean="0"/>
              <a:t>uestions</a:t>
            </a:r>
            <a:r>
              <a:rPr lang="en-US" sz="2000" dirty="0"/>
              <a:t>, </a:t>
            </a:r>
            <a:r>
              <a:rPr lang="en-US" sz="2000" dirty="0" smtClean="0"/>
              <a:t>Answers</a:t>
            </a:r>
            <a:r>
              <a:rPr lang="en-US" sz="2000" dirty="0"/>
              <a:t>, </a:t>
            </a:r>
            <a:r>
              <a:rPr lang="en-US" sz="2000" dirty="0"/>
              <a:t>C</a:t>
            </a:r>
            <a:r>
              <a:rPr lang="en-US" sz="2000" dirty="0" smtClean="0"/>
              <a:t>omments</a:t>
            </a:r>
            <a:r>
              <a:rPr lang="en-US" sz="2000" dirty="0"/>
              <a:t>, </a:t>
            </a:r>
            <a:r>
              <a:rPr lang="en-US" sz="2000" dirty="0" smtClean="0"/>
              <a:t>Votes </a:t>
            </a:r>
            <a:r>
              <a:rPr lang="en-US" sz="2000" dirty="0"/>
              <a:t>and </a:t>
            </a:r>
            <a:r>
              <a:rPr lang="en-US" sz="2000" dirty="0"/>
              <a:t>U</a:t>
            </a:r>
            <a:r>
              <a:rPr lang="en-US" sz="2000" dirty="0" smtClean="0"/>
              <a:t>sers.</a:t>
            </a:r>
            <a:endParaRPr lang="en-US" sz="2000" dirty="0"/>
          </a:p>
          <a:p>
            <a:pPr fontAlgn="base"/>
            <a:r>
              <a:rPr lang="en-US" sz="2000" dirty="0"/>
              <a:t>This forms the basis of our content model</a:t>
            </a:r>
            <a:r>
              <a:rPr lang="en-US" sz="2000" dirty="0" smtClean="0"/>
              <a:t>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Identified a set of 16 </a:t>
            </a:r>
            <a:r>
              <a:rPr lang="en-US" sz="2000" dirty="0" smtClean="0"/>
              <a:t>broad Java topics.</a:t>
            </a:r>
            <a:endParaRPr lang="en-US" sz="2000" dirty="0"/>
          </a:p>
          <a:p>
            <a:pPr fontAlgn="base"/>
            <a:r>
              <a:rPr lang="en-US" sz="2000" dirty="0" err="1"/>
              <a:t>F</a:t>
            </a:r>
            <a:r>
              <a:rPr lang="en-US" sz="2000" dirty="0" err="1" smtClean="0"/>
              <a:t>ulltext</a:t>
            </a:r>
            <a:r>
              <a:rPr lang="en-US" sz="2000" dirty="0" smtClean="0"/>
              <a:t> </a:t>
            </a:r>
            <a:r>
              <a:rPr lang="en-US" sz="2000" dirty="0"/>
              <a:t>search to classify questions into one or more of these </a:t>
            </a:r>
            <a:r>
              <a:rPr lang="en-US" sz="2000" dirty="0" smtClean="0"/>
              <a:t>topics.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dirty="0" smtClean="0"/>
              <a:t>Grid </a:t>
            </a:r>
            <a:r>
              <a:rPr lang="en-US" sz="2000" dirty="0"/>
              <a:t>of </a:t>
            </a:r>
            <a:r>
              <a:rPr lang="en-US" sz="2000" dirty="0" smtClean="0"/>
              <a:t>topics (inspired by Knowledge Sea)</a:t>
            </a:r>
          </a:p>
          <a:p>
            <a:pPr lvl="1" fontAlgn="base"/>
            <a:r>
              <a:rPr lang="en-US" sz="2000" dirty="0"/>
              <a:t>Group user modeling using a simple implicit feedback - group </a:t>
            </a:r>
            <a:r>
              <a:rPr lang="en-US" sz="2000" dirty="0" smtClean="0"/>
              <a:t>traffic</a:t>
            </a:r>
          </a:p>
          <a:p>
            <a:pPr lvl="1" fontAlgn="base"/>
            <a:r>
              <a:rPr lang="en-US" sz="2000" dirty="0" smtClean="0"/>
              <a:t>Darker </a:t>
            </a:r>
            <a:r>
              <a:rPr lang="en-US" sz="2000" dirty="0"/>
              <a:t>the shade higher the group traffic for the posts in that </a:t>
            </a:r>
            <a:r>
              <a:rPr lang="en-US" sz="2000" dirty="0" smtClean="0"/>
              <a:t>topic</a:t>
            </a:r>
          </a:p>
          <a:p>
            <a:pPr lvl="1" fontAlgn="base"/>
            <a:r>
              <a:rPr lang="en-US" sz="2000" b="1" dirty="0"/>
              <a:t>Self-organization</a:t>
            </a:r>
            <a:r>
              <a:rPr lang="en-US" sz="2000" dirty="0"/>
              <a:t> (no expert or moderator needed</a:t>
            </a:r>
            <a:r>
              <a:rPr lang="en-US" sz="2000" dirty="0" smtClean="0"/>
              <a:t>)</a:t>
            </a:r>
          </a:p>
          <a:p>
            <a:pPr lvl="1" fontAlgn="base"/>
            <a:r>
              <a:rPr lang="en-US" sz="2000" dirty="0" smtClean="0"/>
              <a:t>Clicking on a cell lists the posts under that topic</a:t>
            </a:r>
          </a:p>
          <a:p>
            <a:pPr fontAlgn="base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Adaptation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76395"/>
            <a:ext cx="8915400" cy="4496079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 smtClean="0"/>
              <a:t>Each </a:t>
            </a:r>
            <a:r>
              <a:rPr lang="en-US" sz="2000" dirty="0"/>
              <a:t>link is distinguished to provide visual cues to the user about the post</a:t>
            </a:r>
            <a:r>
              <a:rPr lang="en-US" sz="2000" dirty="0" smtClean="0"/>
              <a:t>.</a:t>
            </a:r>
          </a:p>
          <a:p>
            <a:pPr fontAlgn="base"/>
            <a:endParaRPr lang="en-US" sz="2000" dirty="0" smtClean="0"/>
          </a:p>
          <a:p>
            <a:pPr fontAlgn="base"/>
            <a:r>
              <a:rPr lang="en-US" sz="2000" b="1" dirty="0"/>
              <a:t>G</a:t>
            </a:r>
            <a:r>
              <a:rPr lang="en-US" sz="2000" b="1" dirty="0" smtClean="0"/>
              <a:t>roup traffic</a:t>
            </a:r>
            <a:endParaRPr lang="en-US" sz="2000" dirty="0" smtClean="0"/>
          </a:p>
          <a:p>
            <a:pPr lvl="1" fontAlgn="base"/>
            <a:endParaRPr lang="en-US" dirty="0" smtClean="0"/>
          </a:p>
          <a:p>
            <a:pPr fontAlgn="base"/>
            <a:r>
              <a:rPr lang="en-US" sz="2200" b="1" dirty="0" smtClean="0"/>
              <a:t>Usefulness</a:t>
            </a:r>
          </a:p>
          <a:p>
            <a:pPr fontAlgn="base"/>
            <a:endParaRPr lang="en-US" sz="2000" dirty="0" smtClean="0"/>
          </a:p>
          <a:p>
            <a:pPr lvl="1" fontAlgn="base"/>
            <a:r>
              <a:rPr lang="en-US" sz="2000" dirty="0" smtClean="0"/>
              <a:t>Darker </a:t>
            </a:r>
            <a:r>
              <a:rPr lang="en-US" sz="2000" dirty="0"/>
              <a:t>the shade, higher the traffic/usefulness</a:t>
            </a:r>
            <a:r>
              <a:rPr lang="en-US" sz="2000" dirty="0" smtClean="0"/>
              <a:t>.</a:t>
            </a:r>
          </a:p>
          <a:p>
            <a:pPr fontAlgn="base"/>
            <a:r>
              <a:rPr lang="en-US" sz="2000" dirty="0" smtClean="0"/>
              <a:t>Options to sort by group traffic, usefulness or relevance.</a:t>
            </a:r>
            <a:endParaRPr lang="en-US" sz="2000" dirty="0"/>
          </a:p>
          <a:p>
            <a:pPr fontAlgn="base"/>
            <a:r>
              <a:rPr lang="en-US" sz="2000" dirty="0"/>
              <a:t>B</a:t>
            </a:r>
            <a:r>
              <a:rPr lang="en-US" sz="2000" dirty="0" smtClean="0"/>
              <a:t>rowser </a:t>
            </a:r>
            <a:r>
              <a:rPr lang="en-US" sz="2000" dirty="0"/>
              <a:t>events to collect </a:t>
            </a:r>
            <a:r>
              <a:rPr lang="en-US" sz="2000" dirty="0" smtClean="0"/>
              <a:t>user behavior data.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754" y="2383967"/>
            <a:ext cx="1284515" cy="1284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369" y="2367640"/>
            <a:ext cx="1313543" cy="13135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2371403"/>
            <a:ext cx="1284515" cy="12845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325" y="3443781"/>
            <a:ext cx="1150124" cy="11501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951" y="3443781"/>
            <a:ext cx="1139371" cy="11393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694" y="3454533"/>
            <a:ext cx="1084034" cy="108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5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Adaptation - Usefulness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Usefulness </a:t>
            </a:r>
            <a:r>
              <a:rPr lang="en-US" dirty="0" smtClean="0"/>
              <a:t>score </a:t>
            </a:r>
            <a:r>
              <a:rPr lang="en-US" dirty="0"/>
              <a:t>- Weighted average of the following metrics:</a:t>
            </a:r>
          </a:p>
          <a:p>
            <a:pPr lvl="1" fontAlgn="base"/>
            <a:r>
              <a:rPr lang="en-US" sz="1800" dirty="0"/>
              <a:t>User </a:t>
            </a:r>
            <a:r>
              <a:rPr lang="en-US" sz="1800" dirty="0" smtClean="0"/>
              <a:t>ratings</a:t>
            </a:r>
          </a:p>
          <a:p>
            <a:pPr lvl="1" fontAlgn="base"/>
            <a:endParaRPr lang="en-US" sz="1800" dirty="0"/>
          </a:p>
          <a:p>
            <a:pPr lvl="1" fontAlgn="base"/>
            <a:endParaRPr lang="en-US" sz="1800" dirty="0" smtClean="0"/>
          </a:p>
          <a:p>
            <a:pPr lvl="1" fontAlgn="base"/>
            <a:endParaRPr lang="en-US" sz="1800" dirty="0"/>
          </a:p>
          <a:p>
            <a:pPr lvl="1" fontAlgn="base"/>
            <a:r>
              <a:rPr lang="en-US" sz="1800" dirty="0" smtClean="0"/>
              <a:t>Time </a:t>
            </a:r>
            <a:r>
              <a:rPr lang="en-US" sz="1800" dirty="0"/>
              <a:t>spent</a:t>
            </a:r>
          </a:p>
          <a:p>
            <a:pPr lvl="1" fontAlgn="base"/>
            <a:r>
              <a:rPr lang="en-US" sz="1800" dirty="0"/>
              <a:t>Number of select operations </a:t>
            </a:r>
          </a:p>
          <a:p>
            <a:pPr lvl="1" fontAlgn="base"/>
            <a:r>
              <a:rPr lang="en-US" sz="1800" dirty="0"/>
              <a:t>Number of </a:t>
            </a:r>
            <a:r>
              <a:rPr lang="en-US" sz="1800" dirty="0" smtClean="0"/>
              <a:t>visits </a:t>
            </a:r>
            <a:endParaRPr lang="en-US" sz="1800" dirty="0"/>
          </a:p>
          <a:p>
            <a:pPr lvl="1" fontAlgn="base"/>
            <a:r>
              <a:rPr lang="en-US" sz="1800" dirty="0"/>
              <a:t>Existence of accepted answer(s)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956" y="3024377"/>
            <a:ext cx="1188357" cy="9980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158" y="2925563"/>
            <a:ext cx="1017814" cy="1017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817" y="2890297"/>
            <a:ext cx="1088346" cy="10883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008" y="2804285"/>
            <a:ext cx="1113971" cy="10740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360" y="2928822"/>
            <a:ext cx="908957" cy="109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6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dirty="0" err="1" smtClean="0"/>
              <a:t>Elasticsearch</a:t>
            </a:r>
            <a:r>
              <a:rPr lang="en-US" sz="2000" dirty="0" smtClean="0"/>
              <a:t> with Python and MySQL</a:t>
            </a:r>
          </a:p>
          <a:p>
            <a:pPr fontAlgn="base"/>
            <a:r>
              <a:rPr lang="en-US" sz="2000" dirty="0" smtClean="0"/>
              <a:t>Composite index – Body, Title and Tags of posts</a:t>
            </a:r>
            <a:endParaRPr lang="en-US" sz="2000" dirty="0"/>
          </a:p>
          <a:p>
            <a:pPr fontAlgn="base"/>
            <a:r>
              <a:rPr lang="en-US" sz="2000" dirty="0" smtClean="0"/>
              <a:t>Periodic indexing to update new questions</a:t>
            </a:r>
          </a:p>
          <a:p>
            <a:pPr fontAlgn="base"/>
            <a:r>
              <a:rPr lang="en-US" sz="2000" dirty="0" smtClean="0"/>
              <a:t>Search queries </a:t>
            </a:r>
          </a:p>
          <a:p>
            <a:pPr lvl="1" fontAlgn="base"/>
            <a:r>
              <a:rPr lang="en-US" sz="2000" dirty="0" err="1" smtClean="0"/>
              <a:t>Stopword</a:t>
            </a:r>
            <a:r>
              <a:rPr lang="en-US" sz="2000" dirty="0" smtClean="0"/>
              <a:t> removal – Excluding Java keywords</a:t>
            </a:r>
          </a:p>
          <a:p>
            <a:pPr lvl="1" fontAlgn="base"/>
            <a:r>
              <a:rPr lang="en-US" sz="2000" dirty="0" smtClean="0"/>
              <a:t>Lemmatization</a:t>
            </a:r>
          </a:p>
          <a:p>
            <a:pPr lvl="1" fontAlgn="base"/>
            <a:r>
              <a:rPr lang="en-US" sz="2000" dirty="0" smtClean="0"/>
              <a:t>TF-IDF to return most relevant results</a:t>
            </a:r>
          </a:p>
        </p:txBody>
      </p:sp>
    </p:spTree>
    <p:extLst>
      <p:ext uri="{BB962C8B-B14F-4D97-AF65-F5344CB8AC3E}">
        <p14:creationId xmlns:p14="http://schemas.microsoft.com/office/powerpoint/2010/main" val="208157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000" dirty="0" smtClean="0"/>
              <a:t>Explicit feedback – Rate interest level in each topic</a:t>
            </a:r>
          </a:p>
          <a:p>
            <a:pPr fontAlgn="base"/>
            <a:r>
              <a:rPr lang="en-US" sz="2000" dirty="0" smtClean="0"/>
              <a:t>User-Item Collaborative Filtering</a:t>
            </a:r>
          </a:p>
          <a:p>
            <a:pPr fontAlgn="base"/>
            <a:r>
              <a:rPr lang="en-US" sz="2000" dirty="0"/>
              <a:t>T</a:t>
            </a:r>
            <a:r>
              <a:rPr lang="en-US" sz="2000" dirty="0" smtClean="0"/>
              <a:t>wo </a:t>
            </a:r>
            <a:r>
              <a:rPr lang="en-US" sz="2000" dirty="0"/>
              <a:t>modes of recommendation </a:t>
            </a:r>
          </a:p>
          <a:p>
            <a:pPr lvl="1" fontAlgn="base"/>
            <a:r>
              <a:rPr lang="en-US" sz="2000" b="1" dirty="0" smtClean="0"/>
              <a:t>Recommended Users to Follow</a:t>
            </a:r>
            <a:endParaRPr lang="en-US" sz="2000" dirty="0"/>
          </a:p>
          <a:p>
            <a:pPr lvl="2" fontAlgn="base"/>
            <a:r>
              <a:rPr lang="en-US" sz="2000" dirty="0" smtClean="0"/>
              <a:t>Top </a:t>
            </a:r>
            <a:r>
              <a:rPr lang="en-US" sz="2000" dirty="0"/>
              <a:t>5 similar users based on their levels of interest in each </a:t>
            </a:r>
            <a:r>
              <a:rPr lang="en-US" sz="2000" dirty="0" smtClean="0"/>
              <a:t>topic</a:t>
            </a:r>
          </a:p>
          <a:p>
            <a:pPr lvl="2" fontAlgn="base"/>
            <a:r>
              <a:rPr lang="en-US" sz="2000" dirty="0" smtClean="0"/>
              <a:t>Pearson </a:t>
            </a:r>
            <a:r>
              <a:rPr lang="en-US" sz="2000" dirty="0"/>
              <a:t>Correlation</a:t>
            </a:r>
          </a:p>
          <a:p>
            <a:pPr lvl="1" fontAlgn="base"/>
            <a:r>
              <a:rPr lang="en-US" sz="2000" b="1" dirty="0" smtClean="0"/>
              <a:t>Recommended Questions </a:t>
            </a:r>
            <a:endParaRPr lang="en-US" sz="2000" dirty="0"/>
          </a:p>
          <a:p>
            <a:pPr lvl="2" fontAlgn="base"/>
            <a:r>
              <a:rPr lang="en-US" sz="2000" dirty="0" smtClean="0"/>
              <a:t>Top </a:t>
            </a:r>
            <a:r>
              <a:rPr lang="en-US" sz="2000" dirty="0"/>
              <a:t>questions in the highest rated topics for the set of similar users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895</TotalTime>
  <Words>647</Words>
  <Application>Microsoft Macintosh PowerPoint</Application>
  <PresentationFormat>Widescreen</PresentationFormat>
  <Paragraphs>154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Apple Chancery</vt:lpstr>
      <vt:lpstr>AppleGothic</vt:lpstr>
      <vt:lpstr>Calibri</vt:lpstr>
      <vt:lpstr>Century Gothic</vt:lpstr>
      <vt:lpstr>Wingdings 3</vt:lpstr>
      <vt:lpstr>Arial</vt:lpstr>
      <vt:lpstr>Wisp</vt:lpstr>
      <vt:lpstr>Java with the flow! Adaptive Navigation System Aarti Rao Manjeshwar  Harini Ravichandran  Jayaprakash Jayakumar  Karthik Subramanian  Pon Arasu Neranj Subramanian</vt:lpstr>
      <vt:lpstr>Overview</vt:lpstr>
      <vt:lpstr>Goal – Enhancing usability</vt:lpstr>
      <vt:lpstr>Data Collection and Topic Clustering</vt:lpstr>
      <vt:lpstr>Social Navigation</vt:lpstr>
      <vt:lpstr>Link Adaptation</vt:lpstr>
      <vt:lpstr>Link Adaptation - Usefulness</vt:lpstr>
      <vt:lpstr>Search</vt:lpstr>
      <vt:lpstr>Recommendation</vt:lpstr>
      <vt:lpstr>Additional Features</vt:lpstr>
      <vt:lpstr>Evaluation – User Feedback</vt:lpstr>
      <vt:lpstr>Technology Stack</vt:lpstr>
      <vt:lpstr>Development Plan</vt:lpstr>
      <vt:lpstr>Development Plan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with the flow</dc:title>
  <dc:creator>Karthik Subramanian (Student)</dc:creator>
  <cp:lastModifiedBy>Harini Ravichandran (Student)</cp:lastModifiedBy>
  <cp:revision>111</cp:revision>
  <cp:lastPrinted>2016-03-02T18:23:58Z</cp:lastPrinted>
  <dcterms:created xsi:type="dcterms:W3CDTF">2016-02-29T20:46:34Z</dcterms:created>
  <dcterms:modified xsi:type="dcterms:W3CDTF">2016-05-01T07:39:59Z</dcterms:modified>
</cp:coreProperties>
</file>