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754" r:id="rId3"/>
    <p:sldMasterId id="2147483654" r:id="rId4"/>
  </p:sldMasterIdLst>
  <p:notesMasterIdLst>
    <p:notesMasterId r:id="rId15"/>
  </p:notesMasterIdLst>
  <p:sldIdLst>
    <p:sldId id="274" r:id="rId5"/>
    <p:sldId id="498" r:id="rId6"/>
    <p:sldId id="505" r:id="rId7"/>
    <p:sldId id="516" r:id="rId8"/>
    <p:sldId id="517" r:id="rId9"/>
    <p:sldId id="504" r:id="rId10"/>
    <p:sldId id="518" r:id="rId11"/>
    <p:sldId id="508" r:id="rId12"/>
    <p:sldId id="502" r:id="rId13"/>
    <p:sldId id="4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6"/>
    <a:srgbClr val="4582F4"/>
    <a:srgbClr val="FBFBFB"/>
    <a:srgbClr val="000000"/>
    <a:srgbClr val="23202B"/>
    <a:srgbClr val="161218"/>
    <a:srgbClr val="E04658"/>
    <a:srgbClr val="FF4081"/>
    <a:srgbClr val="F5F5F5"/>
    <a:srgbClr val="5F7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BA5EE-CE09-4852-BD50-147BC4056AAF}" v="1378" dt="2019-09-11T03:31:05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731"/>
  </p:normalViewPr>
  <p:slideViewPr>
    <p:cSldViewPr snapToGrid="0" showGuides="1">
      <p:cViewPr varScale="1">
        <p:scale>
          <a:sx n="37" d="100"/>
          <a:sy n="37" d="100"/>
        </p:scale>
        <p:origin x="48" y="10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Thursday 05 Mar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5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141" y="685865"/>
            <a:ext cx="10696877" cy="432772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-1112" y="1602414"/>
            <a:ext cx="1113901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4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7561" y="940886"/>
            <a:ext cx="10696877" cy="659313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868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8583EE-B881-4B84-9518-E90D2572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53DF1B0-01F7-4DFB-9D6E-F3361ADD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273776-39AB-40EA-BD79-CDAA920D7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- Basic - Fram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154177-C543-4C9B-BF32-ADFFE1B28F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050" y="1144588"/>
            <a:ext cx="1941513" cy="3979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rgbClr val="FBFBFB"/>
                </a:solidFill>
                <a:latin typeface="Noto Sans"/>
              </a:defRPr>
            </a:lvl1pPr>
          </a:lstStyle>
          <a:p>
            <a:pPr lvl="0"/>
            <a:r>
              <a:rPr lang="en-US" dirty="0"/>
              <a:t>Head 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A3CE3BA-D56D-462A-A68D-AF37924B85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77" y="1743204"/>
            <a:ext cx="3253882" cy="4960041"/>
          </a:xfrm>
          <a:prstGeom prst="rect">
            <a:avLst/>
          </a:prstGeom>
          <a:effectLst>
            <a:outerShdw blurRad="304800" dist="50800" dir="5400000" sx="98000" sy="98000" algn="ctr" rotWithShape="0">
              <a:srgbClr val="000000">
                <a:alpha val="74000"/>
              </a:srgbClr>
            </a:outerShdw>
          </a:effectLst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A7BE81A-97B4-4AA3-AC3E-29F2B5B69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3771" y="2007749"/>
            <a:ext cx="2047103" cy="4427838"/>
          </a:xfrm>
          <a:prstGeom prst="roundRect">
            <a:avLst>
              <a:gd name="adj" fmla="val 10333"/>
            </a:avLst>
          </a:prstGeom>
          <a:solidFill>
            <a:schemeClr val="tx1"/>
          </a:solidFill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Downloader Application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Additions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574D6-D505-41E9-BB9B-95E53D1FE7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67300" y="1943100"/>
            <a:ext cx="4895850" cy="3383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C4AA27-F892-4C1C-82B5-CF39CF97FA95}"/>
              </a:ext>
            </a:extLst>
          </p:cNvPr>
          <p:cNvSpPr>
            <a:spLocks/>
          </p:cNvSpPr>
          <p:nvPr userDrawn="1"/>
        </p:nvSpPr>
        <p:spPr>
          <a:xfrm>
            <a:off x="1846396" y="2015123"/>
            <a:ext cx="2084832" cy="4434840"/>
          </a:xfrm>
          <a:prstGeom prst="roundRect">
            <a:avLst>
              <a:gd name="adj" fmla="val 10112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8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8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0" animBg="1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 view Head 1 No Ani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154177-C543-4C9B-BF32-ADFFE1B28F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050" y="1144588"/>
            <a:ext cx="1941513" cy="3979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rgbClr val="FBFBFB"/>
                </a:solidFill>
                <a:latin typeface="Noto Sans"/>
              </a:defRPr>
            </a:lvl1pPr>
          </a:lstStyle>
          <a:p>
            <a:pPr lvl="0"/>
            <a:r>
              <a:rPr lang="en-US" dirty="0"/>
              <a:t>Head 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A3CE3BA-D56D-462A-A68D-AF37924B85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77" y="1743204"/>
            <a:ext cx="3253882" cy="4960041"/>
          </a:xfrm>
          <a:prstGeom prst="rect">
            <a:avLst/>
          </a:prstGeom>
          <a:effectLst>
            <a:outerShdw blurRad="304800" dist="50800" dir="5400000" sx="98000" sy="98000" algn="ctr" rotWithShape="0">
              <a:srgbClr val="000000">
                <a:alpha val="74000"/>
              </a:srgbClr>
            </a:outerShdw>
          </a:effectLst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A7BE81A-97B4-4AA3-AC3E-29F2B5B69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3771" y="2007749"/>
            <a:ext cx="2047103" cy="4427838"/>
          </a:xfrm>
          <a:prstGeom prst="roundRect">
            <a:avLst>
              <a:gd name="adj" fmla="val 10333"/>
            </a:avLst>
          </a:prstGeom>
          <a:solidFill>
            <a:schemeClr val="tx1"/>
          </a:solidFill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Downloader Application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Additions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574D6-D505-41E9-BB9B-95E53D1FE7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67300" y="1943100"/>
            <a:ext cx="4895850" cy="3383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C4AA27-F892-4C1C-82B5-CF39CF97FA95}"/>
              </a:ext>
            </a:extLst>
          </p:cNvPr>
          <p:cNvSpPr>
            <a:spLocks/>
          </p:cNvSpPr>
          <p:nvPr userDrawn="1"/>
        </p:nvSpPr>
        <p:spPr>
          <a:xfrm>
            <a:off x="1846396" y="2015123"/>
            <a:ext cx="2084832" cy="4434840"/>
          </a:xfrm>
          <a:prstGeom prst="roundRect">
            <a:avLst>
              <a:gd name="adj" fmla="val 10112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Downloader Application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0" y="1143399"/>
            <a:ext cx="194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Basics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Addition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App Flows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Basics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04393" y="1156406"/>
            <a:ext cx="18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Additions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7789D5-327E-4104-8784-AA6254ACFC43}"/>
              </a:ext>
            </a:extLst>
          </p:cNvPr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6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17018 -4.8148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Section 1 (No animation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Basics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04393" y="1156406"/>
            <a:ext cx="18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Additions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878EE3-51FE-44D9-BC9F-1DEF270A22DF}"/>
              </a:ext>
            </a:extLst>
          </p:cNvPr>
          <p:cNvCxnSpPr/>
          <p:nvPr userDrawn="1"/>
        </p:nvCxnSpPr>
        <p:spPr>
          <a:xfrm>
            <a:off x="2550987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61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Basics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50987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Additions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164872"/>
            <a:ext cx="18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References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4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81481E-6 L 0.16601 -4.8148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Tài</a:t>
            </a: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nguyên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43880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Th</a:t>
            </a:r>
            <a:r>
              <a:rPr lang="vi-VN" sz="1000" spc="16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ư</a:t>
            </a:r>
            <a:r>
              <a:rPr lang="en-US" sz="1000" spc="16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viện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Tham khảo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131007"/>
            <a:ext cx="18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6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Mã nguồn</a:t>
            </a:r>
            <a:endParaRPr lang="en-US" sz="2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6523 -4.8148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2141" y="685865"/>
            <a:ext cx="10696877" cy="432772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-1112" y="1602414"/>
            <a:ext cx="1113901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rgbClr val="161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rgbClr val="23202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86387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Le Dinh Trung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Downloader – Training Menu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62" r:id="rId2"/>
    <p:sldLayoutId id="2147483761" r:id="rId3"/>
    <p:sldLayoutId id="2147483751" r:id="rId4"/>
    <p:sldLayoutId id="2147483763" r:id="rId5"/>
    <p:sldLayoutId id="2147483752" r:id="rId6"/>
    <p:sldLayoutId id="2147483753" r:id="rId7"/>
    <p:sldLayoutId id="2147483726" r:id="rId8"/>
    <p:sldLayoutId id="214748373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DD26E4-B68C-4CEB-BEC1-8473FAFD02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090" y="1150401"/>
            <a:ext cx="2244144" cy="4488288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355600" dist="50800" dir="5400000" sx="60000" sy="60000" algn="ctr" rotWithShape="0">
              <a:srgbClr val="000000">
                <a:alpha val="46000"/>
              </a:srgbClr>
            </a:outerShdw>
          </a:effectLst>
        </p:spPr>
      </p:pic>
      <p:sp>
        <p:nvSpPr>
          <p:cNvPr id="42" name="Rectangle 41"/>
          <p:cNvSpPr/>
          <p:nvPr/>
        </p:nvSpPr>
        <p:spPr>
          <a:xfrm>
            <a:off x="539133" y="2279754"/>
            <a:ext cx="5329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400" b="1" dirty="0" err="1">
                <a:solidFill>
                  <a:srgbClr val="0070C0"/>
                </a:solidFill>
                <a:latin typeface="Roboto Medium" panose="02000000000000000000"/>
                <a:ea typeface="Roboto Light" charset="0"/>
                <a:cs typeface="Roboto Light" charset="0"/>
              </a:rPr>
              <a:t>MagicCam</a:t>
            </a:r>
            <a:endParaRPr lang="en-US" sz="5400" b="1" dirty="0">
              <a:solidFill>
                <a:srgbClr val="0070C0"/>
              </a:solidFill>
              <a:latin typeface="Roboto Medium" panose="0200000000000000000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38150" y="3558624"/>
            <a:ext cx="45276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Phần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mềm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chụp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ảnh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giải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trí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cho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hệ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điều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hành Android</a:t>
            </a:r>
          </a:p>
          <a:p>
            <a:pPr algn="r"/>
            <a:endParaRPr lang="en-US" sz="2400" dirty="0">
              <a:solidFill>
                <a:srgbClr val="0070C0"/>
              </a:solidFill>
              <a:latin typeface="Roboto Medium" panose="02000000000000000000"/>
              <a:ea typeface="Roboto Thin" charset="0"/>
              <a:cs typeface="Roboto Thin" charset="0"/>
            </a:endParaRPr>
          </a:p>
          <a:p>
            <a:pPr algn="r"/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Gvhd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: TS.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Ngô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Huy</a:t>
            </a:r>
            <a:r>
              <a:rPr lang="en-US" sz="2400" dirty="0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Roboto Medium" panose="02000000000000000000"/>
                <a:ea typeface="Roboto Thin" charset="0"/>
                <a:cs typeface="Roboto Thin" charset="0"/>
              </a:rPr>
              <a:t>Biên</a:t>
            </a:r>
            <a:endParaRPr lang="en-US" sz="2400" dirty="0">
              <a:solidFill>
                <a:srgbClr val="0070C0"/>
              </a:solidFill>
              <a:latin typeface="Roboto Medium" panose="02000000000000000000"/>
              <a:ea typeface="Roboto Thin" charset="0"/>
              <a:cs typeface="Roboto Thin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799286-94F2-43A2-857C-FC9E9EF6321C}"/>
              </a:ext>
            </a:extLst>
          </p:cNvPr>
          <p:cNvCxnSpPr>
            <a:cxnSpLocks/>
          </p:cNvCxnSpPr>
          <p:nvPr/>
        </p:nvCxnSpPr>
        <p:spPr>
          <a:xfrm>
            <a:off x="0" y="3394545"/>
            <a:ext cx="5731497" cy="0"/>
          </a:xfrm>
          <a:prstGeom prst="line">
            <a:avLst/>
          </a:prstGeom>
          <a:ln w="38100">
            <a:solidFill>
              <a:srgbClr val="4582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74FB7A-F795-4E61-8EC8-051C16095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051" y="1194671"/>
            <a:ext cx="2272037" cy="4544074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355600" dist="50800" dir="5400000" sx="60000" sy="60000" algn="ctr" rotWithShape="0">
              <a:srgbClr val="000000">
                <a:alpha val="46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24242-C7BF-449F-9C19-DF5CE60E6E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6638" y="1304154"/>
            <a:ext cx="2272037" cy="454407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355600" dist="50800" dir="5400000" sx="60000" sy="60000" algn="ctr" rotWithShape="0">
              <a:srgbClr val="000000">
                <a:alpha val="46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C8FB4-BCA1-4E69-B3E5-B89598D1A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2566" y="4996392"/>
            <a:ext cx="954087" cy="954087"/>
          </a:xfrm>
          <a:prstGeom prst="rect">
            <a:avLst/>
          </a:prstGeom>
          <a:effectLst>
            <a:outerShdw blurRad="355600" dist="50800" dir="5400000" sx="60000" sy="60000" algn="ctr" rotWithShape="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18147" y="3114777"/>
            <a:ext cx="9930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println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("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hank you for your listening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");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054176"/>
            <a:ext cx="4743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return</a:t>
            </a:r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 </a:t>
            </a: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App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()</a:t>
            </a:r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6BEE8-8D95-4923-BE90-A2A7CCFF3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99160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7D2117-C6E6-44CA-9487-36D585995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2413" y="4499984"/>
            <a:ext cx="1537012" cy="1537012"/>
          </a:xfrm>
          <a:prstGeom prst="ellipse">
            <a:avLst/>
          </a:prstGeom>
          <a:noFill/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Title 8">
            <a:extLst>
              <a:ext uri="{FF2B5EF4-FFF2-40B4-BE49-F238E27FC236}">
                <a16:creationId xmlns:a16="http://schemas.microsoft.com/office/drawing/2014/main" id="{C2004C55-1F0F-4B10-B8AA-51E99D016EC0}"/>
              </a:ext>
            </a:extLst>
          </p:cNvPr>
          <p:cNvSpPr txBox="1">
            <a:spLocks/>
          </p:cNvSpPr>
          <p:nvPr/>
        </p:nvSpPr>
        <p:spPr>
          <a:xfrm>
            <a:off x="1301750" y="819282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Thành</a:t>
            </a:r>
            <a:r>
              <a:rPr lang="en-US" sz="4800" dirty="0"/>
              <a:t> </a:t>
            </a:r>
            <a:r>
              <a:rPr lang="en-US" sz="4800" dirty="0" err="1"/>
              <a:t>viên</a:t>
            </a:r>
            <a:r>
              <a:rPr lang="en-US" sz="4800" dirty="0"/>
              <a:t> </a:t>
            </a:r>
            <a:r>
              <a:rPr lang="en-US" sz="4800" dirty="0" err="1"/>
              <a:t>tham</a:t>
            </a:r>
            <a:r>
              <a:rPr lang="en-US" sz="4800" dirty="0"/>
              <a:t> </a:t>
            </a:r>
            <a:r>
              <a:rPr lang="en-US" sz="4800" dirty="0" err="1"/>
              <a:t>gia</a:t>
            </a:r>
            <a:endParaRPr lang="en-US" sz="4800" dirty="0">
              <a:latin typeface="Robot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DBDE74-3B28-48C2-9663-A7BB11E7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2277" y="2092777"/>
            <a:ext cx="1702199" cy="1702199"/>
          </a:xfrm>
          <a:prstGeom prst="ellipse">
            <a:avLst/>
          </a:prstGeom>
          <a:noFill/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Title 8">
            <a:extLst>
              <a:ext uri="{FF2B5EF4-FFF2-40B4-BE49-F238E27FC236}">
                <a16:creationId xmlns:a16="http://schemas.microsoft.com/office/drawing/2014/main" id="{9F5C1FF2-D9EB-4A31-B3DA-547B4EDD2D7F}"/>
              </a:ext>
            </a:extLst>
          </p:cNvPr>
          <p:cNvSpPr txBox="1">
            <a:spLocks/>
          </p:cNvSpPr>
          <p:nvPr/>
        </p:nvSpPr>
        <p:spPr>
          <a:xfrm>
            <a:off x="3505755" y="2682439"/>
            <a:ext cx="6381195" cy="3442136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Huỳnh</a:t>
            </a:r>
            <a:r>
              <a:rPr lang="en-US" sz="3200" dirty="0">
                <a:solidFill>
                  <a:schemeClr val="tx1"/>
                </a:solidFill>
              </a:rPr>
              <a:t> Kim </a:t>
            </a:r>
            <a:r>
              <a:rPr lang="en-US" sz="3200" dirty="0" err="1">
                <a:solidFill>
                  <a:schemeClr val="tx1"/>
                </a:solidFill>
              </a:rPr>
              <a:t>Ninh</a:t>
            </a:r>
            <a:r>
              <a:rPr lang="en-US" sz="3200" dirty="0">
                <a:solidFill>
                  <a:schemeClr val="tx1"/>
                </a:solidFill>
              </a:rPr>
              <a:t> - 1612484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Roboto Light"/>
              </a:rPr>
              <a:t>Lê Đình Trung - 1612751</a:t>
            </a:r>
          </a:p>
        </p:txBody>
      </p:sp>
    </p:spTree>
    <p:extLst>
      <p:ext uri="{BB962C8B-B14F-4D97-AF65-F5344CB8AC3E}">
        <p14:creationId xmlns:p14="http://schemas.microsoft.com/office/powerpoint/2010/main" val="191372727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>
            <a:extLst>
              <a:ext uri="{FF2B5EF4-FFF2-40B4-BE49-F238E27FC236}">
                <a16:creationId xmlns:a16="http://schemas.microsoft.com/office/drawing/2014/main" id="{199ED31A-C532-46FA-A9E3-50EBAD02E82D}"/>
              </a:ext>
            </a:extLst>
          </p:cNvPr>
          <p:cNvSpPr txBox="1">
            <a:spLocks/>
          </p:cNvSpPr>
          <p:nvPr/>
        </p:nvSpPr>
        <p:spPr>
          <a:xfrm>
            <a:off x="1174749" y="2783576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Giới</a:t>
            </a:r>
            <a:r>
              <a:rPr lang="en-US" sz="4800" dirty="0"/>
              <a:t> </a:t>
            </a:r>
            <a:r>
              <a:rPr lang="en-US" sz="4800" dirty="0" err="1"/>
              <a:t>thiệu</a:t>
            </a:r>
            <a:r>
              <a:rPr lang="en-US" sz="4800" dirty="0"/>
              <a:t> </a:t>
            </a:r>
            <a:r>
              <a:rPr lang="en-US" sz="4800" dirty="0" err="1"/>
              <a:t>về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 </a:t>
            </a:r>
            <a:r>
              <a:rPr lang="en-US" sz="4800" dirty="0" err="1"/>
              <a:t>tài</a:t>
            </a:r>
            <a:endParaRPr lang="en-US" sz="4800" dirty="0">
              <a:latin typeface="Robo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61F4C-0A29-4188-B824-7EDFEB37FFBA}"/>
              </a:ext>
            </a:extLst>
          </p:cNvPr>
          <p:cNvSpPr txBox="1"/>
          <p:nvPr/>
        </p:nvSpPr>
        <p:spPr>
          <a:xfrm>
            <a:off x="1205518" y="201048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 err="1"/>
              <a:t>Chụp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b="1" dirty="0"/>
              <a:t> </a:t>
            </a:r>
            <a:r>
              <a:rPr lang="en-US" sz="2800" dirty="0"/>
              <a:t>là một </a:t>
            </a:r>
            <a:r>
              <a:rPr lang="en-US" sz="2800" b="1" dirty="0" err="1"/>
              <a:t>nhu</a:t>
            </a:r>
            <a:r>
              <a:rPr lang="en-US" sz="2800" b="1" dirty="0"/>
              <a:t> </a:t>
            </a:r>
            <a:r>
              <a:rPr lang="en-US" sz="2800" b="1" dirty="0" err="1"/>
              <a:t>cầu</a:t>
            </a:r>
            <a:r>
              <a:rPr lang="en-US" sz="2800" b="1" dirty="0"/>
              <a:t> </a:t>
            </a:r>
            <a:r>
              <a:rPr lang="en-US" sz="2800" dirty="0"/>
              <a:t>không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thiếu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FB002-4827-4816-9DCE-BB70723AB9B2}"/>
              </a:ext>
            </a:extLst>
          </p:cNvPr>
          <p:cNvSpPr txBox="1"/>
          <p:nvPr/>
        </p:nvSpPr>
        <p:spPr>
          <a:xfrm>
            <a:off x="1424495" y="274997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b="1" dirty="0" err="1"/>
              <a:t>chụp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b="1" dirty="0"/>
              <a:t> </a:t>
            </a:r>
            <a:r>
              <a:rPr lang="en-US" sz="2800" dirty="0"/>
              <a:t>ngày càng </a:t>
            </a:r>
            <a:r>
              <a:rPr lang="en-US" sz="2800" dirty="0" err="1"/>
              <a:t>cao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887A4-3FB3-4C7B-9346-173906A9FD59}"/>
              </a:ext>
            </a:extLst>
          </p:cNvPr>
          <p:cNvSpPr txBox="1"/>
          <p:nvPr/>
        </p:nvSpPr>
        <p:spPr>
          <a:xfrm>
            <a:off x="1205519" y="3523066"/>
            <a:ext cx="90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Camera360, Snow, </a:t>
            </a:r>
            <a:r>
              <a:rPr lang="en-US" sz="2800" b="1" dirty="0" err="1"/>
              <a:t>FaceApp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948B-4894-4879-9EF3-DA3287C48F63}"/>
              </a:ext>
            </a:extLst>
          </p:cNvPr>
          <p:cNvSpPr txBox="1"/>
          <p:nvPr/>
        </p:nvSpPr>
        <p:spPr>
          <a:xfrm>
            <a:off x="1205522" y="4262556"/>
            <a:ext cx="90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cấp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CD57F-7897-4D5F-9B1C-A640AEE328C1}"/>
              </a:ext>
            </a:extLst>
          </p:cNvPr>
          <p:cNvSpPr txBox="1"/>
          <p:nvPr/>
        </p:nvSpPr>
        <p:spPr>
          <a:xfrm>
            <a:off x="1205520" y="4941832"/>
            <a:ext cx="902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Task’s </a:t>
            </a:r>
            <a:r>
              <a:rPr lang="en-US" sz="2800" b="1" dirty="0"/>
              <a:t>Progress</a:t>
            </a:r>
            <a:r>
              <a:rPr lang="en-US" sz="2800" dirty="0"/>
              <a:t>, </a:t>
            </a:r>
            <a:r>
              <a:rPr lang="en-US" sz="2800" b="1" dirty="0"/>
              <a:t>Downloaded size</a:t>
            </a:r>
            <a:r>
              <a:rPr lang="en-US" sz="2800" dirty="0"/>
              <a:t>, </a:t>
            </a:r>
            <a:r>
              <a:rPr lang="en-US" sz="2800" b="1" dirty="0"/>
              <a:t>File size</a:t>
            </a:r>
            <a:br>
              <a:rPr lang="en-US" sz="2800" b="1" dirty="0"/>
            </a:br>
            <a:r>
              <a:rPr lang="en-US" sz="2800" dirty="0"/>
              <a:t>shown in notification bar</a:t>
            </a:r>
          </a:p>
        </p:txBody>
      </p:sp>
    </p:spTree>
    <p:extLst>
      <p:ext uri="{BB962C8B-B14F-4D97-AF65-F5344CB8AC3E}">
        <p14:creationId xmlns:p14="http://schemas.microsoft.com/office/powerpoint/2010/main" val="8428825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3092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>
            <a:extLst>
              <a:ext uri="{FF2B5EF4-FFF2-40B4-BE49-F238E27FC236}">
                <a16:creationId xmlns:a16="http://schemas.microsoft.com/office/drawing/2014/main" id="{199ED31A-C532-46FA-A9E3-50EBAD02E82D}"/>
              </a:ext>
            </a:extLst>
          </p:cNvPr>
          <p:cNvSpPr txBox="1">
            <a:spLocks/>
          </p:cNvSpPr>
          <p:nvPr/>
        </p:nvSpPr>
        <p:spPr>
          <a:xfrm>
            <a:off x="1174749" y="2783576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endParaRPr lang="en-US" sz="4800" dirty="0">
              <a:latin typeface="Robo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61F4C-0A29-4188-B824-7EDFEB37FFBA}"/>
              </a:ext>
            </a:extLst>
          </p:cNvPr>
          <p:cNvSpPr txBox="1"/>
          <p:nvPr/>
        </p:nvSpPr>
        <p:spPr>
          <a:xfrm>
            <a:off x="1174749" y="190314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mẫu</a:t>
            </a:r>
            <a:r>
              <a:rPr lang="en-US" sz="2800" b="1" dirty="0"/>
              <a:t> </a:t>
            </a:r>
            <a:r>
              <a:rPr lang="en-US" sz="2800" b="1" dirty="0" err="1"/>
              <a:t>cần</a:t>
            </a:r>
            <a:r>
              <a:rPr lang="en-US" sz="2800" b="1" dirty="0"/>
              <a:t> :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A887E85-C1DF-4EF9-9727-1920548E8FA6}"/>
              </a:ext>
            </a:extLst>
          </p:cNvPr>
          <p:cNvSpPr txBox="1"/>
          <p:nvPr/>
        </p:nvSpPr>
        <p:spPr>
          <a:xfrm>
            <a:off x="2871269" y="2850118"/>
            <a:ext cx="6449460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Chụp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hình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bằng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máy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ảnh</a:t>
            </a:r>
            <a:r>
              <a:rPr lang="en-US" sz="2800" dirty="0">
                <a:latin typeface="Calibri"/>
                <a:cs typeface="Calibri"/>
              </a:rPr>
              <a:t> của </a:t>
            </a:r>
            <a:r>
              <a:rPr lang="en-US" sz="2800" dirty="0" err="1">
                <a:latin typeface="Calibri"/>
                <a:cs typeface="Calibri"/>
              </a:rPr>
              <a:t>thiết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bị</a:t>
            </a:r>
            <a:endParaRPr lang="vi-VN" dirty="0">
              <a:cs typeface="Arial" panose="020B0604020202020204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DE4CFC2-3FC0-4412-BD83-8220C431E041}"/>
              </a:ext>
            </a:extLst>
          </p:cNvPr>
          <p:cNvSpPr txBox="1"/>
          <p:nvPr/>
        </p:nvSpPr>
        <p:spPr>
          <a:xfrm>
            <a:off x="1876791" y="3804206"/>
            <a:ext cx="8438415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Thay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đổi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hiệu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ứng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cơ</a:t>
            </a:r>
            <a:r>
              <a:rPr lang="en-US" sz="2800" dirty="0">
                <a:latin typeface="Calibri"/>
                <a:cs typeface="Calibri"/>
              </a:rPr>
              <a:t> bản trên </a:t>
            </a:r>
            <a:r>
              <a:rPr lang="en-US" sz="2800" dirty="0" err="1">
                <a:latin typeface="Calibri"/>
                <a:cs typeface="Calibri"/>
              </a:rPr>
              <a:t>màn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hình</a:t>
            </a:r>
            <a:r>
              <a:rPr lang="en-US" sz="2800" dirty="0">
                <a:latin typeface="Calibri"/>
                <a:cs typeface="Calibri"/>
              </a:rPr>
              <a:t> xem </a:t>
            </a:r>
            <a:r>
              <a:rPr lang="en-US" sz="2800" dirty="0" err="1">
                <a:latin typeface="Calibri"/>
                <a:cs typeface="Calibri"/>
              </a:rPr>
              <a:t>trước</a:t>
            </a:r>
            <a:endParaRPr lang="vi-VN" dirty="0">
              <a:cs typeface="Arial" panose="020B0604020202020204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BAA2211-13CE-4D28-871C-B8D2C896E357}"/>
              </a:ext>
            </a:extLst>
          </p:cNvPr>
          <p:cNvSpPr txBox="1"/>
          <p:nvPr/>
        </p:nvSpPr>
        <p:spPr>
          <a:xfrm>
            <a:off x="2622814" y="4806837"/>
            <a:ext cx="6946367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Lưu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và</a:t>
            </a:r>
            <a:r>
              <a:rPr lang="en-US" sz="2800" dirty="0">
                <a:latin typeface="Calibri"/>
                <a:cs typeface="Calibri"/>
              </a:rPr>
              <a:t> chia </a:t>
            </a:r>
            <a:r>
              <a:rPr lang="en-US" sz="2800" dirty="0" err="1">
                <a:latin typeface="Calibri"/>
                <a:cs typeface="Calibri"/>
              </a:rPr>
              <a:t>sẻ</a:t>
            </a:r>
            <a:r>
              <a:rPr lang="en-US" sz="2800" dirty="0">
                <a:latin typeface="Calibri"/>
                <a:cs typeface="Calibri"/>
              </a:rPr>
              <a:t> với bạn </a:t>
            </a:r>
            <a:r>
              <a:rPr lang="en-US" sz="2800" dirty="0" err="1">
                <a:latin typeface="Calibri"/>
                <a:cs typeface="Calibri"/>
              </a:rPr>
              <a:t>bè</a:t>
            </a:r>
            <a:r>
              <a:rPr lang="en-US" sz="2800" dirty="0">
                <a:latin typeface="Calibri"/>
                <a:cs typeface="Calibri"/>
              </a:rPr>
              <a:t> trên mạng </a:t>
            </a:r>
            <a:r>
              <a:rPr lang="en-US" sz="2800" dirty="0" err="1">
                <a:latin typeface="Calibri"/>
                <a:cs typeface="Calibri"/>
              </a:rPr>
              <a:t>xã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hội</a:t>
            </a:r>
            <a:r>
              <a:rPr lang="en-US" sz="2800" dirty="0">
                <a:latin typeface="Calibri"/>
                <a:cs typeface="Calibri"/>
              </a:rPr>
              <a:t> </a:t>
            </a:r>
            <a:endParaRPr lang="vi-V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11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3092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9" grpId="1" animBg="1"/>
      <p:bldP spid="12" grpId="1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>
            <a:extLst>
              <a:ext uri="{FF2B5EF4-FFF2-40B4-BE49-F238E27FC236}">
                <a16:creationId xmlns:a16="http://schemas.microsoft.com/office/drawing/2014/main" id="{199ED31A-C532-46FA-A9E3-50EBAD02E82D}"/>
              </a:ext>
            </a:extLst>
          </p:cNvPr>
          <p:cNvSpPr txBox="1">
            <a:spLocks/>
          </p:cNvSpPr>
          <p:nvPr/>
        </p:nvSpPr>
        <p:spPr>
          <a:xfrm>
            <a:off x="1093468" y="662464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Mục</a:t>
            </a:r>
            <a:r>
              <a:rPr lang="en-US" sz="4800" dirty="0"/>
              <a:t> </a:t>
            </a:r>
            <a:r>
              <a:rPr lang="en-US" sz="4800" dirty="0" err="1"/>
              <a:t>tiêu</a:t>
            </a:r>
            <a:endParaRPr lang="en-US" sz="4800" dirty="0">
              <a:latin typeface="Robo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61F4C-0A29-4188-B824-7EDFEB37FFBA}"/>
              </a:ext>
            </a:extLst>
          </p:cNvPr>
          <p:cNvSpPr txBox="1"/>
          <p:nvPr/>
        </p:nvSpPr>
        <p:spPr>
          <a:xfrm>
            <a:off x="1174749" y="190314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nâng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cần</a:t>
            </a:r>
            <a:r>
              <a:rPr lang="en-US" sz="2800" b="1" dirty="0"/>
              <a:t> có :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A887E85-C1DF-4EF9-9727-1920548E8FA6}"/>
              </a:ext>
            </a:extLst>
          </p:cNvPr>
          <p:cNvSpPr txBox="1"/>
          <p:nvPr/>
        </p:nvSpPr>
        <p:spPr>
          <a:xfrm>
            <a:off x="2789988" y="2918293"/>
            <a:ext cx="6449460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Hiệu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ứng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già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hóa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trẻ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hóa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khuôn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mặt</a:t>
            </a:r>
            <a:endParaRPr lang="vi-VN" dirty="0">
              <a:cs typeface="Arial" panose="020B0604020202020204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DE4CFC2-3FC0-4412-BD83-8220C431E041}"/>
              </a:ext>
            </a:extLst>
          </p:cNvPr>
          <p:cNvSpPr txBox="1"/>
          <p:nvPr/>
        </p:nvSpPr>
        <p:spPr>
          <a:xfrm>
            <a:off x="2855680" y="3804007"/>
            <a:ext cx="6318075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Hiệu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ứng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ghép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mặt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nạ</a:t>
            </a:r>
            <a:r>
              <a:rPr lang="en-US" sz="2800" dirty="0">
                <a:latin typeface="Calibri"/>
                <a:cs typeface="Calibri"/>
              </a:rPr>
              <a:t> 3D </a:t>
            </a:r>
            <a:r>
              <a:rPr lang="en-US" sz="2800" dirty="0" err="1">
                <a:latin typeface="Calibri"/>
                <a:cs typeface="Calibri"/>
              </a:rPr>
              <a:t>và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phụ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kiện</a:t>
            </a:r>
            <a:endParaRPr lang="vi-VN" dirty="0">
              <a:cs typeface="Arial" panose="020B0604020202020204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BAA2211-13CE-4D28-871C-B8D2C896E357}"/>
              </a:ext>
            </a:extLst>
          </p:cNvPr>
          <p:cNvSpPr txBox="1"/>
          <p:nvPr/>
        </p:nvSpPr>
        <p:spPr>
          <a:xfrm>
            <a:off x="2982725" y="4689721"/>
            <a:ext cx="6063984" cy="578882"/>
          </a:xfrm>
          <a:prstGeom prst="roundRect">
            <a:avLst/>
          </a:prstGeom>
          <a:solidFill>
            <a:schemeClr val="bg1"/>
          </a:solidFill>
          <a:effectLst>
            <a:outerShdw blurRad="406400" dist="50800" dir="5400000" sx="102000" sy="102000" algn="ctr" rotWithShape="0">
              <a:srgbClr val="000000">
                <a:alpha val="17000"/>
              </a:srgbClr>
            </a:outerShdw>
          </a:effectLst>
        </p:spPr>
        <p:txBody>
          <a:bodyPr wrap="square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Calibri"/>
                <a:cs typeface="Calibri"/>
              </a:rPr>
              <a:t>Hoán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đổi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giới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tính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en-US" sz="2800" dirty="0" err="1">
                <a:latin typeface="Calibri"/>
                <a:cs typeface="Calibri"/>
              </a:rPr>
              <a:t>khuôn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mặt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cười</a:t>
            </a:r>
            <a:r>
              <a:rPr lang="en-US" sz="2800" dirty="0">
                <a:latin typeface="Calibri"/>
                <a:cs typeface="Calibri"/>
              </a:rPr>
              <a:t>…</a:t>
            </a:r>
            <a:endParaRPr lang="vi-V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>
            <a:extLst>
              <a:ext uri="{FF2B5EF4-FFF2-40B4-BE49-F238E27FC236}">
                <a16:creationId xmlns:a16="http://schemas.microsoft.com/office/drawing/2014/main" id="{A5FA49F8-70A9-4ED0-A280-7D0F118706A3}"/>
              </a:ext>
            </a:extLst>
          </p:cNvPr>
          <p:cNvSpPr txBox="1">
            <a:spLocks/>
          </p:cNvSpPr>
          <p:nvPr/>
        </p:nvSpPr>
        <p:spPr>
          <a:xfrm>
            <a:off x="1164589" y="2783576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Phạm</a:t>
            </a:r>
            <a:r>
              <a:rPr lang="en-US" sz="4800" dirty="0"/>
              <a:t> vi đê </a:t>
            </a:r>
            <a:r>
              <a:rPr lang="en-US" sz="4800" dirty="0" err="1"/>
              <a:t>tài</a:t>
            </a:r>
            <a:endParaRPr lang="en-US" sz="4800" dirty="0">
              <a:latin typeface="Robo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FB002-4827-4816-9DCE-BB70723AB9B2}"/>
              </a:ext>
            </a:extLst>
          </p:cNvPr>
          <p:cNvSpPr txBox="1"/>
          <p:nvPr/>
        </p:nvSpPr>
        <p:spPr>
          <a:xfrm>
            <a:off x="1195357" y="3430699"/>
            <a:ext cx="934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Chỉ có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b="1" dirty="0" err="1"/>
              <a:t>chụp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dirty="0"/>
              <a:t>, </a:t>
            </a:r>
            <a:r>
              <a:rPr lang="en-US" sz="2800" b="1" dirty="0"/>
              <a:t>chọn </a:t>
            </a:r>
            <a:r>
              <a:rPr lang="en-US" sz="2800" b="1" dirty="0" err="1"/>
              <a:t>ảnh</a:t>
            </a:r>
            <a:r>
              <a:rPr lang="en-US" sz="2800" b="1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lọc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61F4C-0A29-4188-B824-7EDFEB37FFBA}"/>
              </a:ext>
            </a:extLst>
          </p:cNvPr>
          <p:cNvSpPr txBox="1"/>
          <p:nvPr/>
        </p:nvSpPr>
        <p:spPr>
          <a:xfrm>
            <a:off x="1185198" y="258960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Chỉ </a:t>
            </a:r>
            <a:r>
              <a:rPr lang="en-US" sz="2800" b="1" dirty="0" err="1"/>
              <a:t>hỗ</a:t>
            </a:r>
            <a:r>
              <a:rPr lang="en-US" sz="2800" b="1" dirty="0"/>
              <a:t> </a:t>
            </a:r>
            <a:r>
              <a:rPr lang="en-US" sz="2800" b="1" dirty="0" err="1"/>
              <a:t>trợ</a:t>
            </a:r>
            <a:r>
              <a:rPr lang="en-US" sz="2800" b="1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hành Android 5.0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887A4-3FB3-4C7B-9346-173906A9FD59}"/>
              </a:ext>
            </a:extLst>
          </p:cNvPr>
          <p:cNvSpPr txBox="1"/>
          <p:nvPr/>
        </p:nvSpPr>
        <p:spPr>
          <a:xfrm>
            <a:off x="1185199" y="4600026"/>
            <a:ext cx="90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b="1" dirty="0"/>
              <a:t>Internet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85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1.25E-6 -0.3092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>
            <a:extLst>
              <a:ext uri="{FF2B5EF4-FFF2-40B4-BE49-F238E27FC236}">
                <a16:creationId xmlns:a16="http://schemas.microsoft.com/office/drawing/2014/main" id="{A5FA49F8-70A9-4ED0-A280-7D0F118706A3}"/>
              </a:ext>
            </a:extLst>
          </p:cNvPr>
          <p:cNvSpPr txBox="1">
            <a:spLocks/>
          </p:cNvSpPr>
          <p:nvPr/>
        </p:nvSpPr>
        <p:spPr>
          <a:xfrm>
            <a:off x="1164589" y="2783576"/>
            <a:ext cx="9842500" cy="954088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582F4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4800" dirty="0" err="1"/>
              <a:t>Cách</a:t>
            </a:r>
            <a:r>
              <a:rPr lang="en-US" sz="4800" dirty="0"/>
              <a:t> </a:t>
            </a:r>
            <a:r>
              <a:rPr lang="en-US" sz="4800" dirty="0" err="1"/>
              <a:t>tiếp</a:t>
            </a:r>
            <a:r>
              <a:rPr lang="en-US" sz="4800" dirty="0"/>
              <a:t> </a:t>
            </a:r>
            <a:r>
              <a:rPr lang="en-US" sz="4800" dirty="0" err="1"/>
              <a:t>cận</a:t>
            </a:r>
            <a:r>
              <a:rPr lang="en-US" sz="4800" dirty="0"/>
              <a:t> </a:t>
            </a:r>
            <a:r>
              <a:rPr lang="en-US" sz="4800" dirty="0" err="1"/>
              <a:t>dự</a:t>
            </a:r>
            <a:r>
              <a:rPr lang="en-US" sz="4800" dirty="0"/>
              <a:t> </a:t>
            </a:r>
            <a:r>
              <a:rPr lang="en-US" sz="4800" dirty="0" err="1"/>
              <a:t>kiến</a:t>
            </a:r>
            <a:endParaRPr lang="en-US" sz="4800" dirty="0">
              <a:latin typeface="Robo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FB002-4827-4816-9DCE-BB70723AB9B2}"/>
              </a:ext>
            </a:extLst>
          </p:cNvPr>
          <p:cNvSpPr txBox="1"/>
          <p:nvPr/>
        </p:nvSpPr>
        <p:spPr>
          <a:xfrm>
            <a:off x="1195357" y="343069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err="1"/>
              <a:t>Viết</a:t>
            </a:r>
            <a:r>
              <a:rPr lang="en-US" sz="2800" dirty="0"/>
              <a:t> trên </a:t>
            </a:r>
            <a:r>
              <a:rPr lang="en-US" sz="2800" b="1" dirty="0"/>
              <a:t>Android Studio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b="1" dirty="0"/>
              <a:t>MVP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61F4C-0A29-4188-B824-7EDFEB37FFBA}"/>
              </a:ext>
            </a:extLst>
          </p:cNvPr>
          <p:cNvSpPr txBox="1"/>
          <p:nvPr/>
        </p:nvSpPr>
        <p:spPr>
          <a:xfrm>
            <a:off x="1223638" y="2578735"/>
            <a:ext cx="523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Mô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b="1" dirty="0"/>
              <a:t>Kanban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887A4-3FB3-4C7B-9346-173906A9FD59}"/>
              </a:ext>
            </a:extLst>
          </p:cNvPr>
          <p:cNvSpPr txBox="1"/>
          <p:nvPr/>
        </p:nvSpPr>
        <p:spPr>
          <a:xfrm>
            <a:off x="1619957" y="4339432"/>
            <a:ext cx="90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Mô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b="1" dirty="0"/>
              <a:t>GAN</a:t>
            </a:r>
            <a:r>
              <a:rPr lang="en-US" sz="2800" dirty="0"/>
              <a:t> (Generative Adversarial Networks)</a:t>
            </a:r>
          </a:p>
        </p:txBody>
      </p:sp>
    </p:spTree>
    <p:extLst>
      <p:ext uri="{BB962C8B-B14F-4D97-AF65-F5344CB8AC3E}">
        <p14:creationId xmlns:p14="http://schemas.microsoft.com/office/powerpoint/2010/main" val="3674281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1.25E-6 -0.3092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7E1E6-4649-48AC-9926-916C1E6624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DA9B-A5AA-4C6D-A4F4-B23ED083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0993"/>
            <a:ext cx="56388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CB461-A3CD-4444-9751-1DDB92BE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03857"/>
            <a:ext cx="7467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0020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498-63CE-442F-860A-5618EF99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8DB5B-9341-4573-A7DF-5C6BD0CE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5C7F2-94DE-4FFC-95A0-05B7FE13960E}"/>
              </a:ext>
            </a:extLst>
          </p:cNvPr>
          <p:cNvSpPr/>
          <p:nvPr/>
        </p:nvSpPr>
        <p:spPr>
          <a:xfrm>
            <a:off x="1749370" y="2287195"/>
            <a:ext cx="8693259" cy="37850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FA2D0-7B26-42C0-A972-C725D36E5084}"/>
              </a:ext>
            </a:extLst>
          </p:cNvPr>
          <p:cNvSpPr/>
          <p:nvPr/>
        </p:nvSpPr>
        <p:spPr>
          <a:xfrm>
            <a:off x="2153583" y="2452832"/>
            <a:ext cx="7741188" cy="317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Chopra, </a:t>
            </a: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Introduction to </a:t>
            </a:r>
            <a:r>
              <a:rPr lang="en-US" sz="2800" i="1" dirty="0" err="1">
                <a:latin typeface="Roboto Light" charset="0"/>
                <a:ea typeface="Roboto Light" charset="0"/>
                <a:cs typeface="Roboto Light" charset="0"/>
              </a:rPr>
              <a:t>cyclegan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latin typeface="Roboto Light" charset="0"/>
                <a:ea typeface="Roboto Light" charset="0"/>
                <a:cs typeface="Roboto Light" charset="0"/>
              </a:rPr>
              <a:t>https://medium.com/coding-blocks/introduction-to-cyclergans</a:t>
            </a:r>
            <a:br>
              <a:rPr lang="en-US" sz="1400" dirty="0">
                <a:latin typeface="Roboto Light" charset="0"/>
                <a:ea typeface="Roboto Light" charset="0"/>
                <a:cs typeface="Roboto Light" charset="0"/>
              </a:rPr>
            </a:br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pPr marL="457200" indent="-4572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Hands-On Machine Learning with </a:t>
            </a:r>
            <a:r>
              <a:rPr lang="en-US" sz="2800" i="1" dirty="0" err="1">
                <a:latin typeface="Roboto Light" charset="0"/>
                <a:ea typeface="Roboto Light" charset="0"/>
                <a:cs typeface="Roboto Light" charset="0"/>
              </a:rPr>
              <a:t>Scikit</a:t>
            </a: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2800" i="1" dirty="0" err="1">
                <a:latin typeface="Roboto Light" charset="0"/>
                <a:ea typeface="Roboto Light" charset="0"/>
                <a:cs typeface="Roboto Light" charset="0"/>
              </a:rPr>
              <a:t>Keras</a:t>
            </a: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, and </a:t>
            </a:r>
            <a:r>
              <a:rPr lang="en-US" sz="2800" i="1" dirty="0" err="1">
                <a:latin typeface="Roboto Light" charset="0"/>
                <a:ea typeface="Roboto Light" charset="0"/>
                <a:cs typeface="Roboto Light" charset="0"/>
              </a:rPr>
              <a:t>Tesor</a:t>
            </a: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 Flow</a:t>
            </a:r>
            <a:br>
              <a:rPr lang="en-US" sz="2800" dirty="0"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400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457200" indent="-4572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F.Chollet</a:t>
            </a: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2800" i="1" dirty="0">
                <a:latin typeface="Roboto Light" charset="0"/>
                <a:ea typeface="Roboto Light" charset="0"/>
                <a:cs typeface="Roboto Light" charset="0"/>
              </a:rPr>
              <a:t>Deep Learning with Python</a:t>
            </a:r>
            <a:br>
              <a:rPr lang="en-US" sz="1400" dirty="0">
                <a:latin typeface="Roboto Light" charset="0"/>
                <a:ea typeface="Roboto Light" charset="0"/>
                <a:cs typeface="Roboto Light" charset="0"/>
              </a:rPr>
            </a:br>
            <a:r>
              <a:rPr lang="en-US" sz="1400" dirty="0">
                <a:latin typeface="Roboto Light" charset="0"/>
                <a:ea typeface="Roboto Light" charset="0"/>
                <a:cs typeface="Roboto Light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68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46170</TotalTime>
  <Words>291</Words>
  <Application>Microsoft Office PowerPoint</Application>
  <PresentationFormat>Widescreen</PresentationFormat>
  <Paragraphs>50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Noto Sans</vt:lpstr>
      <vt:lpstr>Roboto Light</vt:lpstr>
      <vt:lpstr>Roboto Medium</vt:lpstr>
      <vt:lpstr>Times New Roman</vt:lpstr>
      <vt:lpstr>Blank</vt:lpstr>
      <vt:lpstr>Basic with Circle</vt:lpstr>
      <vt:lpstr>1_Basic with Circle</vt:lpstr>
      <vt:lpstr>Headerline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Trung Đình Lê</cp:lastModifiedBy>
  <cp:revision>745</cp:revision>
  <dcterms:created xsi:type="dcterms:W3CDTF">2015-05-30T00:46:15Z</dcterms:created>
  <dcterms:modified xsi:type="dcterms:W3CDTF">2020-03-05T08:14:38Z</dcterms:modified>
</cp:coreProperties>
</file>