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270" r:id="rId3"/>
    <p:sldId id="27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0998C5-361E-495B-BA7E-A5E523F6DA67}" v="30" dt="2023-02-28T16:26:52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38F0A-ED8F-4597-90EF-8486A8A6B722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013C9-4392-4957-BF05-C58D90517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679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B542-6DCE-59E5-6FC5-1A0EE091E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4C3FA-DB87-E26B-17A0-D8F47BE52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8F67D-01A3-7D64-6438-03DE656A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105E-E9F9-4800-802C-4E225087EECD}" type="datetime1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FE38C-54C0-6E96-DCAF-2FDBFE6D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www.siroinstitute.com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07F33-A085-1D3F-76DC-19D6727E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8B97-4FEC-41D1-BDF7-C2C5E2656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16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C0BB-69EB-EE49-434A-03132FF1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3F410-A0AB-CFB6-1F65-586FF1E83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944B8-F3A7-BA99-275D-0B01A920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89D-F762-4FD5-8E9B-DF393009D27C}" type="datetime1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50A43-9F9A-5314-00A6-71CBBA64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www.siroinstitute.com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1235C-55F3-7EAB-26F8-4A86DCFE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8B97-4FEC-41D1-BDF7-C2C5E2656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7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1CFE4E-BE0E-CF8E-79FE-CDA213679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87432-5103-68C1-A65F-FB33E2D6B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0B448-E585-858C-214E-F940856C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490F-BB76-45B6-B268-2E1FB5F318FE}" type="datetime1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0B3BC-4C49-FA61-D5F2-18476462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www.siroinstitute.com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45B66-31D0-0751-68F9-AE60B6DC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8B97-4FEC-41D1-BDF7-C2C5E2656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11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C44E-AC4E-39BB-44F9-E32023D1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7128A-B94D-EC92-7B23-65B8BBD20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A6D4E-0FDE-7515-960D-739CE3EE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F878-5B0A-45F0-A355-058083B84892}" type="datetime1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3AA56-C508-5456-14BB-CC6A0654A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www.siroinstitute.com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D014B-4205-642D-AAEC-41BD5B2D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8B97-4FEC-41D1-BDF7-C2C5E2656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81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231D-02CD-A9F5-4057-D8EF1D675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C9AA2-671C-5668-4EA4-9A369C13E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DCFB4-868D-E830-4A39-8A0D19E4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FCA-D05C-44ED-B8C7-FBBBCC669B0A}" type="datetime1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D8932-F421-2401-5144-07D61628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www.siroinstitute.com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68DCF-75FF-625A-A812-B3729C19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8B97-4FEC-41D1-BDF7-C2C5E2656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12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2C56-E6C6-CDDD-FA4D-C642B21A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737D8-9444-C816-226F-B32A5A4DA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15485-DE25-EF0F-BAAE-6FB9D6B83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EDC5F-5CB6-B4A8-F3D6-166D6B32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705F-8151-4AF8-97FC-B3ABB75C68AC}" type="datetime1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643D8-B000-9A97-9D77-4A8E0065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www.siroinstitute.com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46D1D-096D-53E7-1609-ED9E117A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8B97-4FEC-41D1-BDF7-C2C5E2656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30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4ECB-21F1-1ACF-2A4F-B7D0FDCF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125B7-7293-B593-9B82-4AB2B048A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13263-19EE-B2AA-A274-AE3C35C63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0EF8E-382C-8D54-8A99-EC8C4DA82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34CE5-36B5-CF2C-94BD-31AF366B8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B4236-0C38-6011-64A3-72284518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2EEB-A60B-4172-9050-4A12FDCD90EA}" type="datetime1">
              <a:rPr lang="en-IN" smtClean="0"/>
              <a:t>01-03-2023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36683F-DAC2-E06F-83A0-999F87AA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www.siroinstitute.com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DDD5A6-00A0-965B-EBF5-057CDB49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8B97-4FEC-41D1-BDF7-C2C5E2656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02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FAF0-FC0E-8709-7E32-3E4DEAF8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6F9058-FA06-4F6E-FDD0-BE0DFF76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B76A-93A0-42AF-9789-2B24985EB633}" type="datetime1">
              <a:rPr lang="en-IN" smtClean="0"/>
              <a:t>01-03-2023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2EC5A-FA1E-B3CC-2609-A517DAA0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www.siroinstitute.com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E6C4B-1C2B-4B92-A3E5-544DE9E1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8B97-4FEC-41D1-BDF7-C2C5E2656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13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9F59E9-AB4A-40C1-C956-257F4F9A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0926-1EFA-42D9-8F1E-A2846C7E5A0C}" type="datetime1">
              <a:rPr lang="en-IN" smtClean="0"/>
              <a:t>01-03-2023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A2CE0-9C92-B9BB-411D-AAC0DA57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www.siroinstitute.com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9526C-55A4-5707-06AC-23169F47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8B97-4FEC-41D1-BDF7-C2C5E2656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12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B73C-5D1B-F609-AEC0-FF18A1F45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813BA-8D1F-2001-9171-295E41E6C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987E4-A5D5-BEFF-1072-83CA78D1D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7B533-F38B-E689-B1D8-7F3F8474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57E0-6E56-42C4-854B-7315E6B0BB25}" type="datetime1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D4E4E-58AF-9D13-ED29-9C6748EA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www.siroinstitute.com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11CE7-0EFD-ACCA-8AD3-4FDE3A03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8B97-4FEC-41D1-BDF7-C2C5E2656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40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37D2-4432-1A22-1978-7532AA40C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9316A-ADF4-2295-A13A-8DFE31E2A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13BDC-B8BF-3870-81DD-225659565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5426B-9D5F-9BE0-BB73-F9291710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8502-0B11-4FA1-8E4C-F696A0F28BBB}" type="datetime1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FB51A-AE0A-6213-7B3C-416CF127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www.siroinstitute.com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1E394-64B9-C40F-0FC8-2D9F6B53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8B97-4FEC-41D1-BDF7-C2C5E2656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9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11332E-515A-DEEA-DD5D-1FA9BDF5A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FE8E7-C68A-92C4-9AAD-E9CB45A06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60BBF-281B-A5EF-2F0E-A2BD53E52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2BC50-838A-4348-9914-29069594760C}" type="datetime1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4ECA1-7AF1-AB08-7A7B-A9CA33CC9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www.siroinstitute.com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72977-F575-F446-96E4-6ADC0D5C4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F8B97-4FEC-41D1-BDF7-C2C5E2656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64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odcasts.ox.ac.uk/role-laboratory-clinical-trials" TargetMode="External"/><Relationship Id="rId2" Type="http://schemas.openxmlformats.org/officeDocument/2006/relationships/hyperlink" Target="https://pubmed.ncbi.nlm.nih.gov/24218765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99D2979-79A9-C685-8C2C-759752241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1823" y="1652162"/>
            <a:ext cx="10640754" cy="775845"/>
          </a:xfrm>
        </p:spPr>
        <p:txBody>
          <a:bodyPr anchor="b">
            <a:normAutofit fontScale="90000"/>
          </a:bodyPr>
          <a:lstStyle/>
          <a:p>
            <a:r>
              <a:rPr lang="en-IN" sz="3600" b="1" dirty="0">
                <a:solidFill>
                  <a:schemeClr val="tx2"/>
                </a:solidFill>
              </a:rPr>
              <a:t>Local lab reconciliation process and documentation</a:t>
            </a:r>
            <a:br>
              <a:rPr lang="en-IN" sz="2200" dirty="0">
                <a:solidFill>
                  <a:schemeClr val="tx2"/>
                </a:solidFill>
              </a:rPr>
            </a:br>
            <a:endParaRPr lang="en-IN" sz="22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464AF-131A-6DF7-25CC-C0F87B4A1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4084" y="2668535"/>
            <a:ext cx="9163757" cy="450447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IN" sz="1800" dirty="0">
                <a:solidFill>
                  <a:schemeClr val="tx2"/>
                </a:solidFill>
              </a:rPr>
              <a:t>Presented by :- Aarti Yadgire 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2"/>
                </a:solidFill>
              </a:rPr>
              <a:t>                                   </a:t>
            </a:r>
            <a:r>
              <a:rPr lang="en-IN" sz="1800" dirty="0" err="1">
                <a:solidFill>
                  <a:schemeClr val="tx2"/>
                </a:solidFill>
              </a:rPr>
              <a:t>Akshata</a:t>
            </a:r>
            <a:r>
              <a:rPr lang="en-IN" sz="1800" dirty="0">
                <a:solidFill>
                  <a:schemeClr val="tx2"/>
                </a:solidFill>
              </a:rPr>
              <a:t> </a:t>
            </a:r>
            <a:r>
              <a:rPr lang="en-IN" sz="1800" dirty="0" err="1">
                <a:solidFill>
                  <a:schemeClr val="tx2"/>
                </a:solidFill>
              </a:rPr>
              <a:t>Chandak</a:t>
            </a:r>
            <a:endParaRPr lang="en-IN" sz="1800" dirty="0">
              <a:solidFill>
                <a:schemeClr val="tx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965B795-7D41-682A-51D1-3586DDC60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63" y="5376626"/>
            <a:ext cx="2922556" cy="121812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10730-89C3-422F-9DEC-B3D196B8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29D1D13-F022-45AA-9331-974358CC0838}" type="datetime1">
              <a:rPr lang="en-IN" smtClean="0"/>
              <a:pPr>
                <a:spcAft>
                  <a:spcPts val="600"/>
                </a:spcAft>
              </a:pPr>
              <a:t>01-03-2023</a:t>
            </a:fld>
            <a:endParaRPr lang="en-IN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97053-F212-08EF-E599-346BE9C9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www.siroinstitute.com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1AA4B-6458-6683-B8AC-316DB556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2F8B97-4FEC-41D1-BDF7-C2C5E26560BD}" type="slidenum">
              <a:rPr lang="en-IN" smtClean="0"/>
              <a:pPr>
                <a:spcAft>
                  <a:spcPts val="600"/>
                </a:spcAft>
              </a:pPr>
              <a:t>1</a:t>
            </a:fld>
            <a:endParaRPr lang="en-IN"/>
          </a:p>
        </p:txBody>
      </p:sp>
      <p:pic>
        <p:nvPicPr>
          <p:cNvPr id="10" name="Picture 9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69B0DA89-0069-FFC1-3F6E-76E9A6E37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796" y="3847944"/>
            <a:ext cx="3973671" cy="20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39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25B70-F628-AA78-2061-13AE5DBA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5343" y="255522"/>
            <a:ext cx="9829800" cy="1325880"/>
          </a:xfrm>
        </p:spPr>
        <p:txBody>
          <a:bodyPr anchor="b">
            <a:norm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IN" sz="3600" b="1" dirty="0">
                <a:solidFill>
                  <a:schemeClr val="tx2"/>
                </a:solidFill>
              </a:rPr>
              <a:t>Reference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F43CA-EC03-CB5D-04AB-828ED923E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512" y="1252569"/>
            <a:ext cx="5784088" cy="3227626"/>
          </a:xfrm>
        </p:spPr>
        <p:txBody>
          <a:bodyPr anchor="ctr">
            <a:normAutofit/>
          </a:bodyPr>
          <a:lstStyle/>
          <a:p>
            <a:r>
              <a:rPr lang="en-IN" sz="1800" dirty="0">
                <a:solidFill>
                  <a:schemeClr val="tx2"/>
                </a:solidFill>
                <a:hlinkClick r:id="rId2"/>
              </a:rPr>
              <a:t>https://pubmed.ncbi.nlm.nih.gov/24218765/</a:t>
            </a:r>
            <a:endParaRPr lang="en-IN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chemeClr val="tx2"/>
              </a:solidFill>
            </a:endParaRPr>
          </a:p>
          <a:p>
            <a:r>
              <a:rPr lang="en-IN" sz="1800" dirty="0">
                <a:solidFill>
                  <a:schemeClr val="tx2"/>
                </a:solidFill>
                <a:hlinkClick r:id="rId3"/>
              </a:rPr>
              <a:t>https://podcasts.ox.ac.uk/role-laboratory-clinical-trials</a:t>
            </a:r>
            <a:endParaRPr lang="en-IN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chemeClr val="tx2"/>
              </a:solidFill>
            </a:endParaRPr>
          </a:p>
          <a:p>
            <a:r>
              <a:rPr lang="en-IN" sz="1800" dirty="0">
                <a:solidFill>
                  <a:schemeClr val="tx2"/>
                </a:solidFill>
              </a:rPr>
              <a:t>SCRI Training session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E914F-71E9-D957-104B-CF257DFF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9FA904-3276-411A-A387-7BD557E7EC50}" type="datetime1">
              <a:rPr lang="en-IN" smtClean="0"/>
              <a:pPr>
                <a:spcAft>
                  <a:spcPts val="600"/>
                </a:spcAft>
              </a:pPr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CCAEF-4E03-6167-FEBE-DB5B4D5E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www.siroinstitute.com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09A35FE-3B8B-BA98-A821-2D8C9C668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988" y="5190196"/>
            <a:ext cx="2398776" cy="13487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E2EC7-A5A3-ADA8-83B6-A1D3128A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2F8B97-4FEC-41D1-BDF7-C2C5E26560BD}" type="slidenum">
              <a:rPr lang="en-IN" smtClean="0"/>
              <a:pPr>
                <a:spcAft>
                  <a:spcPts val="600"/>
                </a:spcAft>
              </a:pPr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497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36420-F5C3-362F-E3A7-0E785D543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704" y="2286157"/>
            <a:ext cx="5126896" cy="22856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chemeClr val="tx2"/>
                </a:solidFill>
              </a:rPr>
              <a:t>                               </a:t>
            </a:r>
            <a:r>
              <a:rPr lang="en-IN" sz="3200" b="1" dirty="0">
                <a:solidFill>
                  <a:schemeClr val="tx2"/>
                </a:solidFill>
              </a:rPr>
              <a:t>Thank you 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B7EE2-1F52-AAE3-1150-8A348A25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478C36-B1CD-47E3-8D05-672455858854}" type="datetime1">
              <a:rPr lang="en-IN" smtClean="0"/>
              <a:pPr>
                <a:spcAft>
                  <a:spcPts val="600"/>
                </a:spcAft>
              </a:pPr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BEFE6-8645-B713-3085-4F93E248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www.siroinstitute.com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1B6B2FA-1EF7-9C9E-0A4F-38134DE0E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239" y="5186995"/>
            <a:ext cx="2133391" cy="152368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E416-0B14-1820-ED06-4C4B7637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2F8B97-4FEC-41D1-BDF7-C2C5E26560BD}" type="slidenum">
              <a:rPr lang="en-IN" smtClean="0"/>
              <a:pPr>
                <a:spcAft>
                  <a:spcPts val="600"/>
                </a:spcAft>
              </a:pPr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2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411D7-113C-5B48-2B16-B27F2A71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20" y="721661"/>
            <a:ext cx="3962400" cy="1200792"/>
          </a:xfrm>
        </p:spPr>
        <p:txBody>
          <a:bodyPr anchor="b">
            <a:norm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IN" sz="3600" b="1" dirty="0">
                <a:solidFill>
                  <a:schemeClr val="tx2"/>
                </a:solidFill>
              </a:rPr>
              <a:t>Layout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0C2B2-0F01-F871-3DDF-AAA10C6DF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226" y="2504379"/>
            <a:ext cx="4641248" cy="3291525"/>
          </a:xfrm>
        </p:spPr>
        <p:txBody>
          <a:bodyPr anchor="ctr">
            <a:normAutofit fontScale="92500"/>
          </a:bodyPr>
          <a:lstStyle/>
          <a:p>
            <a:r>
              <a:rPr lang="en-IN" sz="2400" dirty="0">
                <a:solidFill>
                  <a:schemeClr val="tx2"/>
                </a:solidFill>
              </a:rPr>
              <a:t>Roles of labs in clinical trial</a:t>
            </a:r>
          </a:p>
          <a:p>
            <a:r>
              <a:rPr lang="en-IN" sz="2400" dirty="0">
                <a:solidFill>
                  <a:schemeClr val="tx2"/>
                </a:solidFill>
              </a:rPr>
              <a:t>Types of labs</a:t>
            </a:r>
          </a:p>
          <a:p>
            <a:r>
              <a:rPr lang="en-IN" sz="2400" dirty="0">
                <a:solidFill>
                  <a:schemeClr val="tx2"/>
                </a:solidFill>
              </a:rPr>
              <a:t>Roles involved in lab data processing</a:t>
            </a:r>
          </a:p>
          <a:p>
            <a:r>
              <a:rPr lang="en-IN" sz="2400" dirty="0">
                <a:solidFill>
                  <a:schemeClr val="tx2"/>
                </a:solidFill>
              </a:rPr>
              <a:t>Local lab reconciliation process</a:t>
            </a:r>
          </a:p>
          <a:p>
            <a:r>
              <a:rPr lang="en-IN" sz="2400" dirty="0">
                <a:solidFill>
                  <a:schemeClr val="tx2"/>
                </a:solidFill>
              </a:rPr>
              <a:t>Review of lab data</a:t>
            </a:r>
          </a:p>
          <a:p>
            <a:r>
              <a:rPr lang="en-IN" sz="2400" dirty="0">
                <a:solidFill>
                  <a:schemeClr val="tx2"/>
                </a:solidFill>
              </a:rPr>
              <a:t>Documentation of lab reference ranges</a:t>
            </a:r>
          </a:p>
          <a:p>
            <a:r>
              <a:rPr lang="en-IN" sz="2400" dirty="0">
                <a:solidFill>
                  <a:schemeClr val="tx2"/>
                </a:solidFill>
              </a:rPr>
              <a:t>References</a:t>
            </a:r>
          </a:p>
          <a:p>
            <a:endParaRPr lang="en-IN" sz="1800" dirty="0">
              <a:solidFill>
                <a:schemeClr val="tx2"/>
              </a:solidFill>
            </a:endParaRPr>
          </a:p>
          <a:p>
            <a:endParaRPr lang="en-IN" sz="1800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7C7BB-A8DD-EFB6-2B79-EDDB7AC8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3AF878-5B0A-45F0-A355-058083B84892}" type="datetime1">
              <a:rPr lang="en-IN" smtClean="0"/>
              <a:pPr>
                <a:spcAft>
                  <a:spcPts val="600"/>
                </a:spcAft>
              </a:pPr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7F45F-36B3-02A1-A5AF-0A4F4C8F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www.siroinstitute.com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CAAFD91-D71C-BDFB-9925-59827B9F5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209" y="4899354"/>
            <a:ext cx="1856702" cy="178434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8346B-5BA4-1395-B4A3-1C779BC63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2F8B97-4FEC-41D1-BDF7-C2C5E26560BD}" type="slidenum">
              <a:rPr lang="en-IN" smtClean="0"/>
              <a:pPr>
                <a:spcAft>
                  <a:spcPts val="600"/>
                </a:spcAft>
              </a:pPr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21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4BDEA-8C86-864C-AEC4-FA9E7DA64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08" y="357534"/>
            <a:ext cx="9829800" cy="1488878"/>
          </a:xfrm>
        </p:spPr>
        <p:txBody>
          <a:bodyPr anchor="b">
            <a:norm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IN" sz="3600" b="1" dirty="0">
                <a:solidFill>
                  <a:schemeClr val="tx2"/>
                </a:solidFill>
              </a:rPr>
              <a:t>Roles of labs in clinical trial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DCE98-5AA6-47AB-8765-924F31322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4442" y="2443339"/>
            <a:ext cx="7914608" cy="3227626"/>
          </a:xfrm>
        </p:spPr>
        <p:txBody>
          <a:bodyPr anchor="ctr">
            <a:no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Lab reconciliation is the process of comparing the laboratory data in the clinical database to the laboratory data in the sponsor’s laboratory database.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The role of a clinical laboratory is to promptly provide highly reliable laboratory data to satisfy the needs of clinicians involved in medical practice and health maintenance of patients.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In clinical trials, laboratory tests are used to establish inclusion and exclusion criteria, determine baseline parameters, monitor the safety of the participants and demonstrate the efficacy of the investigational product.</a:t>
            </a:r>
            <a:endParaRPr lang="en-IN" sz="1800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A4588-01CC-805A-5B70-11F773F8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3AF878-5B0A-45F0-A355-058083B84892}" type="datetime1">
              <a:rPr lang="en-IN" smtClean="0"/>
              <a:pPr>
                <a:spcAft>
                  <a:spcPts val="600"/>
                </a:spcAft>
              </a:pPr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A862B-6E06-D30D-D9C7-252501EF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www.siroinstitute.com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4F61615-042D-15C6-BD86-18C691C19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200" y="5189677"/>
            <a:ext cx="1950511" cy="134923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59CDB-58E9-0451-9569-1E3618CD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2F8B97-4FEC-41D1-BDF7-C2C5E26560BD}" type="slidenum">
              <a:rPr lang="en-IN" smtClean="0"/>
              <a:pPr>
                <a:spcAft>
                  <a:spcPts val="600"/>
                </a:spcAft>
              </a:pPr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53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99F7F-F641-535F-44E5-79C70D65B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744" y="318799"/>
            <a:ext cx="9829800" cy="1325880"/>
          </a:xfrm>
        </p:spPr>
        <p:txBody>
          <a:bodyPr anchor="b">
            <a:norm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IN" sz="3600" b="1" dirty="0">
                <a:solidFill>
                  <a:schemeClr val="tx2"/>
                </a:solidFill>
              </a:rPr>
              <a:t>Types of Labs 1/2</a:t>
            </a:r>
          </a:p>
        </p:txBody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A624D-2A2A-1FAE-0AAB-38B72CDB0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222" y="2354108"/>
            <a:ext cx="8481568" cy="3227626"/>
          </a:xfrm>
        </p:spPr>
        <p:txBody>
          <a:bodyPr anchor="ctr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1800" b="1" dirty="0">
                <a:solidFill>
                  <a:schemeClr val="tx2"/>
                </a:solidFill>
              </a:rPr>
              <a:t>Central Lab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b="1" dirty="0">
                <a:solidFill>
                  <a:schemeClr val="tx2"/>
                </a:solidFill>
              </a:rPr>
              <a:t>Local Lab</a:t>
            </a:r>
          </a:p>
          <a:p>
            <a:pPr marL="0" indent="0">
              <a:buNone/>
            </a:pPr>
            <a:endParaRPr lang="en-IN" sz="18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tx2"/>
                </a:solidFill>
              </a:rPr>
              <a:t>1. Central lab :-  </a:t>
            </a:r>
            <a:r>
              <a:rPr lang="en-US" sz="1800" dirty="0">
                <a:solidFill>
                  <a:schemeClr val="tx2"/>
                </a:solidFill>
              </a:rPr>
              <a:t>A central lab processes samples from multiple clinical sites or studies at one central location. It often supports multicenter and international studies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</a:rPr>
              <a:t>Pros of Central lab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1. Uses one set of analytical equipment, methodologies, kits and reagents.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2. Provides training and instructions for collection and shipping of samples.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3. Standardized results from one set of reference ranges and units.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4. Typically transfer data electronically from lab to the sponsor.</a:t>
            </a:r>
            <a:endParaRPr lang="en-IN" sz="1800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1A975-7EB8-BEE6-8347-6E491FF8B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B6AC3A5-6E44-41CB-8249-D57C955B6CE9}" type="datetime1">
              <a:rPr lang="en-IN" smtClean="0"/>
              <a:pPr>
                <a:spcAft>
                  <a:spcPts val="600"/>
                </a:spcAft>
              </a:pPr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76226-9DBC-128E-D54F-27AC13932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www.siroinstitute.com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C8C4655-C2AE-D584-AB1A-A9DBD1500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600" y="4959362"/>
            <a:ext cx="2143551" cy="164560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F9EC3-EF05-B690-861C-391355F8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2F8B97-4FEC-41D1-BDF7-C2C5E26560BD}" type="slidenum">
              <a:rPr lang="en-IN" smtClean="0"/>
              <a:pPr>
                <a:spcAft>
                  <a:spcPts val="600"/>
                </a:spcAft>
              </a:pPr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33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92A1B-16C3-0535-0256-822E72834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0584" y="338881"/>
            <a:ext cx="9829800" cy="1325880"/>
          </a:xfrm>
        </p:spPr>
        <p:txBody>
          <a:bodyPr anchor="b">
            <a:norm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IN" sz="3600" b="1" dirty="0">
                <a:solidFill>
                  <a:schemeClr val="tx2"/>
                </a:solidFill>
              </a:rPr>
              <a:t>Types of Labs 2/2</a:t>
            </a:r>
          </a:p>
        </p:txBody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3EA06-60D1-8B2E-8507-633CA69DE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2431" y="2270637"/>
            <a:ext cx="7294099" cy="322762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IN" sz="1800" dirty="0">
                <a:solidFill>
                  <a:schemeClr val="tx2"/>
                </a:solidFill>
              </a:rPr>
              <a:t>2. Local labs :- 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2"/>
                </a:solidFill>
              </a:rPr>
              <a:t>              </a:t>
            </a:r>
            <a:r>
              <a:rPr lang="en-US" sz="1800" dirty="0">
                <a:solidFill>
                  <a:schemeClr val="tx2"/>
                </a:solidFill>
              </a:rPr>
              <a:t>A local lab is in close proximity to individual clinical study sites or patients and are most often used when timely results are needed.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</a:rPr>
              <a:t>Pros of Local labs</a:t>
            </a:r>
          </a:p>
          <a:p>
            <a:r>
              <a:rPr lang="en-US" sz="1800" dirty="0">
                <a:solidFill>
                  <a:schemeClr val="tx2"/>
                </a:solidFill>
              </a:rPr>
              <a:t> Lower costs and shorter turnaround time due to not having to ship samples.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 Local lab experience with processing samples from their subject population.</a:t>
            </a:r>
          </a:p>
          <a:p>
            <a:r>
              <a:rPr lang="en-US" sz="1800" dirty="0">
                <a:solidFill>
                  <a:schemeClr val="tx2"/>
                </a:solidFill>
              </a:rPr>
              <a:t>Quick availability of test data, especially where the results could be the deciding factor on screening, dosing, etc.</a:t>
            </a:r>
            <a:endParaRPr lang="en-IN" sz="1800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532FE-E9BE-6275-66ED-305EAE93C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56DFCBA-2BE3-4956-ABA2-4E5B090AC7EA}" type="datetime1">
              <a:rPr lang="en-IN" smtClean="0"/>
              <a:pPr>
                <a:spcAft>
                  <a:spcPts val="600"/>
                </a:spcAft>
              </a:pPr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4256D-6A59-8617-E5E6-177CE590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www.siroinstitute.com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1DDB047-67E5-F0F7-F428-DB454BD92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776" y="5045390"/>
            <a:ext cx="2743200" cy="167608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FA834-9E10-E782-5B05-31682008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2F8B97-4FEC-41D1-BDF7-C2C5E26560BD}" type="slidenum">
              <a:rPr lang="en-IN" smtClean="0"/>
              <a:pPr>
                <a:spcAft>
                  <a:spcPts val="600"/>
                </a:spcAft>
              </a:pPr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3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B2F78-92B0-55CA-6A97-9E8973D5D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20" y="202275"/>
            <a:ext cx="9829800" cy="1325880"/>
          </a:xfrm>
        </p:spPr>
        <p:txBody>
          <a:bodyPr anchor="b">
            <a:norm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IN" sz="3600" b="1" dirty="0">
                <a:solidFill>
                  <a:schemeClr val="tx2"/>
                </a:solidFill>
              </a:rPr>
              <a:t>Roles involved in lab data processing</a:t>
            </a:r>
          </a:p>
        </p:txBody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49A7B-7E37-5DDA-C70E-A2587C9FB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261" y="2126264"/>
            <a:ext cx="7955248" cy="3227626"/>
          </a:xfrm>
        </p:spPr>
        <p:txBody>
          <a:bodyPr anchor="ctr">
            <a:noAutofit/>
          </a:bodyPr>
          <a:lstStyle/>
          <a:p>
            <a:r>
              <a:rPr lang="en-IN" sz="1800" dirty="0">
                <a:solidFill>
                  <a:schemeClr val="tx2"/>
                </a:solidFill>
              </a:rPr>
              <a:t>Investigator/ Site person :-  Collection of Lab samples and send it to respective Lab.</a:t>
            </a:r>
          </a:p>
          <a:p>
            <a:pPr marL="0" indent="0">
              <a:buNone/>
            </a:pPr>
            <a:endParaRPr lang="en-IN" sz="1800" dirty="0">
              <a:solidFill>
                <a:schemeClr val="tx2"/>
              </a:solidFill>
            </a:endParaRPr>
          </a:p>
          <a:p>
            <a:r>
              <a:rPr lang="en-IN" sz="1800" dirty="0">
                <a:solidFill>
                  <a:schemeClr val="tx2"/>
                </a:solidFill>
              </a:rPr>
              <a:t>Clinical Research Coordinator (CRC) :- Enters Lab information into Clinical database.</a:t>
            </a:r>
          </a:p>
          <a:p>
            <a:pPr marL="0" indent="0">
              <a:buNone/>
            </a:pPr>
            <a:endParaRPr lang="en-IN" sz="1800" dirty="0">
              <a:solidFill>
                <a:schemeClr val="tx2"/>
              </a:solidFill>
            </a:endParaRPr>
          </a:p>
          <a:p>
            <a:r>
              <a:rPr lang="en-IN" sz="1800" dirty="0">
                <a:solidFill>
                  <a:schemeClr val="tx2"/>
                </a:solidFill>
              </a:rPr>
              <a:t>Site Monitor  :- Provides Lab Reference documents and verifies lab data entered in the database.</a:t>
            </a:r>
          </a:p>
          <a:p>
            <a:pPr marL="0" indent="0">
              <a:buNone/>
            </a:pPr>
            <a:endParaRPr lang="en-IN" sz="1800" dirty="0">
              <a:solidFill>
                <a:schemeClr val="tx2"/>
              </a:solidFill>
            </a:endParaRPr>
          </a:p>
          <a:p>
            <a:r>
              <a:rPr lang="en-IN" sz="1800" dirty="0">
                <a:solidFill>
                  <a:schemeClr val="tx2"/>
                </a:solidFill>
              </a:rPr>
              <a:t>Data Managers/ Reviewers :-  Extract Lab data in excel sheet and work on discrepancies.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688C5-9948-F0FB-B84E-011B176E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DE3B73-6BDF-4BA0-B40B-FDBBE7010977}" type="datetime1">
              <a:rPr lang="en-IN" smtClean="0"/>
              <a:pPr>
                <a:spcAft>
                  <a:spcPts val="600"/>
                </a:spcAft>
              </a:pPr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06E0E-4D67-8AE4-2CDA-719D53DC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www.siroinstitute.com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77EEC59-86BD-FD2A-39AB-E98D61F8B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980" y="5106350"/>
            <a:ext cx="2412791" cy="16151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806F8-A6F1-AFB9-9D50-C621650A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2F8B97-4FEC-41D1-BDF7-C2C5E26560BD}" type="slidenum">
              <a:rPr lang="en-IN" smtClean="0"/>
              <a:pPr>
                <a:spcAft>
                  <a:spcPts val="600"/>
                </a:spcAft>
              </a:pPr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920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3FF53-EFA1-D8E7-5599-E5500CCC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01130" y="587361"/>
            <a:ext cx="10620956" cy="10037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Local lab reconciliation process</a:t>
            </a:r>
          </a:p>
        </p:txBody>
      </p:sp>
      <p:grpSp>
        <p:nvGrpSpPr>
          <p:cNvPr id="28" name="Group 15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29" name="Freeform: Shape 16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7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18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3A0CA9B-BC44-57CA-1DE8-9F4461D8A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14" y="5409877"/>
            <a:ext cx="2246255" cy="112903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74C68-B2E1-AD63-4053-30894CAD1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9AC695C-FCC7-4F47-AAAB-1DA8F3B6EABE}" type="datetime1">
              <a:rPr lang="en-US" smtClean="0"/>
              <a:pPr>
                <a:spcAft>
                  <a:spcPts val="600"/>
                </a:spcAft>
              </a:pPr>
              <a:t>3/1/2023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44DA1-833A-205D-94E6-06ABE138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www.siroinstitute.com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82E78-6C95-C423-7EDF-B88855C8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D2F8B97-4FEC-41D1-BDF7-C2C5E26560BD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31A7BE-830E-6B35-E4D7-6AADD1FD3443}"/>
              </a:ext>
            </a:extLst>
          </p:cNvPr>
          <p:cNvSpPr/>
          <p:nvPr/>
        </p:nvSpPr>
        <p:spPr>
          <a:xfrm>
            <a:off x="141081" y="2854491"/>
            <a:ext cx="2585545" cy="12562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Lab reference document received site wise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CA606B-F51F-83DE-4362-34E1561F423B}"/>
              </a:ext>
            </a:extLst>
          </p:cNvPr>
          <p:cNvSpPr/>
          <p:nvPr/>
        </p:nvSpPr>
        <p:spPr>
          <a:xfrm>
            <a:off x="3259135" y="2841006"/>
            <a:ext cx="2585545" cy="12562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Data reviewer review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9B60FD-0BD9-09B3-605A-D89B75EDFF31}"/>
              </a:ext>
            </a:extLst>
          </p:cNvPr>
          <p:cNvSpPr/>
          <p:nvPr/>
        </p:nvSpPr>
        <p:spPr>
          <a:xfrm>
            <a:off x="6377477" y="2872739"/>
            <a:ext cx="2585545" cy="12562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If discrepancy noted revert to site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0854AF-6CB4-C653-99CD-83AD6104A987}"/>
              </a:ext>
            </a:extLst>
          </p:cNvPr>
          <p:cNvSpPr/>
          <p:nvPr/>
        </p:nvSpPr>
        <p:spPr>
          <a:xfrm>
            <a:off x="9489050" y="2861602"/>
            <a:ext cx="2585545" cy="12562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Once issue resolved Programmer program in database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5F6441B-9DE9-2753-BB72-0EBAE66BB38E}"/>
              </a:ext>
            </a:extLst>
          </p:cNvPr>
          <p:cNvSpPr/>
          <p:nvPr/>
        </p:nvSpPr>
        <p:spPr>
          <a:xfrm>
            <a:off x="2726931" y="3363755"/>
            <a:ext cx="532509" cy="137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FDDDE11-479D-6455-DCB1-B09723AAB601}"/>
              </a:ext>
            </a:extLst>
          </p:cNvPr>
          <p:cNvSpPr/>
          <p:nvPr/>
        </p:nvSpPr>
        <p:spPr>
          <a:xfrm>
            <a:off x="2726931" y="3363755"/>
            <a:ext cx="532509" cy="139966"/>
          </a:xfrm>
          <a:prstGeom prst="rightArrow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D052ED2-6699-0C6C-73DF-7BA254A40DE3}"/>
              </a:ext>
            </a:extLst>
          </p:cNvPr>
          <p:cNvSpPr/>
          <p:nvPr/>
        </p:nvSpPr>
        <p:spPr>
          <a:xfrm>
            <a:off x="5841736" y="3333275"/>
            <a:ext cx="532509" cy="139966"/>
          </a:xfrm>
          <a:prstGeom prst="rightArrow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891BA9A-67D2-C70F-EE42-924A8B8BB364}"/>
              </a:ext>
            </a:extLst>
          </p:cNvPr>
          <p:cNvSpPr/>
          <p:nvPr/>
        </p:nvSpPr>
        <p:spPr>
          <a:xfrm>
            <a:off x="8956541" y="3359017"/>
            <a:ext cx="532509" cy="139966"/>
          </a:xfrm>
          <a:prstGeom prst="rightArrow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43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5F3641-1EFB-CCD2-BD01-63ABDCCEB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446" y="440533"/>
            <a:ext cx="5875284" cy="1258112"/>
          </a:xfrm>
        </p:spPr>
        <p:txBody>
          <a:bodyPr anchor="b">
            <a:norm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IN" sz="3600" b="1" dirty="0">
                <a:solidFill>
                  <a:schemeClr val="tx2"/>
                </a:solidFill>
              </a:rPr>
              <a:t>Review of lab data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D8F35-85B6-134F-0848-5917EB81A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136" y="2331089"/>
            <a:ext cx="8392263" cy="3227626"/>
          </a:xfrm>
        </p:spPr>
        <p:txBody>
          <a:bodyPr anchor="ctr">
            <a:no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Check the consistency of Ranges and Units.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Duplicate record checks and blank data.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If the value is recorded within range then response should be 'Normal’.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 Example :- Normal range for Hemoglobin is 13.0-17.0 (M) gm/dl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If the value is recorded below Lower range or above Upper range then response should be 'Abnormal’.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 Example:- Normal range for Hemoglobin is 13.0 -17.0 (M) gm/dl but the value recorded is 11.0 gm/dl </a:t>
            </a:r>
            <a:endParaRPr lang="en-IN" sz="1800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7798E-6E1E-828D-D6A4-3EDC001F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47021E3-761A-4738-8100-F4A8BA9858BF}" type="datetime1">
              <a:rPr lang="en-IN" smtClean="0"/>
              <a:pPr>
                <a:spcAft>
                  <a:spcPts val="600"/>
                </a:spcAft>
              </a:pPr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ECD00-9FEA-4135-F8DF-83481673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www.siroinstitute.com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DF71234-4531-96A9-763E-2C5160AE5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548" y="5335630"/>
            <a:ext cx="2411702" cy="140457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5C399-11B1-5781-8DC8-BF81C751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2F8B97-4FEC-41D1-BDF7-C2C5E26560BD}" type="slidenum">
              <a:rPr lang="en-IN" smtClean="0"/>
              <a:pPr>
                <a:spcAft>
                  <a:spcPts val="600"/>
                </a:spcAft>
              </a:pPr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883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FB564-A1B2-2673-FD5E-873B06C1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832" y="338881"/>
            <a:ext cx="9829800" cy="1325880"/>
          </a:xfrm>
        </p:spPr>
        <p:txBody>
          <a:bodyPr anchor="b">
            <a:norm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IN" sz="3600" b="1" dirty="0">
                <a:solidFill>
                  <a:schemeClr val="tx2"/>
                </a:solidFill>
              </a:rPr>
              <a:t>Documentation of lab reference ranges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785A4-A469-9DCE-242E-B4862B6A0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8081" y="2327700"/>
            <a:ext cx="5126896" cy="3227626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r>
              <a:rPr lang="en-IN" sz="7200" b="1" dirty="0">
                <a:solidFill>
                  <a:schemeClr val="tx2"/>
                </a:solidFill>
              </a:rPr>
              <a:t>Points to be checked and updated</a:t>
            </a:r>
          </a:p>
          <a:p>
            <a:pPr marL="0" indent="0">
              <a:buNone/>
            </a:pPr>
            <a:endParaRPr lang="en-IN" sz="7200" b="1" dirty="0">
              <a:solidFill>
                <a:schemeClr val="tx2"/>
              </a:solidFill>
            </a:endParaRPr>
          </a:p>
          <a:p>
            <a:r>
              <a:rPr lang="en-IN" sz="7200" b="1" dirty="0">
                <a:solidFill>
                  <a:schemeClr val="tx2"/>
                </a:solidFill>
              </a:rPr>
              <a:t> </a:t>
            </a:r>
            <a:r>
              <a:rPr lang="en-IN" sz="7200" dirty="0">
                <a:solidFill>
                  <a:schemeClr val="tx2"/>
                </a:solidFill>
              </a:rPr>
              <a:t>Header and signature</a:t>
            </a:r>
          </a:p>
          <a:p>
            <a:r>
              <a:rPr lang="en-IN" sz="7200" dirty="0">
                <a:solidFill>
                  <a:schemeClr val="tx2"/>
                </a:solidFill>
              </a:rPr>
              <a:t>Parameters </a:t>
            </a:r>
          </a:p>
          <a:p>
            <a:r>
              <a:rPr lang="en-IN" sz="7200" dirty="0">
                <a:solidFill>
                  <a:schemeClr val="tx2"/>
                </a:solidFill>
              </a:rPr>
              <a:t>Reference ranges</a:t>
            </a:r>
          </a:p>
          <a:p>
            <a:r>
              <a:rPr lang="en-IN" sz="7200" dirty="0">
                <a:solidFill>
                  <a:schemeClr val="tx2"/>
                </a:solidFill>
              </a:rPr>
              <a:t>Units</a:t>
            </a:r>
          </a:p>
          <a:p>
            <a:r>
              <a:rPr lang="en-IN" sz="7200" dirty="0">
                <a:solidFill>
                  <a:schemeClr val="tx2"/>
                </a:solidFill>
              </a:rPr>
              <a:t>Issue and valid date</a:t>
            </a:r>
          </a:p>
          <a:p>
            <a:r>
              <a:rPr lang="en-IN" sz="7200" dirty="0">
                <a:solidFill>
                  <a:schemeClr val="tx2"/>
                </a:solidFill>
              </a:rPr>
              <a:t>Lab name</a:t>
            </a:r>
          </a:p>
          <a:p>
            <a:r>
              <a:rPr lang="en-IN" sz="7200" dirty="0">
                <a:solidFill>
                  <a:schemeClr val="tx2"/>
                </a:solidFill>
              </a:rPr>
              <a:t>Module name  and parameter</a:t>
            </a:r>
          </a:p>
          <a:p>
            <a:r>
              <a:rPr lang="en-IN" sz="7200" dirty="0">
                <a:solidFill>
                  <a:schemeClr val="tx2"/>
                </a:solidFill>
              </a:rPr>
              <a:t>Ranges and units</a:t>
            </a:r>
          </a:p>
          <a:p>
            <a:r>
              <a:rPr lang="en-IN" sz="7200" dirty="0">
                <a:solidFill>
                  <a:schemeClr val="tx2"/>
                </a:solidFill>
              </a:rPr>
              <a:t>Effective start and stop date</a:t>
            </a:r>
          </a:p>
          <a:p>
            <a:pPr marL="0" indent="0">
              <a:buNone/>
            </a:pPr>
            <a:endParaRPr lang="en-IN" sz="72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N" sz="1400" b="1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DAD59-4D65-FC6B-953D-7D611429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5158DA0-E090-4B6F-A6DA-1ED566B61929}" type="datetime1">
              <a:rPr lang="en-IN" smtClean="0"/>
              <a:pPr>
                <a:spcAft>
                  <a:spcPts val="600"/>
                </a:spcAft>
              </a:pPr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D0E78-1188-B2F5-A2BA-120AB05C4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www.siroinstitute.com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81515FF-F1A1-0D67-4841-B84339B9B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996" y="5286698"/>
            <a:ext cx="2270760" cy="132587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4B541-95A7-7CCC-2060-E6F894C4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2F8B97-4FEC-41D1-BDF7-C2C5E26560BD}" type="slidenum">
              <a:rPr lang="en-IN" smtClean="0"/>
              <a:pPr>
                <a:spcAft>
                  <a:spcPts val="600"/>
                </a:spcAft>
              </a:pPr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175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653</Words>
  <Application>Microsoft Office PowerPoint</Application>
  <PresentationFormat>Widescreen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Local lab reconciliation process and documentation </vt:lpstr>
      <vt:lpstr>Layout</vt:lpstr>
      <vt:lpstr>Roles of labs in clinical trial</vt:lpstr>
      <vt:lpstr>Types of Labs 1/2</vt:lpstr>
      <vt:lpstr>Types of Labs 2/2</vt:lpstr>
      <vt:lpstr>Roles involved in lab data processing</vt:lpstr>
      <vt:lpstr>Local lab reconciliation process</vt:lpstr>
      <vt:lpstr>Review of lab data</vt:lpstr>
      <vt:lpstr>Documentation of lab reference ranges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Lab reconciliation and Documentation</dc:title>
  <dc:creator>Aarti Yadgire</dc:creator>
  <cp:lastModifiedBy>Aarti Yadgire</cp:lastModifiedBy>
  <cp:revision>2</cp:revision>
  <dcterms:created xsi:type="dcterms:W3CDTF">2023-02-27T15:09:16Z</dcterms:created>
  <dcterms:modified xsi:type="dcterms:W3CDTF">2023-03-01T10:40:57Z</dcterms:modified>
</cp:coreProperties>
</file>