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E3C26-AFF8-401B-BBF2-57BFA875FAD9}" type="datetimeFigureOut">
              <a:rPr lang="en-IN" smtClean="0"/>
              <a:t>29-01-2023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4DDA9-2086-479D-B4E8-B5599750AC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2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90D3-9464-3C62-F676-2CE43807E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77292-7D6A-8106-169B-F650CE31C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DF47-ACC1-FC9E-9242-722AEF4C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8B37-5426-46B3-9633-644AF68663DA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3129-15CB-D987-8B96-5EC21FB7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1233B-E91E-B411-7E72-DA67D60D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71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4DB8-B759-EA45-B071-C3DD6A60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5471-A647-D955-9E7C-63DFC07EF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9E58-D078-B641-E902-EAB4020B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382-2127-4E9F-B0A4-A728D35A2772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B024-C850-8A9E-0AB9-73A831DE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5F13-E39F-A944-8A46-42AD3D19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42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28483-E031-E6D0-0EAB-0FE93EC0C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C61CC-3F47-816F-DFD2-F35069C96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BF20-72EC-B9C1-3209-0D5075F8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19C-B24C-4292-A4DD-45AC64637C23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E10-56E2-A0FE-0DB6-B94AC8F0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5C75-BA4B-03C1-2684-79E351AD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79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1576-48F4-7DC4-562C-220D68CD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0F7B-7CF4-D647-5893-5524FA7A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FA15-E41E-F629-5C77-EE9D580B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FE05-B67D-427B-A79B-D0659DACB1E6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3064-90C2-52F6-55DF-B8790D15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68A7-EE68-0EE8-C67C-2E84A9A1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56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DE63-1DA0-9E19-11B6-B82E5C3B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0CAD-71A1-5911-BD12-D4559596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25EC-27BD-E3E2-5A12-84B27E5F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D1A2-9231-4DBE-A7CB-7A4B48E0F6FE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95D1-09A6-0831-637D-9DB4DB7A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6551-5890-180C-445F-36F24556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37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CA7E-6749-48DF-6749-4D3CA01C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9E09-A252-AAEA-859F-A2A29811F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DC4CF-ECCF-08AA-B3C5-3FADB6EE2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ABEB9-3439-61D7-922E-820C7BC5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4C04-4D68-4A9C-A820-90BA7EA6CA3B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572A-1484-B216-A6BF-131A6C3C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24823-57EC-D689-1A0A-36976DAD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3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19FA-2BB7-925D-93E0-325F4A5B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0E19A-4F88-D1F2-68CA-4774AA0B6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2E081-C0BA-1B94-236D-C14E5D89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0937B-2133-6459-1C75-1E4A2C128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77DF0-8991-086C-0DBF-5C9021B41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E422A-A4F4-B51F-C8CB-19DA5CE3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442-ECA8-4D09-8570-EBB4A487A537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40F4F-1500-DD81-9AB8-F32E1F57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E137B-D2FE-904A-9751-5062D4E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4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10CC-97DF-47A1-ACE0-74AB8D6F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44327-43DA-2AD5-A538-6FEB89ED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E6F2-A279-42D3-B961-09D59398D698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5AA4E-8D60-9991-FE64-9A883E19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658F5-FA0C-A491-D410-541696D4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2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692CA-6F81-3A26-E4B9-A1D6C62A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829E-A94F-4A85-BD4F-179EA2659927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4A6BA-1507-B909-C25F-2564659B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1CBB7-2146-A54E-CE5A-0DE7D52E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0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841D-27DF-7295-F5C4-DBE34D20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07E6-D540-CA93-0CBF-7491149F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C9B88-1D9B-3CE0-26A2-BF39E58F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86C26-BA8D-658D-ED36-9E473715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4D9-8F62-4EEC-87C8-5376FF33B1A9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47DD-6480-59DF-ECE4-1FE9A1D4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10A4-CF1E-B82B-F35E-5FB55CC4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69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3BAC-5788-8135-F8E2-4F6D754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FFD20-0480-C19D-E273-C0343C8B6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4D02-5077-E817-E7FE-F51A9236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869D-390C-C864-161F-B04AE45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19DF-FC7F-4B0C-90B9-33518E3BFCAB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EAB62-6365-FDD5-D06F-0789DC35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D460-A12F-0D7E-DD66-4027CF1B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60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C687A-0DF4-F3DA-21B1-84E5AFBB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FAFC-A192-56F7-2FDD-113217E4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D1D0-2F94-457B-07E7-35A7A4B6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D6F9D-B94E-4F62-9A55-6AC91D3E3F67}" type="datetime1">
              <a:rPr lang="en-IN" smtClean="0"/>
              <a:t>29-01-2023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66EF-531F-97D8-48F2-70BD28C4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TRF Completion and Lab Report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2CEE-3867-81EB-FF11-43834E60D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F8C7-F1D5-4387-81E9-72D71897D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9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lab.com/physicians/test-requisition-for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88C3-B8CF-A48D-1FE2-9D564FC39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en-IN" sz="4100"/>
              <a:t>TRF Completion and Lab Report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8EFF4-3542-91E4-E61B-49CABA4FD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en-IN" dirty="0"/>
              <a:t>Presented by :- Aarti, Manasi,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Geetu</a:t>
            </a:r>
            <a:r>
              <a:rPr lang="en-IN" dirty="0"/>
              <a:t>, Adil</a:t>
            </a:r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053A5514-03C5-7DBA-3F00-F9996A316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662" y="804672"/>
            <a:ext cx="3554676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870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0E86D-3C99-44DD-FCFB-5662401069C6}"/>
              </a:ext>
            </a:extLst>
          </p:cNvPr>
          <p:cNvSpPr txBox="1"/>
          <p:nvPr/>
        </p:nvSpPr>
        <p:spPr>
          <a:xfrm>
            <a:off x="648929" y="629266"/>
            <a:ext cx="4944152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TRF (6/6)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764BE-944A-3651-F75D-0649EBA452AB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5. Specimen information:-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Specimens date of collection is important , temperature , order of specimens in serial testing, identification of source of any specimen other than blood.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A169356-1D6B-C03C-FBAE-54FF8877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62" y="833418"/>
            <a:ext cx="4111424" cy="5187917"/>
          </a:xfrm>
          <a:prstGeom prst="rect">
            <a:avLst/>
          </a:prstGeom>
          <a:effectLst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46A574-F575-9FD4-112A-1ED59D1B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3FC-F4D6-49A9-B8FF-F10A6E3E50BE}" type="datetime1">
              <a:rPr lang="en-IN" smtClean="0"/>
              <a:t>29-01-2023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41692F-1459-B533-6C42-E02A88F1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TRF Completion and Lab Report Review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48F78A-619B-FD99-3210-82B04B87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891DC-C089-503C-E887-1D94850BDC72}"/>
              </a:ext>
            </a:extLst>
          </p:cNvPr>
          <p:cNvSpPr txBox="1"/>
          <p:nvPr/>
        </p:nvSpPr>
        <p:spPr>
          <a:xfrm>
            <a:off x="648929" y="629266"/>
            <a:ext cx="4944152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 Report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1684A-2CA7-62F0-1BE7-1690D284C813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Lab reports are written to describe and </a:t>
            </a:r>
            <a:r>
              <a:rPr lang="en-US" sz="2200" dirty="0" err="1"/>
              <a:t>analyse</a:t>
            </a:r>
            <a:r>
              <a:rPr lang="en-US" sz="2200" dirty="0"/>
              <a:t> a laboratory experiment that explores a scientific concept.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They are typically assigned to enable you to:-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     Conduct scientific research formulate a hypothesis/hypotheses about a particular stimulus, event, and /or </a:t>
            </a:r>
            <a:r>
              <a:rPr lang="en-US" sz="2200" dirty="0" err="1"/>
              <a:t>behaviour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, application&#10;&#10;Description automatically generated">
            <a:extLst>
              <a:ext uri="{FF2B5EF4-FFF2-40B4-BE49-F238E27FC236}">
                <a16:creationId xmlns:a16="http://schemas.microsoft.com/office/drawing/2014/main" id="{36DD87D6-5F4E-4C9B-6841-348274938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1928074"/>
            <a:ext cx="4475531" cy="2998605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5305-D0B4-6343-B936-1902B2FF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2C2A41-C916-4EFF-8615-5148F4FC827A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B14B-75A8-63D3-F0A7-9E192250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356350"/>
            <a:ext cx="35340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7F2E-4134-6FFE-7C96-10DCC007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D49CD-6F76-C580-95CD-365391E68649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Categories of common laboratory tests(1/4)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70EF6D-56B6-DB08-3A1A-C09E16197F79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most common categories for laboratory tests for human clinical trials are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1. Hematology, Blood (or serum) chemistry:- </a:t>
            </a:r>
            <a:r>
              <a:rPr lang="en-US" sz="1700"/>
              <a:t>The hematology category is of those tests involving the cellular components of blood, clotting sometime involved in hematology.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Common hematology laboratory test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RBC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Hemoglobin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MCV (Mean Corpuscular Volume)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MCH (Mean Corpuscular Hemoglobin)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MCHC (Mean Corpuscular Hemoglobin Concentration)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2D12-03E8-FE59-C291-A2E32210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8E027-5B3C-4032-AEAD-BB723F6B9265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DABD-1227-10C9-818B-4E267B13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461C7-831C-219A-45CA-9CED26EB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EA5BA-CEB1-3054-4805-985F45ECD2C0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Categories of Common Laboratory Tests(2/4)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57846-79AA-1731-BD8A-09C0EEF6715B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2. Urinalysis and coagulation :-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    The urinalysis group are those tests involving components of the urine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    Coagulation factor test is used to find out problem with any clotting factor that may cause too little or too much blood clotting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Common Urinalysis and Coagulation laboratory test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Urine Ph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Urine Specific Gravity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Prothrombin Time (PT)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Partial Thromboplastin Time(PTT)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International Normalization Ratio (INR)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0CC1-88B8-9885-F584-D4F5F29B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B3C2419-EB26-4B67-833B-C04ECEABEDFB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4D59A-D5BF-3D18-6C08-0F289D41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005D-3089-BC08-46A6-CED6D3FC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200D2-03CB-C9DD-9827-C1E60D73EC3F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Categories of Common Laboratory Tests (3/4)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1BF3B3-A1A3-BAF6-E84D-F5C9A2835FD2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Less common categories are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1. Microbiology :-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Tests those are testing for the presence of specific bacteria. and fungi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Common microbiology laboratory test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Cerebro</a:t>
            </a:r>
            <a:r>
              <a:rPr lang="en-US" sz="2200" dirty="0"/>
              <a:t> spinal fluid culture and sensitivity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Blood culture and sensitivity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Urine culture and sensitivity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BC201-162D-1404-FA9C-F5B024BE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280633-CA5D-41E6-9F3C-7F4346787AB1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9105A-7746-C161-25D7-865D4C9E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B2806-901C-660F-EFB5-AA9696E9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06FFF-E6A8-F748-DB4C-A96FD6CB6175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Categories of Common Laboratory Tests (4/4)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06F79A-DD63-B8BA-980B-0EF33A38D23E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2. Stool specimens:-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stool specimen analysis is a series of tests done on a stool sample to help diagnose certain conditions affecting the digestive tract.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3. Testing for specific drugs:-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Skin testing for allergic reaction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A31C3-7181-F6EA-3EA2-BE2A1B24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A1B849-566A-4866-B49E-1946AF037EAA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CBEC4-79DD-E67E-0321-B34888DC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525C-CA63-619F-8A09-2B6AABA6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7B277-C9A2-3C78-398F-5E471CBA80A5}"/>
              </a:ext>
            </a:extLst>
          </p:cNvPr>
          <p:cNvSpPr txBox="1"/>
          <p:nvPr/>
        </p:nvSpPr>
        <p:spPr>
          <a:xfrm>
            <a:off x="1262992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Points to Be Remember While Reviewing Blood Reports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DEB729-C7E6-681A-EA4A-E12C0045D619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Lab sample collected after signing correct version of ICF only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Assigned study staff only involving in laboratory related process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Calibration certificates of all instruments which are part of lab are up to date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All test performed as requested by protocol as per each visit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Ensure subject information reflecting in source, TRF and report is matching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A332E-B790-E8E8-E311-B2E97D40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3829E-A94F-4A85-BD4F-179EA2659927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5291B-994C-CE96-69C1-A5EB0351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15FCA-0D0B-24DC-8880-4E4D261D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D8EDD-DBC1-6898-5A9E-F9E3794555C9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Points to Be Remember While Reviewing Blood Reports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F412A3-E4E0-5FDA-B9AC-65B8A3810560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Ensure units of all lab tests are matching with reference ranges shared by site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Ensure tests which are important to achieve goal performed on time and as per process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All laboratory reports has been signed by PI/sub 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Clinically significant /non significant comment reflecting in reports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Ensure AE has been captured for each clinically significant lab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81D97-DABD-9117-F922-63AFEABC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3829E-A94F-4A85-BD4F-179EA2659927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D0692-ADEB-6D36-37DE-3EA63E32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96B63-AB9A-EDA1-0028-493B4B1B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B380-1F1B-9688-46CC-3C3B45C4D36D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A69D66-309E-08E8-C661-7D3470BBD245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2"/>
              </a:rPr>
              <a:t>https://www.mdlab.com/physicians/test-requisition-form/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ICH- GCP E6 R2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90422-E530-31DC-C07D-481394D2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3829E-A94F-4A85-BD4F-179EA2659927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7F962-091C-CE87-C73D-C8C39BC8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6BACD-4C92-2F04-646C-D7779C0F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3B108CD-8C7B-4E2F-B9CE-2D11F30B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Magnifying glass on clear background">
            <a:extLst>
              <a:ext uri="{FF2B5EF4-FFF2-40B4-BE49-F238E27FC236}">
                <a16:creationId xmlns:a16="http://schemas.microsoft.com/office/drawing/2014/main" id="{31EDA979-A72B-9DE7-998B-45D53B10C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3333" b="21540"/>
          <a:stretch/>
        </p:blipFill>
        <p:spPr>
          <a:xfrm>
            <a:off x="20" y="-40630"/>
            <a:ext cx="12191980" cy="611397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F0B44D0-9AF7-4050-9428-B15917AE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3B06-E3A1-360A-8E11-65AAE9A501B9}"/>
              </a:ext>
            </a:extLst>
          </p:cNvPr>
          <p:cNvSpPr txBox="1"/>
          <p:nvPr/>
        </p:nvSpPr>
        <p:spPr>
          <a:xfrm>
            <a:off x="4114800" y="716280"/>
            <a:ext cx="4015074" cy="47042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EA83E-F662-18AC-620C-FE2184D5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74992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2E3829E-A94F-4A85-BD4F-179EA2659927}" type="datetime1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 defTabSz="457200">
                <a:spcAft>
                  <a:spcPts val="600"/>
                </a:spcAft>
              </a:pPr>
              <a:t>1/29/2023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6EF55-F82C-B590-BA94-BFF01FE1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7499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A5512-8458-B21B-C50F-18E76E04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74992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B36F8C7-F1D5-4387-81E9-72D71897D207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 defTabSz="457200">
                <a:spcAft>
                  <a:spcPts val="600"/>
                </a:spcAft>
              </a:pPr>
              <a:t>19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B1C8EB-49E8-4DAE-91C5-4A5616DDD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5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A4B57-2D63-EEDF-87CF-A234F0D1B0A8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4607CF-9160-546E-55CF-1164DA4B2922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is TRF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Importance of TRF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Components of TRF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Lab Report Review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Categories of Common Laboratory Tests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16F9-5271-8CC1-CCDE-3A948A45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5C9224-94BA-424F-B3FA-F83E685AC368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1C34-B56E-2205-F7FD-F69B9F99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5A9B-3630-815C-9E3F-B3F0891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5C0E9-5C73-3D53-A069-4C16EE58C1BB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TRF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0CDAA9-D988-3B41-599D-BC14204FF1F3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test requisition combines patient registration information, billing information, specimen information, barcoded specimen labels and a provider order for confirmation of testing.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TRF is used for requesting for medical or laboratory tests to be completed.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93E-C382-ADFA-0A87-E33643DE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430DD0-402D-4652-9B12-EBDDC72ED8C6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9257-8B4F-78A4-962E-2933273C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E31B-2139-CC14-FFDA-91AE9461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D9B59-275D-CE44-DE66-CF10ED7B359D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of TRF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5D8A87-464A-F70E-0360-9925E5C6F7A4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 type of agreement between patient and lab.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 consent form of patient.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Record of patient their tests and type of sample.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Helps to identify patient.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D761-E9A1-3AB2-CEB3-0BF56BED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BA2740-73C9-4C2A-8D64-7334BFB550B9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ACD4-3FD9-9269-1EB9-ED740610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CD4A-C865-DAAE-955A-27341389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34599-6C7F-5764-9A98-0D2E46BF8AFB}"/>
              </a:ext>
            </a:extLst>
          </p:cNvPr>
          <p:cNvSpPr txBox="1"/>
          <p:nvPr/>
        </p:nvSpPr>
        <p:spPr>
          <a:xfrm>
            <a:off x="1288060" y="1369938"/>
            <a:ext cx="3210854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TRF (1/6)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920706-49DC-B5CE-FA39-FB1E2343B211}"/>
              </a:ext>
            </a:extLst>
          </p:cNvPr>
          <p:cNvSpPr txBox="1"/>
          <p:nvPr/>
        </p:nvSpPr>
        <p:spPr>
          <a:xfrm>
            <a:off x="5030505" y="1371600"/>
            <a:ext cx="587218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Patient Information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Ordering Provider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Referring laboratory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Clinical history and findings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Specimen information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21B7-694D-5CFB-FD73-F90AEA00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0286F0-A4B7-4F17-A8B2-52CF1402C9D7}" type="datetime1">
              <a:rPr lang="en-US" smtClean="0"/>
              <a:pPr>
                <a:spcAft>
                  <a:spcPts val="600"/>
                </a:spcAft>
              </a:pPr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BCF1-2E0D-A041-646A-3A30F258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TRF Completion and Lab Report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41B9-806D-2B6F-401F-889AA2EB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6F8C7-F1D5-4387-81E9-72D71897D20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6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C5C2E7-65D1-F026-AA75-48B7E79486E7}"/>
              </a:ext>
            </a:extLst>
          </p:cNvPr>
          <p:cNvSpPr txBox="1"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TRF (2/6)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AB329-06C0-E37E-7413-38F464D4DA71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1. Patient Information:-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Patient information helps to identify patient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Patient name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Patient address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Contact no.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Age, gender,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Date of birth etc.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FDD49F9-5A22-F6E1-B36B-A0630928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532002"/>
            <a:ext cx="6019331" cy="1790750"/>
          </a:xfrm>
          <a:prstGeom prst="rect">
            <a:avLst/>
          </a:prstGeom>
          <a:effectLst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06BDFA-9B5D-D210-486E-749106F1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1E8A-E567-4018-8B05-02B5B7CD2002}" type="datetime1">
              <a:rPr lang="en-IN" smtClean="0"/>
              <a:t>29-01-2023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9DF087-A0A8-9AF7-4267-6DA057A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TRF Completion and Lab Report Review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B84C86-10D0-DDEB-9D6D-B5159404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CB589F-1C95-480D-8BC9-B943F3469C97}"/>
              </a:ext>
            </a:extLst>
          </p:cNvPr>
          <p:cNvSpPr txBox="1"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of TRF(3/6)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4F2ED-DBF3-0D3E-8E8E-B1BC95F0346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2. Ordering provider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Ordering physician complete information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Name of physician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Phone no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Fax no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Hospital/institution name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Street address/city/state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F8E058D-3752-B9B7-A373-58A6BF25A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532002"/>
            <a:ext cx="6019331" cy="1790750"/>
          </a:xfrm>
          <a:prstGeom prst="rect">
            <a:avLst/>
          </a:prstGeom>
          <a:effectLst/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DE31785-1A81-7F81-79C1-4BE18D68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A57-09C2-477B-85DC-AB6592E8128C}" type="datetime1">
              <a:rPr lang="en-IN" smtClean="0"/>
              <a:t>29-01-2023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4F5CF06-05DE-1A92-95E5-DB2073BD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TRF Completion and Lab Report Review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68DE1B-676D-4840-44D4-5A6B6A4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1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764A2-88CD-3593-0261-4B8040EDA93F}"/>
              </a:ext>
            </a:extLst>
          </p:cNvPr>
          <p:cNvSpPr txBox="1"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of TRF (4/6)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DCE90-9DF1-0680-1836-92927C75D973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3. Referring laboratory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It helps to effectively manage the flow of sample and associated data to improve lab efficacy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Contact person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Phone, fax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Laboratory name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Street address/ city/state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4F66D74-7697-437F-9859-4A0D372F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81771"/>
            <a:ext cx="6019331" cy="3491211"/>
          </a:xfrm>
          <a:prstGeom prst="rect">
            <a:avLst/>
          </a:prstGeom>
          <a:effectLst/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83280-D801-B918-1734-B9534B5A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616B-6B27-458A-A54F-D503E6043DDB}" type="datetime1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09B87-A8E8-ECBA-DAF5-576C8D2C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TRF Completion and Lab Report Review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98E70-A6B7-3D33-C03E-0B3A86E1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1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2BA3D-960E-CF11-5710-6D5A892DA01D}"/>
              </a:ext>
            </a:extLst>
          </p:cNvPr>
          <p:cNvSpPr txBox="1"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TRF (5/6)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9A408-F273-7932-F34D-93B70E984852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4. Clinical history and findings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helps to arrange regular check-ups  minutely assess and give best of medical facilities to the patient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Symptoms concerning from prior disease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Social and family history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Medical and surgical history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A13F7FA-CCC7-E939-07B7-9E7476A9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39" y="807593"/>
            <a:ext cx="5134776" cy="5239568"/>
          </a:xfrm>
          <a:prstGeom prst="rect">
            <a:avLst/>
          </a:prstGeom>
          <a:effectLst/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653AA-F45F-FFFA-5BB9-682B266A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6D4B-C000-410B-A06B-43921D054497}" type="datetime1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940BD-7770-1E87-A652-B17A6CA1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TRF Completion and Lab Report Review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944C0-1B99-B7E7-6253-91D1F378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F8C7-F1D5-4387-81E9-72D71897D20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2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911</Words>
  <Application>Microsoft Office PowerPoint</Application>
  <PresentationFormat>Widescreen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TRF Completion and Lab Report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TRF Completion and Lab Report Review</dc:title>
  <dc:creator>Aarti Yadgire</dc:creator>
  <cp:lastModifiedBy>Aarti Yadgire</cp:lastModifiedBy>
  <cp:revision>4</cp:revision>
  <dcterms:created xsi:type="dcterms:W3CDTF">2023-01-29T07:16:48Z</dcterms:created>
  <dcterms:modified xsi:type="dcterms:W3CDTF">2023-01-29T13:43:01Z</dcterms:modified>
</cp:coreProperties>
</file>