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3F7A1-D0D9-4E70-8454-E33D20C1E6F4}"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3469A-9091-4017-82F2-E85F8D80EF4D}" type="slidenum">
              <a:rPr lang="en-IN" smtClean="0"/>
              <a:t>‹#›</a:t>
            </a:fld>
            <a:endParaRPr lang="en-IN"/>
          </a:p>
        </p:txBody>
      </p:sp>
    </p:spTree>
    <p:extLst>
      <p:ext uri="{BB962C8B-B14F-4D97-AF65-F5344CB8AC3E}">
        <p14:creationId xmlns:p14="http://schemas.microsoft.com/office/powerpoint/2010/main" val="416728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E33BA0EA-9652-4BA1-BBC1-5F37F60F4622}" type="datetime1">
              <a:rPr lang="en-US" smtClean="0"/>
              <a:t>3/28/2023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www.siroinstitute.com</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28453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7CB3CA4B-1953-4CE3-88A0-D9559BF07AB8}" type="datetime1">
              <a:rPr lang="en-US" smtClean="0"/>
              <a:t>3/28/2023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0150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25DCCA2B-2002-4FC4-9C8B-7D89325B2A9A}" type="datetime1">
              <a:rPr lang="en-US" smtClean="0"/>
              <a:t>3/28/2023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830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85183E08-E609-4558-9BED-01C8EB4D8994}" type="datetime1">
              <a:rPr lang="en-US" smtClean="0"/>
              <a:t>3/28/2023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9951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E8AF2281-6F0D-4711-848B-CA97E4082285}" type="datetime1">
              <a:rPr lang="en-US" smtClean="0"/>
              <a:t>3/28/2023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9038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45995196-D264-439C-98F2-99EF21AA731A}" type="datetime1">
              <a:rPr lang="en-US" smtClean="0"/>
              <a:t>3/28/2023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www.siroinstitute.com</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8213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18EC3540-1620-4F2E-8EAF-A86F2AAEFC96}" type="datetime1">
              <a:rPr lang="en-US" smtClean="0"/>
              <a:t>3/28/2023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www.siroinstitute.com</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004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235E0098-008A-4AE7-9984-AE4E984FC139}" type="datetime1">
              <a:rPr lang="en-US" smtClean="0"/>
              <a:t>3/28/2023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9103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A3AC7700-4F38-41A4-B360-483C34231812}" type="datetime1">
              <a:rPr lang="en-US" smtClean="0"/>
              <a:t>3/28/2023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www.siroinstitute.com</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497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92351D66-55A1-493E-9D6E-3451B063C142}" type="datetime1">
              <a:rPr lang="en-US" smtClean="0"/>
              <a:t>3/28/2023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837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6B5D6953-59D8-4706-9A62-26AA2F64808D}" type="datetime1">
              <a:rPr lang="en-US" smtClean="0"/>
              <a:t>3/28/2023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609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99D46F1F-2971-4835-9D7B-4A2F7A02A001}" type="datetime1">
              <a:rPr lang="en-US" smtClean="0"/>
              <a:t>3/28/2023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www.siroinstitute.com</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96205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D466E-B96E-0493-48AF-00C140BC6B3C}"/>
              </a:ext>
            </a:extLst>
          </p:cNvPr>
          <p:cNvSpPr>
            <a:spLocks noGrp="1"/>
          </p:cNvSpPr>
          <p:nvPr>
            <p:ph type="ctrTitle"/>
          </p:nvPr>
        </p:nvSpPr>
        <p:spPr>
          <a:xfrm>
            <a:off x="406400" y="1470843"/>
            <a:ext cx="5232400" cy="2476916"/>
          </a:xfrm>
        </p:spPr>
        <p:txBody>
          <a:bodyPr anchor="ctr">
            <a:normAutofit/>
          </a:bodyPr>
          <a:lstStyle/>
          <a:p>
            <a:pPr algn="l"/>
            <a:r>
              <a:rPr lang="en-IN" sz="4000" dirty="0">
                <a:latin typeface="Calibri" panose="020F0502020204030204" pitchFamily="34" charset="0"/>
                <a:cs typeface="Calibri" panose="020F0502020204030204" pitchFamily="34" charset="0"/>
              </a:rPr>
              <a:t>CRF/e-CRF Completion Guidelines</a:t>
            </a:r>
          </a:p>
        </p:txBody>
      </p:sp>
      <p:sp>
        <p:nvSpPr>
          <p:cNvPr id="3" name="Subtitle 2">
            <a:extLst>
              <a:ext uri="{FF2B5EF4-FFF2-40B4-BE49-F238E27FC236}">
                <a16:creationId xmlns:a16="http://schemas.microsoft.com/office/drawing/2014/main" id="{B3CCBCF8-A081-2B0A-8284-917B6D7A61F0}"/>
              </a:ext>
            </a:extLst>
          </p:cNvPr>
          <p:cNvSpPr>
            <a:spLocks noGrp="1"/>
          </p:cNvSpPr>
          <p:nvPr>
            <p:ph type="subTitle" idx="1"/>
          </p:nvPr>
        </p:nvSpPr>
        <p:spPr>
          <a:xfrm>
            <a:off x="497840" y="3685724"/>
            <a:ext cx="4102609" cy="1422631"/>
          </a:xfrm>
        </p:spPr>
        <p:txBody>
          <a:bodyPr>
            <a:normAutofit/>
          </a:bodyPr>
          <a:lstStyle/>
          <a:p>
            <a:pPr algn="l"/>
            <a:r>
              <a:rPr lang="en-IN" dirty="0">
                <a:latin typeface="Calibri" panose="020F0502020204030204" pitchFamily="34" charset="0"/>
                <a:cs typeface="Calibri" panose="020F0502020204030204" pitchFamily="34" charset="0"/>
              </a:rPr>
              <a:t>Presented by:- Aarti Yadgire</a:t>
            </a:r>
          </a:p>
        </p:txBody>
      </p:sp>
      <p:pic>
        <p:nvPicPr>
          <p:cNvPr id="4" name="Picture 3" descr="Colorful pencils and books">
            <a:extLst>
              <a:ext uri="{FF2B5EF4-FFF2-40B4-BE49-F238E27FC236}">
                <a16:creationId xmlns:a16="http://schemas.microsoft.com/office/drawing/2014/main" id="{72670B1B-70B4-876C-B9A9-EE45072AC0C0}"/>
              </a:ext>
            </a:extLst>
          </p:cNvPr>
          <p:cNvPicPr>
            <a:picLocks noChangeAspect="1"/>
          </p:cNvPicPr>
          <p:nvPr/>
        </p:nvPicPr>
        <p:blipFill rotWithShape="1">
          <a:blip r:embed="rId2"/>
          <a:srcRect l="31845" r="1305" b="2"/>
          <a:stretch/>
        </p:blipFill>
        <p:spPr>
          <a:xfrm>
            <a:off x="5349241" y="10"/>
            <a:ext cx="6842759" cy="6857990"/>
          </a:xfrm>
          <a:prstGeom prst="rect">
            <a:avLst/>
          </a:prstGeom>
        </p:spPr>
      </p:pic>
      <p:sp>
        <p:nvSpPr>
          <p:cNvPr id="5" name="Date Placeholder 4">
            <a:extLst>
              <a:ext uri="{FF2B5EF4-FFF2-40B4-BE49-F238E27FC236}">
                <a16:creationId xmlns:a16="http://schemas.microsoft.com/office/drawing/2014/main" id="{A83391C5-030A-EB07-04FE-086AD8D22919}"/>
              </a:ext>
            </a:extLst>
          </p:cNvPr>
          <p:cNvSpPr>
            <a:spLocks noGrp="1"/>
          </p:cNvSpPr>
          <p:nvPr>
            <p:ph type="dt" sz="half" idx="10"/>
          </p:nvPr>
        </p:nvSpPr>
        <p:spPr/>
        <p:txBody>
          <a:bodyPr/>
          <a:lstStyle/>
          <a:p>
            <a:pPr algn="r"/>
            <a:fld id="{4528E7DB-3CA4-4B51-9F26-E6ABA7278FBA}" type="datetime1">
              <a:rPr lang="en-US" smtClean="0"/>
              <a:t>3/28/2023</a:t>
            </a:fld>
            <a:endParaRPr lang="en-US" dirty="0"/>
          </a:p>
        </p:txBody>
      </p:sp>
      <p:sp>
        <p:nvSpPr>
          <p:cNvPr id="6" name="Footer Placeholder 5">
            <a:extLst>
              <a:ext uri="{FF2B5EF4-FFF2-40B4-BE49-F238E27FC236}">
                <a16:creationId xmlns:a16="http://schemas.microsoft.com/office/drawing/2014/main" id="{B6691FE9-4795-F3E5-46B3-314F4FB714B9}"/>
              </a:ext>
            </a:extLst>
          </p:cNvPr>
          <p:cNvSpPr>
            <a:spLocks noGrp="1"/>
          </p:cNvSpPr>
          <p:nvPr>
            <p:ph type="ftr" sz="quarter" idx="11"/>
          </p:nvPr>
        </p:nvSpPr>
        <p:spPr/>
        <p:txBody>
          <a:bodyPr/>
          <a:lstStyle/>
          <a:p>
            <a:r>
              <a:rPr lang="en-US" sz="1000"/>
              <a:t>www.siroinstitute.com</a:t>
            </a:r>
            <a:endParaRPr lang="en-US" sz="1000" dirty="0"/>
          </a:p>
        </p:txBody>
      </p:sp>
      <p:sp>
        <p:nvSpPr>
          <p:cNvPr id="7" name="Slide Number Placeholder 6">
            <a:extLst>
              <a:ext uri="{FF2B5EF4-FFF2-40B4-BE49-F238E27FC236}">
                <a16:creationId xmlns:a16="http://schemas.microsoft.com/office/drawing/2014/main" id="{3C24C9D1-7A17-B6E1-241F-6B3E1B014801}"/>
              </a:ext>
            </a:extLst>
          </p:cNvPr>
          <p:cNvSpPr>
            <a:spLocks noGrp="1"/>
          </p:cNvSpPr>
          <p:nvPr>
            <p:ph type="sldNum" sz="quarter" idx="12"/>
          </p:nvPr>
        </p:nvSpPr>
        <p:spPr/>
        <p:txBody>
          <a:bodyPr/>
          <a:lstStyle/>
          <a:p>
            <a:fld id="{CB1E4CB7-CB13-4810-BF18-BE31AFC64F93}" type="slidenum">
              <a:rPr lang="en-US" smtClean="0"/>
              <a:pPr/>
              <a:t>1</a:t>
            </a:fld>
            <a:endParaRPr lang="en-US" sz="1000" dirty="0"/>
          </a:p>
        </p:txBody>
      </p:sp>
    </p:spTree>
    <p:extLst>
      <p:ext uri="{BB962C8B-B14F-4D97-AF65-F5344CB8AC3E}">
        <p14:creationId xmlns:p14="http://schemas.microsoft.com/office/powerpoint/2010/main" val="206856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D1A9-F0B3-169A-3DD7-9C9910D435C9}"/>
              </a:ext>
            </a:extLst>
          </p:cNvPr>
          <p:cNvSpPr>
            <a:spLocks noGrp="1"/>
          </p:cNvSpPr>
          <p:nvPr>
            <p:ph type="title"/>
          </p:nvPr>
        </p:nvSpPr>
        <p:spPr>
          <a:xfrm>
            <a:off x="1385824" y="129438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HOW to handle after study go live</a:t>
            </a:r>
          </a:p>
        </p:txBody>
      </p:sp>
      <p:sp>
        <p:nvSpPr>
          <p:cNvPr id="3" name="Content Placeholder 2">
            <a:extLst>
              <a:ext uri="{FF2B5EF4-FFF2-40B4-BE49-F238E27FC236}">
                <a16:creationId xmlns:a16="http://schemas.microsoft.com/office/drawing/2014/main" id="{8DBEB819-A586-646D-2555-045428E243AD}"/>
              </a:ext>
            </a:extLst>
          </p:cNvPr>
          <p:cNvSpPr>
            <a:spLocks noGrp="1"/>
          </p:cNvSpPr>
          <p:nvPr>
            <p:ph idx="1"/>
          </p:nvPr>
        </p:nvSpPr>
        <p:spPr>
          <a:xfrm>
            <a:off x="1215136" y="2280920"/>
            <a:ext cx="9749536" cy="3713480"/>
          </a:xfrm>
        </p:spPr>
        <p:txBody>
          <a:bodyPr>
            <a:no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If CCG needs to be revised after the study is live, all necessary changes are made by concerned CDM personnel and the draft is shared with internal team for their review. (List of changes made should be collated in section 'version history')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Once all comments from internal team are incorporated, draft is now sent to sponsor for their review.</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CCG can be finalized with new version once everyone's comments are addressed.</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new version is then circulated to all site team members and monitors.</a:t>
            </a:r>
            <a:endParaRPr lang="en-IN"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48DC292-C47B-4A40-560A-5C02F5E93EBE}"/>
              </a:ext>
            </a:extLst>
          </p:cNvPr>
          <p:cNvSpPr>
            <a:spLocks noGrp="1"/>
          </p:cNvSpPr>
          <p:nvPr>
            <p:ph type="dt" sz="half" idx="10"/>
          </p:nvPr>
        </p:nvSpPr>
        <p:spPr/>
        <p:txBody>
          <a:bodyPr/>
          <a:lstStyle/>
          <a:p>
            <a:fld id="{EFC9E072-97B3-4919-94EC-478E4102237C}" type="datetime1">
              <a:rPr lang="en-US" smtClean="0"/>
              <a:t>3/28/2023</a:t>
            </a:fld>
            <a:endParaRPr lang="en-US"/>
          </a:p>
        </p:txBody>
      </p:sp>
      <p:sp>
        <p:nvSpPr>
          <p:cNvPr id="5" name="Footer Placeholder 4">
            <a:extLst>
              <a:ext uri="{FF2B5EF4-FFF2-40B4-BE49-F238E27FC236}">
                <a16:creationId xmlns:a16="http://schemas.microsoft.com/office/drawing/2014/main" id="{69D59399-BFB0-EFE6-FC49-D954A0635958}"/>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012CBB45-2E57-B095-356D-6CCD831D8DED}"/>
              </a:ext>
            </a:extLst>
          </p:cNvPr>
          <p:cNvSpPr>
            <a:spLocks noGrp="1"/>
          </p:cNvSpPr>
          <p:nvPr>
            <p:ph type="sldNum" sz="quarter" idx="12"/>
          </p:nvPr>
        </p:nvSpPr>
        <p:spPr/>
        <p:txBody>
          <a:bodyPr/>
          <a:lstStyle/>
          <a:p>
            <a:fld id="{CB1E4CB7-CB13-4810-BF18-BE31AFC64F93}" type="slidenum">
              <a:rPr lang="en-US" smtClean="0"/>
              <a:t>10</a:t>
            </a:fld>
            <a:endParaRPr lang="en-US"/>
          </a:p>
        </p:txBody>
      </p:sp>
    </p:spTree>
    <p:extLst>
      <p:ext uri="{BB962C8B-B14F-4D97-AF65-F5344CB8AC3E}">
        <p14:creationId xmlns:p14="http://schemas.microsoft.com/office/powerpoint/2010/main" val="23316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46AC-B377-712D-7E98-E9DB74A03555}"/>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99164F4F-32F7-6F18-DC7E-7D4837EAC030}"/>
              </a:ext>
            </a:extLst>
          </p:cNvPr>
          <p:cNvSpPr>
            <a:spLocks noGrp="1"/>
          </p:cNvSpPr>
          <p:nvPr>
            <p:ph idx="1"/>
          </p:nvPr>
        </p:nvSpPr>
        <p:spPr>
          <a:xfrm>
            <a:off x="1314704" y="2432305"/>
            <a:ext cx="9144000" cy="3127248"/>
          </a:xfrm>
        </p:spPr>
        <p:txBody>
          <a:bodyPr>
            <a:normAutofit/>
          </a:bodyPr>
          <a:lstStyle/>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SCRI Training Session</a:t>
            </a:r>
          </a:p>
        </p:txBody>
      </p:sp>
      <p:sp>
        <p:nvSpPr>
          <p:cNvPr id="4" name="Date Placeholder 3">
            <a:extLst>
              <a:ext uri="{FF2B5EF4-FFF2-40B4-BE49-F238E27FC236}">
                <a16:creationId xmlns:a16="http://schemas.microsoft.com/office/drawing/2014/main" id="{9AFF8058-7B53-C281-F608-A3DE0CF9859F}"/>
              </a:ext>
            </a:extLst>
          </p:cNvPr>
          <p:cNvSpPr>
            <a:spLocks noGrp="1"/>
          </p:cNvSpPr>
          <p:nvPr>
            <p:ph type="dt" sz="half" idx="10"/>
          </p:nvPr>
        </p:nvSpPr>
        <p:spPr/>
        <p:txBody>
          <a:bodyPr/>
          <a:lstStyle/>
          <a:p>
            <a:fld id="{A6EA1A5F-F5FF-443B-922E-C311A69D269E}" type="datetime1">
              <a:rPr lang="en-US" smtClean="0"/>
              <a:t>3/28/2023</a:t>
            </a:fld>
            <a:endParaRPr lang="en-US"/>
          </a:p>
        </p:txBody>
      </p:sp>
      <p:sp>
        <p:nvSpPr>
          <p:cNvPr id="5" name="Footer Placeholder 4">
            <a:extLst>
              <a:ext uri="{FF2B5EF4-FFF2-40B4-BE49-F238E27FC236}">
                <a16:creationId xmlns:a16="http://schemas.microsoft.com/office/drawing/2014/main" id="{369E01AE-234F-7BD6-96F1-E5AB04525691}"/>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3D8E354C-5174-DCBD-D5F1-D9D794FD03C5}"/>
              </a:ext>
            </a:extLst>
          </p:cNvPr>
          <p:cNvSpPr>
            <a:spLocks noGrp="1"/>
          </p:cNvSpPr>
          <p:nvPr>
            <p:ph type="sldNum" sz="quarter" idx="12"/>
          </p:nvPr>
        </p:nvSpPr>
        <p:spPr/>
        <p:txBody>
          <a:bodyPr/>
          <a:lstStyle/>
          <a:p>
            <a:fld id="{CB1E4CB7-CB13-4810-BF18-BE31AFC64F93}" type="slidenum">
              <a:rPr lang="en-US" smtClean="0"/>
              <a:t>11</a:t>
            </a:fld>
            <a:endParaRPr lang="en-US"/>
          </a:p>
        </p:txBody>
      </p:sp>
    </p:spTree>
    <p:extLst>
      <p:ext uri="{BB962C8B-B14F-4D97-AF65-F5344CB8AC3E}">
        <p14:creationId xmlns:p14="http://schemas.microsoft.com/office/powerpoint/2010/main" val="269010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E7BACE-D0AE-7FFE-DD7D-21908DC29BFD}"/>
              </a:ext>
            </a:extLst>
          </p:cNvPr>
          <p:cNvSpPr>
            <a:spLocks noGrp="1"/>
          </p:cNvSpPr>
          <p:nvPr>
            <p:ph type="dt" sz="half" idx="10"/>
          </p:nvPr>
        </p:nvSpPr>
        <p:spPr/>
        <p:txBody>
          <a:bodyPr/>
          <a:lstStyle/>
          <a:p>
            <a:fld id="{A1533403-857C-48D4-B18E-20BBAAF9BA22}" type="datetime1">
              <a:rPr lang="en-US" smtClean="0"/>
              <a:t>3/28/2023</a:t>
            </a:fld>
            <a:endParaRPr lang="en-US"/>
          </a:p>
        </p:txBody>
      </p:sp>
      <p:sp>
        <p:nvSpPr>
          <p:cNvPr id="5" name="Footer Placeholder 4">
            <a:extLst>
              <a:ext uri="{FF2B5EF4-FFF2-40B4-BE49-F238E27FC236}">
                <a16:creationId xmlns:a16="http://schemas.microsoft.com/office/drawing/2014/main" id="{7B6F8174-60CB-51F2-63B0-6960E50C79F6}"/>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E6CED842-4570-4F3D-82DB-1BEA31A1E11B}"/>
              </a:ext>
            </a:extLst>
          </p:cNvPr>
          <p:cNvSpPr>
            <a:spLocks noGrp="1"/>
          </p:cNvSpPr>
          <p:nvPr>
            <p:ph type="sldNum" sz="quarter" idx="12"/>
          </p:nvPr>
        </p:nvSpPr>
        <p:spPr/>
        <p:txBody>
          <a:bodyPr/>
          <a:lstStyle/>
          <a:p>
            <a:fld id="{CB1E4CB7-CB13-4810-BF18-BE31AFC64F93}" type="slidenum">
              <a:rPr lang="en-US" smtClean="0"/>
              <a:t>12</a:t>
            </a:fld>
            <a:endParaRPr lang="en-US"/>
          </a:p>
        </p:txBody>
      </p:sp>
      <p:sp>
        <p:nvSpPr>
          <p:cNvPr id="15" name="TextBox 14">
            <a:extLst>
              <a:ext uri="{FF2B5EF4-FFF2-40B4-BE49-F238E27FC236}">
                <a16:creationId xmlns:a16="http://schemas.microsoft.com/office/drawing/2014/main" id="{910A2B59-96A1-3485-C598-ECF7BFE37B86}"/>
              </a:ext>
            </a:extLst>
          </p:cNvPr>
          <p:cNvSpPr txBox="1"/>
          <p:nvPr/>
        </p:nvSpPr>
        <p:spPr>
          <a:xfrm>
            <a:off x="4577080" y="3423920"/>
            <a:ext cx="5161280" cy="707886"/>
          </a:xfrm>
          <a:prstGeom prst="rect">
            <a:avLst/>
          </a:prstGeom>
          <a:noFill/>
        </p:spPr>
        <p:txBody>
          <a:bodyPr wrap="square" rtlCol="0">
            <a:spAutoFit/>
          </a:bodyPr>
          <a:lstStyle/>
          <a:p>
            <a:r>
              <a:rPr lang="en-IN" sz="40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4202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8773-5A72-9323-3510-BF5303CCC77A}"/>
              </a:ext>
            </a:extLst>
          </p:cNvPr>
          <p:cNvSpPr>
            <a:spLocks noGrp="1"/>
          </p:cNvSpPr>
          <p:nvPr>
            <p:ph type="title"/>
          </p:nvPr>
        </p:nvSpPr>
        <p:spPr>
          <a:xfrm>
            <a:off x="1524000" y="124358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Layout</a:t>
            </a:r>
          </a:p>
        </p:txBody>
      </p:sp>
      <p:sp>
        <p:nvSpPr>
          <p:cNvPr id="3" name="Content Placeholder 2">
            <a:extLst>
              <a:ext uri="{FF2B5EF4-FFF2-40B4-BE49-F238E27FC236}">
                <a16:creationId xmlns:a16="http://schemas.microsoft.com/office/drawing/2014/main" id="{451D094C-C86D-C042-55F3-FFE584374913}"/>
              </a:ext>
            </a:extLst>
          </p:cNvPr>
          <p:cNvSpPr>
            <a:spLocks noGrp="1"/>
          </p:cNvSpPr>
          <p:nvPr>
            <p:ph idx="1"/>
          </p:nvPr>
        </p:nvSpPr>
        <p:spPr>
          <a:xfrm>
            <a:off x="1385824" y="2086864"/>
            <a:ext cx="9144000" cy="3805935"/>
          </a:xfrm>
        </p:spPr>
        <p:txBody>
          <a:bodyPr>
            <a:normAutofit lnSpcReduction="10000"/>
          </a:bodyPr>
          <a:lstStyle/>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Introduction</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Purpose</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Roles Involved</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Uses</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Creation and Finalization</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How to handle changes after go live</a:t>
            </a:r>
          </a:p>
          <a:p>
            <a:pPr>
              <a:buFont typeface="Arial" panose="020B0604020202020204" pitchFamily="34" charset="0"/>
              <a:buChar char="•"/>
            </a:pPr>
            <a:r>
              <a:rPr lang="en-IN" sz="2800" dirty="0">
                <a:latin typeface="Calibri" panose="020F0502020204030204" pitchFamily="34" charset="0"/>
                <a:cs typeface="Calibri" panose="020F0502020204030204" pitchFamily="34" charset="0"/>
              </a:rPr>
              <a:t>References</a:t>
            </a:r>
          </a:p>
          <a:p>
            <a:pPr>
              <a:buFont typeface="Arial" panose="020B0604020202020204" pitchFamily="34" charset="0"/>
              <a:buChar char="•"/>
            </a:pPr>
            <a:endParaRPr lang="en-IN" sz="2800" dirty="0">
              <a:latin typeface="Calibri" panose="020F0502020204030204" pitchFamily="34" charset="0"/>
              <a:cs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5C881F90-8A7D-F05D-7CF4-E8BB2B631998}"/>
              </a:ext>
            </a:extLst>
          </p:cNvPr>
          <p:cNvSpPr>
            <a:spLocks noGrp="1"/>
          </p:cNvSpPr>
          <p:nvPr>
            <p:ph type="dt" sz="half" idx="10"/>
          </p:nvPr>
        </p:nvSpPr>
        <p:spPr/>
        <p:txBody>
          <a:bodyPr/>
          <a:lstStyle/>
          <a:p>
            <a:fld id="{C3657B4D-CFDC-4568-AC06-5DEEE46E322E}" type="datetime1">
              <a:rPr lang="en-US" smtClean="0"/>
              <a:t>3/28/2023</a:t>
            </a:fld>
            <a:endParaRPr lang="en-US"/>
          </a:p>
        </p:txBody>
      </p:sp>
      <p:sp>
        <p:nvSpPr>
          <p:cNvPr id="5" name="Footer Placeholder 4">
            <a:extLst>
              <a:ext uri="{FF2B5EF4-FFF2-40B4-BE49-F238E27FC236}">
                <a16:creationId xmlns:a16="http://schemas.microsoft.com/office/drawing/2014/main" id="{F6E8A97B-C6C6-76B3-251F-E2D23113A593}"/>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270945AF-7D0C-4BA2-6838-CC1A719D45CF}"/>
              </a:ext>
            </a:extLst>
          </p:cNvPr>
          <p:cNvSpPr>
            <a:spLocks noGrp="1"/>
          </p:cNvSpPr>
          <p:nvPr>
            <p:ph type="sldNum" sz="quarter" idx="12"/>
          </p:nvPr>
        </p:nvSpPr>
        <p:spPr/>
        <p:txBody>
          <a:bodyPr/>
          <a:lstStyle/>
          <a:p>
            <a:fld id="{CB1E4CB7-CB13-4810-BF18-BE31AFC64F93}" type="slidenum">
              <a:rPr lang="en-US" smtClean="0"/>
              <a:t>2</a:t>
            </a:fld>
            <a:endParaRPr lang="en-US"/>
          </a:p>
        </p:txBody>
      </p:sp>
    </p:spTree>
    <p:extLst>
      <p:ext uri="{BB962C8B-B14F-4D97-AF65-F5344CB8AC3E}">
        <p14:creationId xmlns:p14="http://schemas.microsoft.com/office/powerpoint/2010/main" val="92748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76EE-13EF-B1A7-196B-F0526A99BACB}"/>
              </a:ext>
            </a:extLst>
          </p:cNvPr>
          <p:cNvSpPr>
            <a:spLocks noGrp="1"/>
          </p:cNvSpPr>
          <p:nvPr>
            <p:ph type="title"/>
          </p:nvPr>
        </p:nvSpPr>
        <p:spPr>
          <a:xfrm>
            <a:off x="1517904" y="1517904"/>
            <a:ext cx="9144000" cy="829056"/>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042DEFFE-346E-8808-95A4-1221A5A1201D}"/>
              </a:ext>
            </a:extLst>
          </p:cNvPr>
          <p:cNvSpPr>
            <a:spLocks noGrp="1"/>
          </p:cNvSpPr>
          <p:nvPr>
            <p:ph idx="1"/>
          </p:nvPr>
        </p:nvSpPr>
        <p:spPr>
          <a:xfrm>
            <a:off x="1192784" y="2648712"/>
            <a:ext cx="9794240" cy="3752088"/>
          </a:xfrm>
        </p:spPr>
        <p:txBody>
          <a:bodyPr>
            <a:normAutofit fontScale="25000" lnSpcReduction="20000"/>
          </a:bodyPr>
          <a:lstStyle/>
          <a:p>
            <a:pPr rtl="0">
              <a:spcBef>
                <a:spcPts val="0"/>
              </a:spcBef>
              <a:spcAft>
                <a:spcPts val="0"/>
              </a:spcAft>
              <a:buFont typeface="Arial" panose="020B0604020202020204" pitchFamily="34" charset="0"/>
              <a:buChar char="•"/>
            </a:pPr>
            <a:r>
              <a:rPr lang="en-US" sz="9600" b="0" i="0" u="none" strike="noStrike" dirty="0">
                <a:solidFill>
                  <a:srgbClr val="000000"/>
                </a:solidFill>
                <a:effectLst/>
                <a:latin typeface="Calibri" panose="020F0502020204030204" pitchFamily="34" charset="0"/>
                <a:cs typeface="Calibri" panose="020F0502020204030204" pitchFamily="34" charset="0"/>
              </a:rPr>
              <a:t>CRF/e-CRF Completion Guidelines (CCG/e-CCG) is a document that has detailed instructions about completing all fields present on Case Report Form.</a:t>
            </a:r>
          </a:p>
          <a:p>
            <a:pPr rtl="0">
              <a:spcBef>
                <a:spcPts val="0"/>
              </a:spcBef>
              <a:spcAft>
                <a:spcPts val="0"/>
              </a:spcAft>
              <a:buFont typeface="Arial" panose="020B0604020202020204" pitchFamily="34" charset="0"/>
              <a:buChar char="•"/>
            </a:pPr>
            <a:endParaRPr lang="en-US" sz="96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9600" b="0" i="0" u="none" strike="noStrike" dirty="0">
                <a:solidFill>
                  <a:srgbClr val="000000"/>
                </a:solidFill>
                <a:effectLst/>
                <a:latin typeface="Calibri" panose="020F0502020204030204" pitchFamily="34" charset="0"/>
                <a:cs typeface="Calibri" panose="020F0502020204030204" pitchFamily="34" charset="0"/>
              </a:rPr>
              <a:t>Also referred to as CRF/e-CRF manual.</a:t>
            </a:r>
          </a:p>
          <a:p>
            <a:pPr rtl="0">
              <a:spcBef>
                <a:spcPts val="0"/>
              </a:spcBef>
              <a:spcAft>
                <a:spcPts val="0"/>
              </a:spcAft>
              <a:buFont typeface="Arial" panose="020B0604020202020204" pitchFamily="34" charset="0"/>
              <a:buChar char="•"/>
            </a:pPr>
            <a:endParaRPr lang="en-US" sz="7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9600" b="0" i="0" u="none" strike="noStrike" dirty="0">
                <a:solidFill>
                  <a:srgbClr val="000000"/>
                </a:solidFill>
                <a:effectLst/>
                <a:latin typeface="Calibri" panose="020F0502020204030204" pitchFamily="34" charset="0"/>
                <a:cs typeface="Calibri" panose="020F0502020204030204" pitchFamily="34" charset="0"/>
              </a:rPr>
              <a:t>In case of electronic data capture studies, CCG also consists of instructions related to logging in into database, creating subject, actioning queries and performing data entry.</a:t>
            </a:r>
            <a:endParaRPr lang="en-US" sz="9600" b="0" dirty="0">
              <a:effectLst/>
              <a:latin typeface="Calibri" panose="020F0502020204030204" pitchFamily="34" charset="0"/>
              <a:cs typeface="Calibri" panose="020F0502020204030204" pitchFamily="34" charset="0"/>
            </a:endParaRPr>
          </a:p>
          <a:p>
            <a:pPr marL="0" indent="0">
              <a:buNone/>
            </a:pPr>
            <a:br>
              <a:rPr lang="en-US" sz="7400" dirty="0">
                <a:latin typeface="Calibri" panose="020F0502020204030204" pitchFamily="34" charset="0"/>
                <a:cs typeface="Calibri" panose="020F0502020204030204" pitchFamily="34" charset="0"/>
              </a:rPr>
            </a:br>
            <a:endParaRPr lang="en-US" sz="7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pPr>
            <a:endParaRPr lang="en-US" sz="2400" b="0" dirty="0">
              <a:effectLst/>
              <a:latin typeface="Calibri" panose="020F0502020204030204" pitchFamily="34" charset="0"/>
              <a:cs typeface="Calibri" panose="020F0502020204030204" pitchFamily="34" charset="0"/>
            </a:endParaRPr>
          </a:p>
          <a:p>
            <a:br>
              <a:rPr lang="en-US" sz="1600" dirty="0"/>
            </a:br>
            <a:endParaRPr lang="en-US" sz="2400" b="0" dirty="0">
              <a:effectLst/>
              <a:latin typeface="Calibri" panose="020F0502020204030204" pitchFamily="34" charset="0"/>
              <a:cs typeface="Calibri" panose="020F0502020204030204" pitchFamily="34" charset="0"/>
            </a:endParaRPr>
          </a:p>
          <a:p>
            <a:br>
              <a:rPr lang="en-US" dirty="0"/>
            </a:br>
            <a:endParaRPr lang="en-IN" dirty="0"/>
          </a:p>
        </p:txBody>
      </p:sp>
      <p:sp>
        <p:nvSpPr>
          <p:cNvPr id="4" name="Date Placeholder 3">
            <a:extLst>
              <a:ext uri="{FF2B5EF4-FFF2-40B4-BE49-F238E27FC236}">
                <a16:creationId xmlns:a16="http://schemas.microsoft.com/office/drawing/2014/main" id="{04068680-E5B3-8E69-2FEE-F7D721C88490}"/>
              </a:ext>
            </a:extLst>
          </p:cNvPr>
          <p:cNvSpPr>
            <a:spLocks noGrp="1"/>
          </p:cNvSpPr>
          <p:nvPr>
            <p:ph type="dt" sz="half" idx="10"/>
          </p:nvPr>
        </p:nvSpPr>
        <p:spPr/>
        <p:txBody>
          <a:bodyPr/>
          <a:lstStyle/>
          <a:p>
            <a:fld id="{C9CEE65E-9A1A-4D53-BF43-07E7B9DD5BEC}" type="datetime1">
              <a:rPr lang="en-US" smtClean="0"/>
              <a:t>3/28/2023</a:t>
            </a:fld>
            <a:endParaRPr lang="en-US"/>
          </a:p>
        </p:txBody>
      </p:sp>
      <p:sp>
        <p:nvSpPr>
          <p:cNvPr id="5" name="Footer Placeholder 4">
            <a:extLst>
              <a:ext uri="{FF2B5EF4-FFF2-40B4-BE49-F238E27FC236}">
                <a16:creationId xmlns:a16="http://schemas.microsoft.com/office/drawing/2014/main" id="{EFB38C9C-9DDE-A6D9-2550-F682FD5B1897}"/>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C50DACDB-F35B-8FCD-3189-7A849CB68F50}"/>
              </a:ext>
            </a:extLst>
          </p:cNvPr>
          <p:cNvSpPr>
            <a:spLocks noGrp="1"/>
          </p:cNvSpPr>
          <p:nvPr>
            <p:ph type="sldNum" sz="quarter" idx="12"/>
          </p:nvPr>
        </p:nvSpPr>
        <p:spPr/>
        <p:txBody>
          <a:bodyPr/>
          <a:lstStyle/>
          <a:p>
            <a:fld id="{CB1E4CB7-CB13-4810-BF18-BE31AFC64F93}" type="slidenum">
              <a:rPr lang="en-US" smtClean="0"/>
              <a:t>3</a:t>
            </a:fld>
            <a:endParaRPr lang="en-US"/>
          </a:p>
        </p:txBody>
      </p:sp>
    </p:spTree>
    <p:extLst>
      <p:ext uri="{BB962C8B-B14F-4D97-AF65-F5344CB8AC3E}">
        <p14:creationId xmlns:p14="http://schemas.microsoft.com/office/powerpoint/2010/main" val="424770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3C74-DD3E-78EB-266B-6BF70014DD7C}"/>
              </a:ext>
            </a:extLst>
          </p:cNvPr>
          <p:cNvSpPr>
            <a:spLocks noGrp="1"/>
          </p:cNvSpPr>
          <p:nvPr>
            <p:ph type="title"/>
          </p:nvPr>
        </p:nvSpPr>
        <p:spPr>
          <a:xfrm>
            <a:off x="1527048" y="149758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Purpose</a:t>
            </a:r>
          </a:p>
        </p:txBody>
      </p:sp>
      <p:sp>
        <p:nvSpPr>
          <p:cNvPr id="3" name="Content Placeholder 2">
            <a:extLst>
              <a:ext uri="{FF2B5EF4-FFF2-40B4-BE49-F238E27FC236}">
                <a16:creationId xmlns:a16="http://schemas.microsoft.com/office/drawing/2014/main" id="{4CE68245-663F-A75D-517B-2610BDE82E4E}"/>
              </a:ext>
            </a:extLst>
          </p:cNvPr>
          <p:cNvSpPr>
            <a:spLocks noGrp="1"/>
          </p:cNvSpPr>
          <p:nvPr>
            <p:ph idx="1"/>
          </p:nvPr>
        </p:nvSpPr>
        <p:spPr>
          <a:xfrm>
            <a:off x="1345184" y="2472944"/>
            <a:ext cx="8723376" cy="3704335"/>
          </a:xfrm>
        </p:spPr>
        <p:txBody>
          <a:bodyPr>
            <a:normAutofit/>
          </a:bodyPr>
          <a:lstStyle/>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To increase data accuracy and consistency.</a:t>
            </a:r>
          </a:p>
          <a:p>
            <a:pPr rtl="0">
              <a:spcBef>
                <a:spcPts val="0"/>
              </a:spcBef>
              <a:spcAft>
                <a:spcPts val="0"/>
              </a:spcAft>
              <a:buFont typeface="Arial" panose="020B0604020202020204" pitchFamily="34" charset="0"/>
              <a:buChar char="•"/>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To provide traceability for decisions made during data collection.</a:t>
            </a:r>
          </a:p>
          <a:p>
            <a:pPr marL="0" indent="0" rtl="0">
              <a:spcBef>
                <a:spcPts val="0"/>
              </a:spcBef>
              <a:spcAft>
                <a:spcPts val="0"/>
              </a:spcAft>
              <a:buNone/>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To decrease downstream work including data queries, monitoring questions, and audit findings.</a:t>
            </a:r>
            <a:endParaRPr lang="en-US" sz="2400" b="0" dirty="0">
              <a:effectLst/>
              <a:latin typeface="Calibri" panose="020F0502020204030204" pitchFamily="34" charset="0"/>
              <a:cs typeface="Calibri" panose="020F0502020204030204" pitchFamily="34" charset="0"/>
            </a:endParaRPr>
          </a:p>
          <a:p>
            <a:pPr marL="0" indent="0">
              <a:buNone/>
            </a:pPr>
            <a:br>
              <a:rPr lang="en-US" dirty="0"/>
            </a:br>
            <a:endParaRPr lang="en-IN" dirty="0"/>
          </a:p>
        </p:txBody>
      </p:sp>
      <p:sp>
        <p:nvSpPr>
          <p:cNvPr id="4" name="Date Placeholder 3">
            <a:extLst>
              <a:ext uri="{FF2B5EF4-FFF2-40B4-BE49-F238E27FC236}">
                <a16:creationId xmlns:a16="http://schemas.microsoft.com/office/drawing/2014/main" id="{FA388CC7-ECB0-8EB5-E9C4-AD78736087F8}"/>
              </a:ext>
            </a:extLst>
          </p:cNvPr>
          <p:cNvSpPr>
            <a:spLocks noGrp="1"/>
          </p:cNvSpPr>
          <p:nvPr>
            <p:ph type="dt" sz="half" idx="10"/>
          </p:nvPr>
        </p:nvSpPr>
        <p:spPr/>
        <p:txBody>
          <a:bodyPr/>
          <a:lstStyle/>
          <a:p>
            <a:fld id="{6739C1FA-B12D-4DB2-9D4D-86C6E055C34E}" type="datetime1">
              <a:rPr lang="en-US" smtClean="0"/>
              <a:t>3/28/2023</a:t>
            </a:fld>
            <a:endParaRPr lang="en-US"/>
          </a:p>
        </p:txBody>
      </p:sp>
      <p:sp>
        <p:nvSpPr>
          <p:cNvPr id="5" name="Footer Placeholder 4">
            <a:extLst>
              <a:ext uri="{FF2B5EF4-FFF2-40B4-BE49-F238E27FC236}">
                <a16:creationId xmlns:a16="http://schemas.microsoft.com/office/drawing/2014/main" id="{1B6B4971-6BD9-1E8C-BBAB-948674A85F56}"/>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0907696A-95F1-135C-6698-0718AF12142B}"/>
              </a:ext>
            </a:extLst>
          </p:cNvPr>
          <p:cNvSpPr>
            <a:spLocks noGrp="1"/>
          </p:cNvSpPr>
          <p:nvPr>
            <p:ph type="sldNum" sz="quarter" idx="12"/>
          </p:nvPr>
        </p:nvSpPr>
        <p:spPr/>
        <p:txBody>
          <a:bodyPr/>
          <a:lstStyle/>
          <a:p>
            <a:fld id="{CB1E4CB7-CB13-4810-BF18-BE31AFC64F93}" type="slidenum">
              <a:rPr lang="en-US" smtClean="0"/>
              <a:t>4</a:t>
            </a:fld>
            <a:endParaRPr lang="en-US"/>
          </a:p>
        </p:txBody>
      </p:sp>
    </p:spTree>
    <p:extLst>
      <p:ext uri="{BB962C8B-B14F-4D97-AF65-F5344CB8AC3E}">
        <p14:creationId xmlns:p14="http://schemas.microsoft.com/office/powerpoint/2010/main" val="370845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53A7-C383-A298-9C86-2E6CE8B94A44}"/>
              </a:ext>
            </a:extLst>
          </p:cNvPr>
          <p:cNvSpPr>
            <a:spLocks noGrp="1"/>
          </p:cNvSpPr>
          <p:nvPr>
            <p:ph type="title"/>
          </p:nvPr>
        </p:nvSpPr>
        <p:spPr>
          <a:xfrm>
            <a:off x="1385824" y="120294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Roles Involved</a:t>
            </a:r>
          </a:p>
        </p:txBody>
      </p:sp>
      <p:sp>
        <p:nvSpPr>
          <p:cNvPr id="3" name="Content Placeholder 2">
            <a:extLst>
              <a:ext uri="{FF2B5EF4-FFF2-40B4-BE49-F238E27FC236}">
                <a16:creationId xmlns:a16="http://schemas.microsoft.com/office/drawing/2014/main" id="{FCD0FB6E-7911-AA45-0555-69C12B2B3F2C}"/>
              </a:ext>
            </a:extLst>
          </p:cNvPr>
          <p:cNvSpPr>
            <a:spLocks noGrp="1"/>
          </p:cNvSpPr>
          <p:nvPr>
            <p:ph idx="1"/>
          </p:nvPr>
        </p:nvSpPr>
        <p:spPr>
          <a:xfrm>
            <a:off x="1385824" y="2157985"/>
            <a:ext cx="8703056" cy="3127248"/>
          </a:xfrm>
        </p:spPr>
        <p:txBody>
          <a:bodyPr>
            <a:noAutofit/>
          </a:bodyPr>
          <a:lstStyle/>
          <a:p>
            <a:pPr rtl="0">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cs typeface="Calibri" panose="020F0502020204030204" pitchFamily="34" charset="0"/>
              </a:rPr>
              <a:t>Clinical Data Associate/CDM analyst/CCG designer (Clinical Data Management)</a:t>
            </a:r>
          </a:p>
          <a:p>
            <a:pPr rtl="0">
              <a:spcBef>
                <a:spcPts val="0"/>
              </a:spcBef>
              <a:spcAft>
                <a:spcPts val="0"/>
              </a:spcAft>
              <a:buFont typeface="Arial" panose="020B0604020202020204" pitchFamily="34" charset="0"/>
              <a:buChar char="•"/>
            </a:pPr>
            <a:endParaRPr lang="en-IN"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cs typeface="Calibri" panose="020F0502020204030204" pitchFamily="34" charset="0"/>
              </a:rPr>
              <a:t>Project manager (Clinical Data Management)</a:t>
            </a:r>
          </a:p>
          <a:p>
            <a:pPr rtl="0">
              <a:spcBef>
                <a:spcPts val="0"/>
              </a:spcBef>
              <a:spcAft>
                <a:spcPts val="0"/>
              </a:spcAft>
              <a:buFont typeface="Arial" panose="020B0604020202020204" pitchFamily="34" charset="0"/>
              <a:buChar char="•"/>
            </a:pPr>
            <a:endParaRPr lang="en-IN"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cs typeface="Calibri" panose="020F0502020204030204" pitchFamily="34" charset="0"/>
              </a:rPr>
              <a:t>Project manager (Clinical Operations)</a:t>
            </a:r>
          </a:p>
          <a:p>
            <a:pPr rtl="0">
              <a:spcBef>
                <a:spcPts val="0"/>
              </a:spcBef>
              <a:spcAft>
                <a:spcPts val="0"/>
              </a:spcAft>
              <a:buFont typeface="Arial" panose="020B0604020202020204" pitchFamily="34" charset="0"/>
              <a:buChar char="•"/>
            </a:pPr>
            <a:endParaRPr lang="en-IN"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cs typeface="Calibri" panose="020F0502020204030204" pitchFamily="34" charset="0"/>
              </a:rPr>
              <a:t>Medical monitor (Medical and Safety Monitor)</a:t>
            </a:r>
          </a:p>
          <a:p>
            <a:pPr marL="0" indent="0" rtl="0">
              <a:spcBef>
                <a:spcPts val="0"/>
              </a:spcBef>
              <a:spcAft>
                <a:spcPts val="0"/>
              </a:spcAft>
              <a:buNone/>
            </a:pPr>
            <a:endParaRPr lang="en-IN"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IN" sz="2400" dirty="0">
                <a:solidFill>
                  <a:srgbClr val="000000"/>
                </a:solidFill>
                <a:latin typeface="Calibri" panose="020F0502020204030204" pitchFamily="34" charset="0"/>
                <a:cs typeface="Calibri" panose="020F0502020204030204" pitchFamily="34" charset="0"/>
              </a:rPr>
              <a:t>    </a:t>
            </a:r>
            <a:r>
              <a:rPr lang="en-IN" sz="2400" b="0" i="0" u="none" strike="noStrike" dirty="0">
                <a:solidFill>
                  <a:srgbClr val="000000"/>
                </a:solidFill>
                <a:effectLst/>
                <a:latin typeface="Calibri" panose="020F0502020204030204" pitchFamily="34" charset="0"/>
                <a:cs typeface="Calibri" panose="020F0502020204030204" pitchFamily="34" charset="0"/>
              </a:rPr>
              <a:t> Sponsor</a:t>
            </a:r>
            <a:endParaRPr lang="en-IN" sz="2400" b="0" dirty="0">
              <a:effectLst/>
              <a:latin typeface="Calibri" panose="020F0502020204030204" pitchFamily="34" charset="0"/>
              <a:cs typeface="Calibri" panose="020F0502020204030204" pitchFamily="34" charset="0"/>
            </a:endParaRPr>
          </a:p>
          <a:p>
            <a:pPr marL="0" indent="0">
              <a:buNone/>
            </a:pPr>
            <a:br>
              <a:rPr lang="en-IN" sz="2400" b="0" dirty="0">
                <a:effectLst/>
              </a:rPr>
            </a:br>
            <a:endParaRPr lang="en-IN" sz="2400" dirty="0"/>
          </a:p>
        </p:txBody>
      </p:sp>
      <p:sp>
        <p:nvSpPr>
          <p:cNvPr id="4" name="Date Placeholder 3">
            <a:extLst>
              <a:ext uri="{FF2B5EF4-FFF2-40B4-BE49-F238E27FC236}">
                <a16:creationId xmlns:a16="http://schemas.microsoft.com/office/drawing/2014/main" id="{06A8D5F9-7635-EE53-DD35-A24FCE0480FB}"/>
              </a:ext>
            </a:extLst>
          </p:cNvPr>
          <p:cNvSpPr>
            <a:spLocks noGrp="1"/>
          </p:cNvSpPr>
          <p:nvPr>
            <p:ph type="dt" sz="half" idx="10"/>
          </p:nvPr>
        </p:nvSpPr>
        <p:spPr/>
        <p:txBody>
          <a:bodyPr/>
          <a:lstStyle/>
          <a:p>
            <a:fld id="{5B0665B8-3F18-4EEA-A118-E9ED94CB4D06}" type="datetime1">
              <a:rPr lang="en-US" smtClean="0"/>
              <a:t>3/28/2023</a:t>
            </a:fld>
            <a:endParaRPr lang="en-US"/>
          </a:p>
        </p:txBody>
      </p:sp>
      <p:sp>
        <p:nvSpPr>
          <p:cNvPr id="5" name="Footer Placeholder 4">
            <a:extLst>
              <a:ext uri="{FF2B5EF4-FFF2-40B4-BE49-F238E27FC236}">
                <a16:creationId xmlns:a16="http://schemas.microsoft.com/office/drawing/2014/main" id="{8F976197-3C30-467D-B716-5150AACCA87B}"/>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D7C3B306-66C0-42F3-3D6D-17392F388E1F}"/>
              </a:ext>
            </a:extLst>
          </p:cNvPr>
          <p:cNvSpPr>
            <a:spLocks noGrp="1"/>
          </p:cNvSpPr>
          <p:nvPr>
            <p:ph type="sldNum" sz="quarter" idx="12"/>
          </p:nvPr>
        </p:nvSpPr>
        <p:spPr/>
        <p:txBody>
          <a:bodyPr/>
          <a:lstStyle/>
          <a:p>
            <a:fld id="{CB1E4CB7-CB13-4810-BF18-BE31AFC64F93}" type="slidenum">
              <a:rPr lang="en-US" smtClean="0"/>
              <a:t>5</a:t>
            </a:fld>
            <a:endParaRPr lang="en-US"/>
          </a:p>
        </p:txBody>
      </p:sp>
    </p:spTree>
    <p:extLst>
      <p:ext uri="{BB962C8B-B14F-4D97-AF65-F5344CB8AC3E}">
        <p14:creationId xmlns:p14="http://schemas.microsoft.com/office/powerpoint/2010/main" val="86195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1C53-49CD-C812-2D4E-2F9BAC0D0FDC}"/>
              </a:ext>
            </a:extLst>
          </p:cNvPr>
          <p:cNvSpPr>
            <a:spLocks noGrp="1"/>
          </p:cNvSpPr>
          <p:nvPr>
            <p:ph type="title"/>
          </p:nvPr>
        </p:nvSpPr>
        <p:spPr>
          <a:xfrm>
            <a:off x="1524000" y="137566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Uses</a:t>
            </a:r>
          </a:p>
        </p:txBody>
      </p:sp>
      <p:sp>
        <p:nvSpPr>
          <p:cNvPr id="3" name="Content Placeholder 2">
            <a:extLst>
              <a:ext uri="{FF2B5EF4-FFF2-40B4-BE49-F238E27FC236}">
                <a16:creationId xmlns:a16="http://schemas.microsoft.com/office/drawing/2014/main" id="{78431C20-5DBD-D386-3DB3-4AE3A38655BD}"/>
              </a:ext>
            </a:extLst>
          </p:cNvPr>
          <p:cNvSpPr>
            <a:spLocks noGrp="1"/>
          </p:cNvSpPr>
          <p:nvPr>
            <p:ph idx="1"/>
          </p:nvPr>
        </p:nvSpPr>
        <p:spPr>
          <a:xfrm>
            <a:off x="1354328" y="2516632"/>
            <a:ext cx="9862312" cy="3904488"/>
          </a:xfrm>
        </p:spPr>
        <p:txBody>
          <a:bodyPr>
            <a:normAutofit fontScale="92500" lnSpcReduction="10000"/>
          </a:bodyPr>
          <a:lstStyle/>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CCGs are developed for the use of study personnel, usually site coordinators and monitors.</a:t>
            </a:r>
          </a:p>
          <a:p>
            <a:pPr rtl="0">
              <a:spcBef>
                <a:spcPts val="0"/>
              </a:spcBef>
              <a:spcAft>
                <a:spcPts val="0"/>
              </a:spcAft>
              <a:buFont typeface="Arial" panose="020B0604020202020204" pitchFamily="34" charset="0"/>
              <a:buChar char="•"/>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Field-wise instructions to ease data entry.</a:t>
            </a:r>
          </a:p>
          <a:p>
            <a:pPr rtl="0">
              <a:spcBef>
                <a:spcPts val="0"/>
              </a:spcBef>
              <a:spcAft>
                <a:spcPts val="0"/>
              </a:spcAft>
              <a:buFont typeface="Arial" panose="020B0604020202020204" pitchFamily="34" charset="0"/>
              <a:buChar char="•"/>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CCGs provide solutions to challenges that may be faced by site personnel during data entry.</a:t>
            </a:r>
          </a:p>
          <a:p>
            <a:pPr marL="0" indent="0" rtl="0">
              <a:spcBef>
                <a:spcPts val="0"/>
              </a:spcBef>
              <a:spcAft>
                <a:spcPts val="0"/>
              </a:spcAft>
              <a:buNone/>
            </a:pPr>
            <a:r>
              <a:rPr lang="en-US" sz="2400" b="0" i="0" u="none" strike="noStrike" dirty="0">
                <a:solidFill>
                  <a:srgbClr val="000000"/>
                </a:solidFill>
                <a:effectLst/>
                <a:latin typeface="Calibri" panose="020F0502020204030204" pitchFamily="34" charset="0"/>
                <a:cs typeface="Calibri" panose="020F0502020204030204" pitchFamily="34" charset="0"/>
              </a:rPr>
              <a:t> For e.g. Start date of a medication is unknown. Best estimated date can be entered OR unknown date and month acceptable (may vary).</a:t>
            </a:r>
            <a:endParaRPr lang="en-US" sz="2400" b="0" dirty="0">
              <a:effectLst/>
              <a:latin typeface="Calibri" panose="020F0502020204030204" pitchFamily="34" charset="0"/>
              <a:cs typeface="Calibri" panose="020F0502020204030204" pitchFamily="34" charset="0"/>
            </a:endParaRPr>
          </a:p>
          <a:p>
            <a:pPr marL="0" indent="0">
              <a:buNone/>
            </a:pPr>
            <a:br>
              <a:rPr lang="en-US" dirty="0"/>
            </a:br>
            <a:endParaRPr lang="en-IN" dirty="0"/>
          </a:p>
        </p:txBody>
      </p:sp>
      <p:sp>
        <p:nvSpPr>
          <p:cNvPr id="4" name="Date Placeholder 3">
            <a:extLst>
              <a:ext uri="{FF2B5EF4-FFF2-40B4-BE49-F238E27FC236}">
                <a16:creationId xmlns:a16="http://schemas.microsoft.com/office/drawing/2014/main" id="{EB56F6CF-540F-43E0-A8DC-B4B35B502B25}"/>
              </a:ext>
            </a:extLst>
          </p:cNvPr>
          <p:cNvSpPr>
            <a:spLocks noGrp="1"/>
          </p:cNvSpPr>
          <p:nvPr>
            <p:ph type="dt" sz="half" idx="10"/>
          </p:nvPr>
        </p:nvSpPr>
        <p:spPr/>
        <p:txBody>
          <a:bodyPr/>
          <a:lstStyle/>
          <a:p>
            <a:fld id="{D4082953-D134-4251-8CB7-BB2319C68EB2}" type="datetime1">
              <a:rPr lang="en-US" smtClean="0"/>
              <a:t>3/28/2023</a:t>
            </a:fld>
            <a:endParaRPr lang="en-US"/>
          </a:p>
        </p:txBody>
      </p:sp>
      <p:sp>
        <p:nvSpPr>
          <p:cNvPr id="5" name="Footer Placeholder 4">
            <a:extLst>
              <a:ext uri="{FF2B5EF4-FFF2-40B4-BE49-F238E27FC236}">
                <a16:creationId xmlns:a16="http://schemas.microsoft.com/office/drawing/2014/main" id="{C4D0B5E1-DAD0-65A2-20AF-50A9BC4F3924}"/>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88C79CD6-7EE6-6778-0783-34A9AE56090A}"/>
              </a:ext>
            </a:extLst>
          </p:cNvPr>
          <p:cNvSpPr>
            <a:spLocks noGrp="1"/>
          </p:cNvSpPr>
          <p:nvPr>
            <p:ph type="sldNum" sz="quarter" idx="12"/>
          </p:nvPr>
        </p:nvSpPr>
        <p:spPr/>
        <p:txBody>
          <a:bodyPr/>
          <a:lstStyle/>
          <a:p>
            <a:fld id="{CB1E4CB7-CB13-4810-BF18-BE31AFC64F93}" type="slidenum">
              <a:rPr lang="en-US" smtClean="0"/>
              <a:t>6</a:t>
            </a:fld>
            <a:endParaRPr lang="en-US"/>
          </a:p>
        </p:txBody>
      </p:sp>
    </p:spTree>
    <p:extLst>
      <p:ext uri="{BB962C8B-B14F-4D97-AF65-F5344CB8AC3E}">
        <p14:creationId xmlns:p14="http://schemas.microsoft.com/office/powerpoint/2010/main" val="387585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1713-9061-B64C-8EC4-30D1B76D96F4}"/>
              </a:ext>
            </a:extLst>
          </p:cNvPr>
          <p:cNvSpPr>
            <a:spLocks noGrp="1"/>
          </p:cNvSpPr>
          <p:nvPr>
            <p:ph type="title"/>
          </p:nvPr>
        </p:nvSpPr>
        <p:spPr>
          <a:xfrm>
            <a:off x="1527048" y="116230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Creation and Finalization 1/3</a:t>
            </a:r>
          </a:p>
        </p:txBody>
      </p:sp>
      <p:sp>
        <p:nvSpPr>
          <p:cNvPr id="3" name="Content Placeholder 2">
            <a:extLst>
              <a:ext uri="{FF2B5EF4-FFF2-40B4-BE49-F238E27FC236}">
                <a16:creationId xmlns:a16="http://schemas.microsoft.com/office/drawing/2014/main" id="{733C2F56-2236-ACF0-5499-C6948A93226E}"/>
              </a:ext>
            </a:extLst>
          </p:cNvPr>
          <p:cNvSpPr>
            <a:spLocks noGrp="1"/>
          </p:cNvSpPr>
          <p:nvPr>
            <p:ph idx="1"/>
          </p:nvPr>
        </p:nvSpPr>
        <p:spPr>
          <a:xfrm>
            <a:off x="1435608" y="2174240"/>
            <a:ext cx="9235440" cy="4094480"/>
          </a:xfrm>
        </p:spPr>
        <p:txBody>
          <a:bodyPr>
            <a:noAutofit/>
          </a:bodyPr>
          <a:lstStyle/>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CRF and Protocol play an important role while creating CCG.</a:t>
            </a:r>
          </a:p>
          <a:p>
            <a:pPr rtl="0">
              <a:spcBef>
                <a:spcPts val="0"/>
              </a:spcBef>
              <a:spcAft>
                <a:spcPts val="0"/>
              </a:spcAft>
              <a:buFont typeface="Arial" panose="020B0604020202020204" pitchFamily="34" charset="0"/>
              <a:buChar char="•"/>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General instructions for an overview of EDC system, list of icons, form-wise data entry, query management, source data verification, investigator sign off are few important topics that should be considered while drafting CCG.</a:t>
            </a:r>
          </a:p>
          <a:p>
            <a:pPr rtl="0">
              <a:spcBef>
                <a:spcPts val="0"/>
              </a:spcBef>
              <a:spcAft>
                <a:spcPts val="0"/>
              </a:spcAft>
              <a:buFont typeface="Arial" panose="020B0604020202020204" pitchFamily="34" charset="0"/>
              <a:buChar char="•"/>
            </a:pPr>
            <a:endParaRPr lang="en-US" sz="2400" b="0" dirty="0">
              <a:effectLst/>
              <a:latin typeface="Calibri" panose="020F0502020204030204" pitchFamily="34" charset="0"/>
              <a:cs typeface="Calibri" panose="020F0502020204030204" pitchFamily="34" charset="0"/>
            </a:endParaRPr>
          </a:p>
          <a:p>
            <a:pPr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cs typeface="Calibri" panose="020F0502020204030204" pitchFamily="34" charset="0"/>
              </a:rPr>
              <a:t>Pictures/images/screenshots should be inserted for better understanding.</a:t>
            </a:r>
            <a:endParaRPr lang="en-US" sz="2400" b="0" dirty="0">
              <a:effectLst/>
              <a:latin typeface="Calibri" panose="020F0502020204030204" pitchFamily="34" charset="0"/>
              <a:cs typeface="Calibri" panose="020F0502020204030204" pitchFamily="34" charset="0"/>
            </a:endParaRPr>
          </a:p>
          <a:p>
            <a:pPr marL="0" indent="0">
              <a:buNone/>
            </a:pPr>
            <a:br>
              <a:rPr lang="en-US"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4BE5DA3-4781-A2DC-7157-65D183D94C77}"/>
              </a:ext>
            </a:extLst>
          </p:cNvPr>
          <p:cNvSpPr>
            <a:spLocks noGrp="1"/>
          </p:cNvSpPr>
          <p:nvPr>
            <p:ph type="dt" sz="half" idx="10"/>
          </p:nvPr>
        </p:nvSpPr>
        <p:spPr/>
        <p:txBody>
          <a:bodyPr/>
          <a:lstStyle/>
          <a:p>
            <a:fld id="{51169244-85EA-48AE-B524-EC035083A817}" type="datetime1">
              <a:rPr lang="en-US" smtClean="0"/>
              <a:t>3/28/2023</a:t>
            </a:fld>
            <a:endParaRPr lang="en-US"/>
          </a:p>
        </p:txBody>
      </p:sp>
      <p:sp>
        <p:nvSpPr>
          <p:cNvPr id="5" name="Footer Placeholder 4">
            <a:extLst>
              <a:ext uri="{FF2B5EF4-FFF2-40B4-BE49-F238E27FC236}">
                <a16:creationId xmlns:a16="http://schemas.microsoft.com/office/drawing/2014/main" id="{4A8FE639-EBC5-47D7-5FF2-78DFAAED6A10}"/>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190A8174-4E3B-5409-5918-15884183E383}"/>
              </a:ext>
            </a:extLst>
          </p:cNvPr>
          <p:cNvSpPr>
            <a:spLocks noGrp="1"/>
          </p:cNvSpPr>
          <p:nvPr>
            <p:ph type="sldNum" sz="quarter" idx="12"/>
          </p:nvPr>
        </p:nvSpPr>
        <p:spPr/>
        <p:txBody>
          <a:bodyPr/>
          <a:lstStyle/>
          <a:p>
            <a:fld id="{CB1E4CB7-CB13-4810-BF18-BE31AFC64F93}" type="slidenum">
              <a:rPr lang="en-US" smtClean="0"/>
              <a:t>7</a:t>
            </a:fld>
            <a:endParaRPr lang="en-US"/>
          </a:p>
        </p:txBody>
      </p:sp>
    </p:spTree>
    <p:extLst>
      <p:ext uri="{BB962C8B-B14F-4D97-AF65-F5344CB8AC3E}">
        <p14:creationId xmlns:p14="http://schemas.microsoft.com/office/powerpoint/2010/main" val="184847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D167-632B-722F-0874-DC46F870F3E0}"/>
              </a:ext>
            </a:extLst>
          </p:cNvPr>
          <p:cNvSpPr>
            <a:spLocks noGrp="1"/>
          </p:cNvSpPr>
          <p:nvPr>
            <p:ph type="title"/>
          </p:nvPr>
        </p:nvSpPr>
        <p:spPr>
          <a:xfrm>
            <a:off x="1574800" y="1203960"/>
            <a:ext cx="9144000" cy="1010920"/>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Creation and Finalization 2/3</a:t>
            </a:r>
          </a:p>
        </p:txBody>
      </p:sp>
      <p:sp>
        <p:nvSpPr>
          <p:cNvPr id="3" name="Content Placeholder 2">
            <a:extLst>
              <a:ext uri="{FF2B5EF4-FFF2-40B4-BE49-F238E27FC236}">
                <a16:creationId xmlns:a16="http://schemas.microsoft.com/office/drawing/2014/main" id="{0DFB9F18-FC23-E18F-0D18-EDF6017E7716}"/>
              </a:ext>
            </a:extLst>
          </p:cNvPr>
          <p:cNvSpPr>
            <a:spLocks noGrp="1"/>
          </p:cNvSpPr>
          <p:nvPr>
            <p:ph idx="1"/>
          </p:nvPr>
        </p:nvSpPr>
        <p:spPr>
          <a:xfrm>
            <a:off x="1517904" y="2341880"/>
            <a:ext cx="9144000" cy="3127248"/>
          </a:xfrm>
        </p:spPr>
        <p:txBody>
          <a:bodyPr>
            <a:no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General instructions for an overview of EDC system: Access to study database, changing password, Helpdesk.</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List of icons: To help understand meaning of each icon in the system.</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Form-wise data entry: Covers all fields present on CRF.</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Query management: Answer queries and update data.</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Source data verification: Verifying forms and updating status to 'Verified' (For monitors only)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Investigator sign off: Sign off/Approve forms</a:t>
            </a:r>
            <a:endParaRPr lang="en-IN"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26B4C70-558E-C43E-5FE9-EE1452E58822}"/>
              </a:ext>
            </a:extLst>
          </p:cNvPr>
          <p:cNvSpPr>
            <a:spLocks noGrp="1"/>
          </p:cNvSpPr>
          <p:nvPr>
            <p:ph type="dt" sz="half" idx="10"/>
          </p:nvPr>
        </p:nvSpPr>
        <p:spPr/>
        <p:txBody>
          <a:bodyPr/>
          <a:lstStyle/>
          <a:p>
            <a:fld id="{6BA53984-EDD1-47A1-8E6D-26EF68A7DDC0}" type="datetime1">
              <a:rPr lang="en-US" smtClean="0"/>
              <a:t>3/28/2023</a:t>
            </a:fld>
            <a:endParaRPr lang="en-US"/>
          </a:p>
        </p:txBody>
      </p:sp>
      <p:sp>
        <p:nvSpPr>
          <p:cNvPr id="5" name="Footer Placeholder 4">
            <a:extLst>
              <a:ext uri="{FF2B5EF4-FFF2-40B4-BE49-F238E27FC236}">
                <a16:creationId xmlns:a16="http://schemas.microsoft.com/office/drawing/2014/main" id="{18994DDD-AFBA-1A25-83D6-7B959D618C18}"/>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DFDC7354-30FA-F747-2076-533BE661F250}"/>
              </a:ext>
            </a:extLst>
          </p:cNvPr>
          <p:cNvSpPr>
            <a:spLocks noGrp="1"/>
          </p:cNvSpPr>
          <p:nvPr>
            <p:ph type="sldNum" sz="quarter" idx="12"/>
          </p:nvPr>
        </p:nvSpPr>
        <p:spPr/>
        <p:txBody>
          <a:bodyPr/>
          <a:lstStyle/>
          <a:p>
            <a:fld id="{CB1E4CB7-CB13-4810-BF18-BE31AFC64F93}" type="slidenum">
              <a:rPr lang="en-US" smtClean="0"/>
              <a:t>8</a:t>
            </a:fld>
            <a:endParaRPr lang="en-US"/>
          </a:p>
        </p:txBody>
      </p:sp>
    </p:spTree>
    <p:extLst>
      <p:ext uri="{BB962C8B-B14F-4D97-AF65-F5344CB8AC3E}">
        <p14:creationId xmlns:p14="http://schemas.microsoft.com/office/powerpoint/2010/main" val="257136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2E92-8C56-AE7D-B024-06736A99F265}"/>
              </a:ext>
            </a:extLst>
          </p:cNvPr>
          <p:cNvSpPr>
            <a:spLocks noGrp="1"/>
          </p:cNvSpPr>
          <p:nvPr>
            <p:ph type="title"/>
          </p:nvPr>
        </p:nvSpPr>
        <p:spPr>
          <a:xfrm>
            <a:off x="1446784" y="1162304"/>
            <a:ext cx="9144000" cy="1344168"/>
          </a:xfrm>
        </p:spPr>
        <p:txBody>
          <a:bodyPr>
            <a:normAutofit/>
          </a:bodyPr>
          <a:lstStyle/>
          <a:p>
            <a:pPr marL="571500" indent="-571500">
              <a:buFont typeface="Wingdings" panose="05000000000000000000" pitchFamily="2" charset="2"/>
              <a:buChar char="q"/>
            </a:pPr>
            <a:r>
              <a:rPr lang="en-IN" sz="3600" dirty="0">
                <a:latin typeface="Calibri" panose="020F0502020204030204" pitchFamily="34" charset="0"/>
                <a:cs typeface="Calibri" panose="020F0502020204030204" pitchFamily="34" charset="0"/>
              </a:rPr>
              <a:t>Creation and Finalization 3/3</a:t>
            </a:r>
          </a:p>
        </p:txBody>
      </p:sp>
      <p:sp>
        <p:nvSpPr>
          <p:cNvPr id="3" name="Content Placeholder 2">
            <a:extLst>
              <a:ext uri="{FF2B5EF4-FFF2-40B4-BE49-F238E27FC236}">
                <a16:creationId xmlns:a16="http://schemas.microsoft.com/office/drawing/2014/main" id="{9503C6A1-3C1D-5046-4DAD-54E99DB59090}"/>
              </a:ext>
            </a:extLst>
          </p:cNvPr>
          <p:cNvSpPr>
            <a:spLocks noGrp="1"/>
          </p:cNvSpPr>
          <p:nvPr>
            <p:ph idx="1"/>
          </p:nvPr>
        </p:nvSpPr>
        <p:spPr>
          <a:xfrm>
            <a:off x="1446784" y="2067560"/>
            <a:ext cx="9144000" cy="4058920"/>
          </a:xfrm>
        </p:spPr>
        <p:txBody>
          <a:bodyPr>
            <a:normAutofit lnSpcReduction="10000"/>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Creation and finalization</a:t>
            </a:r>
          </a:p>
          <a:p>
            <a:pPr>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Once draft is ready, it is shared with internal team for their comments.</a:t>
            </a:r>
          </a:p>
          <a:p>
            <a:pPr>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Improvised version is then shared with Sponsor for review.</a:t>
            </a:r>
          </a:p>
          <a:p>
            <a:pPr>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Once all comments are addressed, CCG can be finalized and shared with all concerned personnel.</a:t>
            </a:r>
            <a:endParaRPr lang="en-IN"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0BD6DAD-BF6C-A997-CC5B-0E78A0B2C8E2}"/>
              </a:ext>
            </a:extLst>
          </p:cNvPr>
          <p:cNvSpPr>
            <a:spLocks noGrp="1"/>
          </p:cNvSpPr>
          <p:nvPr>
            <p:ph type="dt" sz="half" idx="10"/>
          </p:nvPr>
        </p:nvSpPr>
        <p:spPr/>
        <p:txBody>
          <a:bodyPr/>
          <a:lstStyle/>
          <a:p>
            <a:fld id="{4A7B9EF7-B050-4675-BB69-660E06CBA492}" type="datetime1">
              <a:rPr lang="en-US" smtClean="0"/>
              <a:t>3/28/2023</a:t>
            </a:fld>
            <a:endParaRPr lang="en-US"/>
          </a:p>
        </p:txBody>
      </p:sp>
      <p:sp>
        <p:nvSpPr>
          <p:cNvPr id="5" name="Footer Placeholder 4">
            <a:extLst>
              <a:ext uri="{FF2B5EF4-FFF2-40B4-BE49-F238E27FC236}">
                <a16:creationId xmlns:a16="http://schemas.microsoft.com/office/drawing/2014/main" id="{3393A355-B6EC-1CC7-1517-C39B9D31AF85}"/>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33BCED72-5798-7ADC-E53C-7622D733D9BE}"/>
              </a:ext>
            </a:extLst>
          </p:cNvPr>
          <p:cNvSpPr>
            <a:spLocks noGrp="1"/>
          </p:cNvSpPr>
          <p:nvPr>
            <p:ph type="sldNum" sz="quarter" idx="12"/>
          </p:nvPr>
        </p:nvSpPr>
        <p:spPr/>
        <p:txBody>
          <a:bodyPr/>
          <a:lstStyle/>
          <a:p>
            <a:fld id="{CB1E4CB7-CB13-4810-BF18-BE31AFC64F93}" type="slidenum">
              <a:rPr lang="en-US" smtClean="0"/>
              <a:t>9</a:t>
            </a:fld>
            <a:endParaRPr lang="en-US"/>
          </a:p>
        </p:txBody>
      </p:sp>
    </p:spTree>
    <p:extLst>
      <p:ext uri="{BB962C8B-B14F-4D97-AF65-F5344CB8AC3E}">
        <p14:creationId xmlns:p14="http://schemas.microsoft.com/office/powerpoint/2010/main" val="2037558969"/>
      </p:ext>
    </p:extLst>
  </p:cSld>
  <p:clrMapOvr>
    <a:masterClrMapping/>
  </p:clrMapOvr>
</p:sld>
</file>

<file path=ppt/theme/theme1.xml><?xml version="1.0" encoding="utf-8"?>
<a:theme xmlns:a="http://schemas.openxmlformats.org/drawingml/2006/main" name="Prismatic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632</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Avenir Next LT Pro</vt:lpstr>
      <vt:lpstr>Calibri</vt:lpstr>
      <vt:lpstr>Wingdings</vt:lpstr>
      <vt:lpstr>PrismaticVTI</vt:lpstr>
      <vt:lpstr>CRF/e-CRF Completion Guidelines</vt:lpstr>
      <vt:lpstr>Layout</vt:lpstr>
      <vt:lpstr>Introduction</vt:lpstr>
      <vt:lpstr>Purpose</vt:lpstr>
      <vt:lpstr>Roles Involved</vt:lpstr>
      <vt:lpstr>Uses</vt:lpstr>
      <vt:lpstr>Creation and Finalization 1/3</vt:lpstr>
      <vt:lpstr>Creation and Finalization 2/3</vt:lpstr>
      <vt:lpstr>Creation and Finalization 3/3</vt:lpstr>
      <vt:lpstr>HOW to handle after study go live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CRF/e-CRF Completion Guidelines</dc:title>
  <dc:creator>Aarti Yadgire</dc:creator>
  <cp:lastModifiedBy>Aarti Yadgire</cp:lastModifiedBy>
  <cp:revision>2</cp:revision>
  <dcterms:created xsi:type="dcterms:W3CDTF">2023-03-26T06:34:37Z</dcterms:created>
  <dcterms:modified xsi:type="dcterms:W3CDTF">2023-03-28T13:45:59Z</dcterms:modified>
</cp:coreProperties>
</file>