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4" r:id="rId12"/>
    <p:sldId id="270" r:id="rId13"/>
    <p:sldId id="271" r:id="rId14"/>
    <p:sldId id="272" r:id="rId15"/>
    <p:sldId id="273" r:id="rId16"/>
    <p:sldId id="274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58" autoAdjust="0"/>
    <p:restoredTop sz="94660"/>
  </p:normalViewPr>
  <p:slideViewPr>
    <p:cSldViewPr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136FC-FA48-47A6-A7D1-505CA03A6421}" type="datetimeFigureOut">
              <a:rPr lang="en-IN" smtClean="0"/>
              <a:pPr/>
              <a:t>09-02-2023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5A17F-C06A-4334-BE20-57B5354165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CD-EDB7-497F-A5D0-639EFE5BC701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7DE3-05D4-4410-A67A-3C55A0915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2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CD-EDB7-497F-A5D0-639EFE5BC701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7DE3-05D4-4410-A67A-3C55A0915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4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CD-EDB7-497F-A5D0-639EFE5BC701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7DE3-05D4-4410-A67A-3C55A0915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9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CD-EDB7-497F-A5D0-639EFE5BC701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7DE3-05D4-4410-A67A-3C55A0915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0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CD-EDB7-497F-A5D0-639EFE5BC701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7DE3-05D4-4410-A67A-3C55A0915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7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CD-EDB7-497F-A5D0-639EFE5BC701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7DE3-05D4-4410-A67A-3C55A0915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1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CD-EDB7-497F-A5D0-639EFE5BC701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7DE3-05D4-4410-A67A-3C55A0915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CD-EDB7-497F-A5D0-639EFE5BC701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7DE3-05D4-4410-A67A-3C55A0915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5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CD-EDB7-497F-A5D0-639EFE5BC701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7DE3-05D4-4410-A67A-3C55A0915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3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CD-EDB7-497F-A5D0-639EFE5BC701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7DE3-05D4-4410-A67A-3C55A0915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7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8ACD-EDB7-497F-A5D0-639EFE5BC701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7DE3-05D4-4410-A67A-3C55A0915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5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33CC">
                <a:alpha val="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98ACD-EDB7-497F-A5D0-639EFE5BC701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D7DE3-05D4-4410-A67A-3C55A0915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7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hyperlink" Target="https://www.altexs/" TargetMode="Externa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315200" cy="1295400"/>
          </a:xfrm>
        </p:spPr>
        <p:txBody>
          <a:bodyPr>
            <a:normAutofit fontScale="90000"/>
          </a:bodyPr>
          <a:lstStyle/>
          <a:p>
            <a:r>
              <a:rPr lang="en-US" dirty="0"/>
              <a:t>Clinical Data Management 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10000"/>
            <a:ext cx="6400800" cy="1752600"/>
          </a:xfrm>
        </p:spPr>
        <p:txBody>
          <a:bodyPr/>
          <a:lstStyle/>
          <a:p>
            <a:pPr algn="r"/>
            <a:r>
              <a:rPr lang="en-US" sz="2000" dirty="0"/>
              <a:t>Presented by- </a:t>
            </a:r>
            <a:r>
              <a:rPr lang="en-US" sz="2000" dirty="0" err="1"/>
              <a:t>Akshata</a:t>
            </a:r>
            <a:r>
              <a:rPr lang="en-US" sz="2000" dirty="0"/>
              <a:t> </a:t>
            </a:r>
            <a:r>
              <a:rPr lang="en-US" sz="2000" dirty="0" err="1"/>
              <a:t>chandak</a:t>
            </a:r>
            <a:endParaRPr lang="en-US" sz="2000" dirty="0"/>
          </a:p>
          <a:p>
            <a:pPr algn="r"/>
            <a:r>
              <a:rPr lang="en-US" sz="2000" dirty="0"/>
              <a:t>                          </a:t>
            </a:r>
            <a:r>
              <a:rPr lang="en-US" sz="2000" dirty="0" err="1"/>
              <a:t>Aarti</a:t>
            </a:r>
            <a:r>
              <a:rPr lang="en-US" sz="2000" dirty="0"/>
              <a:t> </a:t>
            </a:r>
            <a:r>
              <a:rPr lang="en-US" sz="2000" dirty="0" err="1"/>
              <a:t>yadgire</a:t>
            </a:r>
            <a:r>
              <a:rPr lang="en-US" sz="2000" dirty="0"/>
              <a:t> </a:t>
            </a:r>
          </a:p>
          <a:p>
            <a:pPr algn="r"/>
            <a:r>
              <a:rPr lang="en-US" sz="2000" dirty="0"/>
              <a:t>                         Dr. </a:t>
            </a:r>
            <a:r>
              <a:rPr lang="en-US" sz="2000" dirty="0" err="1"/>
              <a:t>Geetu</a:t>
            </a:r>
            <a:r>
              <a:rPr lang="en-US" sz="2000" dirty="0"/>
              <a:t> </a:t>
            </a:r>
            <a:r>
              <a:rPr lang="en-US" sz="2000" dirty="0" err="1"/>
              <a:t>mohan</a:t>
            </a:r>
            <a:endParaRPr lang="en-US" sz="2000" dirty="0"/>
          </a:p>
          <a:p>
            <a:pPr algn="r"/>
            <a:r>
              <a:rPr lang="en-US" sz="2000" dirty="0"/>
              <a:t>                          </a:t>
            </a:r>
            <a:r>
              <a:rPr lang="en-US" sz="2000" dirty="0" err="1"/>
              <a:t>Manasi</a:t>
            </a:r>
            <a:r>
              <a:rPr lang="en-US" sz="2000" dirty="0"/>
              <a:t> </a:t>
            </a:r>
            <a:r>
              <a:rPr lang="en-US" sz="2000" dirty="0" err="1"/>
              <a:t>dhamal</a:t>
            </a:r>
            <a:endParaRPr lang="en-US" sz="2000" dirty="0"/>
          </a:p>
          <a:p>
            <a:pPr algn="l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DF1CB-53DF-1323-7E84-84363950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438400" cy="399813"/>
          </a:xfrm>
          <a:solidFill>
            <a:schemeClr val="bg2"/>
          </a:solidFill>
        </p:spPr>
        <p:txBody>
          <a:bodyPr/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www.siroinstitute.com</a:t>
            </a:r>
          </a:p>
        </p:txBody>
      </p:sp>
      <p:pic>
        <p:nvPicPr>
          <p:cNvPr id="4" name="Picture 3" descr="images (1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457200"/>
            <a:ext cx="3167743" cy="1773936"/>
          </a:xfrm>
          <a:prstGeom prst="rect">
            <a:avLst/>
          </a:prstGeom>
        </p:spPr>
      </p:pic>
      <p:pic>
        <p:nvPicPr>
          <p:cNvPr id="5" name="Content Placeholder 3" descr="images (14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457200"/>
            <a:ext cx="2619375" cy="1752600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F61BA4D-8715-F4BE-1573-04511EB342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649685"/>
            <a:ext cx="2438400" cy="11430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1E32-E4CC-2093-6B01-001CACCF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/>
              <a:t>Validation Procedure</a:t>
            </a:r>
            <a:br>
              <a:rPr lang="en-IN" sz="3200" b="1" dirty="0"/>
            </a:b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7519F-47D5-A451-664D-8B71DC1D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/>
              <a:t>Edit specifications list describes in detail which data shall be checked and queried if necessary. </a:t>
            </a:r>
          </a:p>
          <a:p>
            <a:r>
              <a:rPr lang="en-IN" sz="2000" dirty="0"/>
              <a:t>The programming of the checks according to edit specification list, before programming starts , the sponsor will  be asked to give approval to this list</a:t>
            </a:r>
          </a:p>
          <a:p>
            <a:r>
              <a:rPr lang="en-IN" sz="2000" dirty="0"/>
              <a:t>Test subjects are entered in the database to test the entry screens and the programming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3500" b="1" dirty="0"/>
              <a:t>  </a:t>
            </a:r>
            <a:r>
              <a:rPr lang="en-IN" sz="3500" b="1" dirty="0">
                <a:latin typeface="+mj-lt"/>
              </a:rPr>
              <a:t>Database Set Up and testing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sz="2000" dirty="0"/>
              <a:t>Database setup and testing are always performed in a secure, non study data environment </a:t>
            </a:r>
          </a:p>
          <a:p>
            <a:r>
              <a:rPr lang="en-IN" sz="2000" dirty="0"/>
              <a:t>Only when a database has been reviewed and fully tested , will it be set in production </a:t>
            </a:r>
          </a:p>
          <a:p>
            <a:r>
              <a:rPr lang="en-IN" sz="2000" dirty="0"/>
              <a:t>Changes in structure or programming will always first be performed and tested in the non study data environment before they are made effective in production database</a:t>
            </a:r>
          </a:p>
          <a:p>
            <a:endParaRPr lang="en-IN" sz="2000" dirty="0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4BB5C4C-E084-8A40-025D-78CE6AED1D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791200"/>
            <a:ext cx="2438400" cy="1001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5B450-264A-25F7-8B69-D9A3699218F9}"/>
              </a:ext>
            </a:extLst>
          </p:cNvPr>
          <p:cNvSpPr txBox="1"/>
          <p:nvPr/>
        </p:nvSpPr>
        <p:spPr>
          <a:xfrm>
            <a:off x="457200" y="6324600"/>
            <a:ext cx="25908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FF0000"/>
                </a:solidFill>
              </a:rPr>
              <a:t>www.siroinstitute.com</a:t>
            </a:r>
          </a:p>
        </p:txBody>
      </p:sp>
    </p:spTree>
    <p:extLst>
      <p:ext uri="{BB962C8B-B14F-4D97-AF65-F5344CB8AC3E}">
        <p14:creationId xmlns:p14="http://schemas.microsoft.com/office/powerpoint/2010/main" val="345226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Study conduct process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4478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Activated  DB</a:t>
            </a:r>
          </a:p>
        </p:txBody>
      </p:sp>
      <p:sp>
        <p:nvSpPr>
          <p:cNvPr id="5" name="Rectangle 4"/>
          <p:cNvSpPr/>
          <p:nvPr/>
        </p:nvSpPr>
        <p:spPr>
          <a:xfrm>
            <a:off x="7315200" y="259080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Coding Terms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62600" y="48006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Resolution &amp;/or update of database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37338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generation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2800" y="26670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Safety Data </a:t>
            </a:r>
            <a:r>
              <a:rPr lang="en-US" dirty="0" err="1"/>
              <a:t>Reconcilation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0" y="14478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Discrepancy Management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19400" y="14478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entry/data loading (CRF and external data)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58674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Manual checks/QC</a:t>
            </a:r>
          </a:p>
        </p:txBody>
      </p:sp>
      <p:cxnSp>
        <p:nvCxnSpPr>
          <p:cNvPr id="17" name="Straight Arrow Connector 16"/>
          <p:cNvCxnSpPr>
            <a:stCxn id="4" idx="3"/>
            <a:endCxn id="10" idx="1"/>
          </p:cNvCxnSpPr>
          <p:nvPr/>
        </p:nvCxnSpPr>
        <p:spPr>
          <a:xfrm>
            <a:off x="2209800" y="1828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9" idx="1"/>
          </p:cNvCxnSpPr>
          <p:nvPr/>
        </p:nvCxnSpPr>
        <p:spPr>
          <a:xfrm>
            <a:off x="4648200" y="1828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</p:cNvCxnSpPr>
          <p:nvPr/>
        </p:nvCxnSpPr>
        <p:spPr>
          <a:xfrm>
            <a:off x="6248400" y="22098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</p:cNvCxnSpPr>
          <p:nvPr/>
        </p:nvCxnSpPr>
        <p:spPr>
          <a:xfrm>
            <a:off x="5181600" y="3048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</p:cNvCxnSpPr>
          <p:nvPr/>
        </p:nvCxnSpPr>
        <p:spPr>
          <a:xfrm>
            <a:off x="6400800" y="4495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</p:cNvCxnSpPr>
          <p:nvPr/>
        </p:nvCxnSpPr>
        <p:spPr>
          <a:xfrm>
            <a:off x="6477000" y="5562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1"/>
          </p:cNvCxnSpPr>
          <p:nvPr/>
        </p:nvCxnSpPr>
        <p:spPr>
          <a:xfrm flipH="1">
            <a:off x="6248400" y="2971800"/>
            <a:ext cx="1066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90EC96F-6B3E-7FFF-053F-05E03A75CF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867400"/>
            <a:ext cx="1523999" cy="9252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A1DB3B-4F0E-D0C1-CC88-BCE33AAF9C3A}"/>
              </a:ext>
            </a:extLst>
          </p:cNvPr>
          <p:cNvSpPr txBox="1"/>
          <p:nvPr/>
        </p:nvSpPr>
        <p:spPr>
          <a:xfrm>
            <a:off x="381000" y="6400800"/>
            <a:ext cx="28194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FF0000"/>
                </a:solidFill>
              </a:rPr>
              <a:t>www.siroinstitute.com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1E33-2E8D-F535-DFE0-A15FA975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3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/>
              <a:t>CRF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5DDE5-EA70-6A57-0A10-E41F7C06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/>
              <a:t>Logistic way if it is paper base study</a:t>
            </a:r>
          </a:p>
          <a:p>
            <a:r>
              <a:rPr lang="en-IN" sz="2000" dirty="0"/>
              <a:t>EDC- electronic data capture if it is e-CRF data entry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>
                <a:latin typeface="+mj-lt"/>
              </a:rPr>
              <a:t>Data Entry</a:t>
            </a:r>
            <a:endParaRPr lang="en-IN" b="1" dirty="0"/>
          </a:p>
          <a:p>
            <a:r>
              <a:rPr lang="en-IN" sz="2000" dirty="0"/>
              <a:t>Data entry is a process of entering/transferring data from case report form to the Clinical Data Management Systems (CDMS)</a:t>
            </a:r>
          </a:p>
          <a:p>
            <a:r>
              <a:rPr lang="en-IN" sz="2000" dirty="0"/>
              <a:t>Data Entry:- 1) Single data entry</a:t>
            </a:r>
          </a:p>
          <a:p>
            <a:pPr marL="0" indent="0">
              <a:buNone/>
            </a:pPr>
            <a:r>
              <a:rPr lang="en-IN" sz="2000" dirty="0"/>
              <a:t>                            2) Double data entry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b="1" dirty="0">
                <a:latin typeface="+mj-lt"/>
              </a:rPr>
              <a:t>Discrepancy Management</a:t>
            </a:r>
            <a:endParaRPr lang="en-IN" b="1" dirty="0"/>
          </a:p>
          <a:p>
            <a:r>
              <a:rPr lang="en-IN" sz="2000" dirty="0"/>
              <a:t>Discrepancy management is a process of cleaning subject data in CDMS</a:t>
            </a:r>
          </a:p>
          <a:p>
            <a:r>
              <a:rPr lang="en-IN" sz="2000" dirty="0"/>
              <a:t>It includes manual checks and programme checks </a:t>
            </a:r>
          </a:p>
          <a:p>
            <a:r>
              <a:rPr lang="en-IN" sz="2000" dirty="0"/>
              <a:t>Trivial discrepancies are closed as per self evident correction method or Internal rulings and discrepancies which require response from the site are queried by raising DCF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4238AF4-2FA4-4D1E-976C-8DA9B516D5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649685"/>
            <a:ext cx="2438400" cy="1143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F706D-E141-C765-AF7E-35A6A4ADF639}"/>
              </a:ext>
            </a:extLst>
          </p:cNvPr>
          <p:cNvSpPr txBox="1"/>
          <p:nvPr/>
        </p:nvSpPr>
        <p:spPr>
          <a:xfrm>
            <a:off x="457200" y="6324600"/>
            <a:ext cx="28956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FF0000"/>
                </a:solidFill>
              </a:rPr>
              <a:t>www.siroinstitute.com</a:t>
            </a:r>
          </a:p>
        </p:txBody>
      </p:sp>
    </p:spTree>
    <p:extLst>
      <p:ext uri="{BB962C8B-B14F-4D97-AF65-F5344CB8AC3E}">
        <p14:creationId xmlns:p14="http://schemas.microsoft.com/office/powerpoint/2010/main" val="313588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D16F-C8DA-731B-0C6E-F2ACAF4B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/>
              <a:t>Medical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5FE4F-77A1-E3F8-6691-8DDC282CA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The medical coding for a study is done as per the project specific protocol requirement. </a:t>
            </a:r>
          </a:p>
          <a:p>
            <a:r>
              <a:rPr lang="en-IN" sz="2000" dirty="0"/>
              <a:t>The dictionaries used for a study are:-</a:t>
            </a:r>
          </a:p>
          <a:p>
            <a:pPr marL="0" indent="0">
              <a:buNone/>
            </a:pPr>
            <a:r>
              <a:rPr lang="en-IN" sz="2000" b="1" dirty="0"/>
              <a:t>      MedDRA</a:t>
            </a:r>
          </a:p>
          <a:p>
            <a:pPr marL="0" indent="0">
              <a:buNone/>
            </a:pPr>
            <a:r>
              <a:rPr lang="en-IN" sz="2000" b="1" dirty="0"/>
              <a:t>      WHODD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b="1" dirty="0">
                <a:latin typeface="+mj-lt"/>
              </a:rPr>
              <a:t>  SAE Reconciliation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sz="2000" dirty="0"/>
              <a:t>Serious Adverse Event (SAE) data reconciliation is the comparison of key safety data variables between Clinical Data Management System(CDMS) and sponsor PV.</a:t>
            </a:r>
          </a:p>
          <a:p>
            <a:r>
              <a:rPr lang="en-IN" sz="2000" dirty="0"/>
              <a:t>Reconciliation is performed to ensure that events residing in both systems are consistent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710AA7D-3574-60CD-3AD7-5E28375E6E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649685"/>
            <a:ext cx="2438400" cy="1143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668A2A-E552-7E9A-DABB-535425E2586C}"/>
              </a:ext>
            </a:extLst>
          </p:cNvPr>
          <p:cNvSpPr txBox="1"/>
          <p:nvPr/>
        </p:nvSpPr>
        <p:spPr>
          <a:xfrm>
            <a:off x="304800" y="6324600"/>
            <a:ext cx="28194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FF0000"/>
                </a:solidFill>
              </a:rPr>
              <a:t>www.siroinstitute.com</a:t>
            </a:r>
          </a:p>
        </p:txBody>
      </p:sp>
    </p:spTree>
    <p:extLst>
      <p:ext uri="{BB962C8B-B14F-4D97-AF65-F5344CB8AC3E}">
        <p14:creationId xmlns:p14="http://schemas.microsoft.com/office/powerpoint/2010/main" val="3900079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C6A3-7A7E-B6F6-7810-29828A7B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34615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3200" dirty="0"/>
              <a:t>Study Closeout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8F0392-D3D0-A7C1-A02E-C497C2198584}"/>
              </a:ext>
            </a:extLst>
          </p:cNvPr>
          <p:cNvSpPr/>
          <p:nvPr/>
        </p:nvSpPr>
        <p:spPr>
          <a:xfrm>
            <a:off x="-21771" y="3091455"/>
            <a:ext cx="186145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Quality Review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E13C3F-3A68-1C53-1EB6-7C62D93790F1}"/>
              </a:ext>
            </a:extLst>
          </p:cNvPr>
          <p:cNvSpPr/>
          <p:nvPr/>
        </p:nvSpPr>
        <p:spPr>
          <a:xfrm>
            <a:off x="4767943" y="3131659"/>
            <a:ext cx="2057400" cy="41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Transfer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B1CF41-8C13-245D-C0D7-DF1143025F98}"/>
              </a:ext>
            </a:extLst>
          </p:cNvPr>
          <p:cNvSpPr/>
          <p:nvPr/>
        </p:nvSpPr>
        <p:spPr>
          <a:xfrm>
            <a:off x="7206343" y="3131660"/>
            <a:ext cx="1905000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Archival Activities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D1FECA-DDC2-52F0-8DAB-0CE66AC54477}"/>
              </a:ext>
            </a:extLst>
          </p:cNvPr>
          <p:cNvSpPr/>
          <p:nvPr/>
        </p:nvSpPr>
        <p:spPr>
          <a:xfrm>
            <a:off x="1850573" y="3312946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16C640E-F012-1716-4598-C1C0F85581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649685"/>
            <a:ext cx="2438400" cy="11430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3AB492-4A41-DACC-64F4-5741DB25CD48}"/>
              </a:ext>
            </a:extLst>
          </p:cNvPr>
          <p:cNvSpPr txBox="1"/>
          <p:nvPr/>
        </p:nvSpPr>
        <p:spPr>
          <a:xfrm>
            <a:off x="304800" y="6312932"/>
            <a:ext cx="27432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FF0000"/>
                </a:solidFill>
              </a:rPr>
              <a:t>www.siroinstitute.com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AE848C-2A2E-4EA7-0EFA-7F46AB0CF376}"/>
              </a:ext>
            </a:extLst>
          </p:cNvPr>
          <p:cNvSpPr/>
          <p:nvPr/>
        </p:nvSpPr>
        <p:spPr>
          <a:xfrm>
            <a:off x="2275115" y="3131659"/>
            <a:ext cx="2057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 Lock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A251EC-EA3A-69DB-E769-11D0AD9B8D04}"/>
              </a:ext>
            </a:extLst>
          </p:cNvPr>
          <p:cNvSpPr/>
          <p:nvPr/>
        </p:nvSpPr>
        <p:spPr>
          <a:xfrm>
            <a:off x="4343401" y="3343311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34F3334-591E-AEEE-81EA-C60D07A49622}"/>
              </a:ext>
            </a:extLst>
          </p:cNvPr>
          <p:cNvSpPr/>
          <p:nvPr/>
        </p:nvSpPr>
        <p:spPr>
          <a:xfrm>
            <a:off x="6825343" y="3340978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975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1B74-C11F-4C05-10F9-5C00BFF7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/>
              <a:t>Quality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55AE7-51BA-BF41-87FC-17D968C58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4830763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Quality should be maintained for overall study by performing quality checks at intervals for all data points prior to database lock</a:t>
            </a:r>
          </a:p>
          <a:p>
            <a:r>
              <a:rPr lang="en-IN" sz="2000" dirty="0"/>
              <a:t>Quality control helps to ensure that all data processed is accurate , clean and correct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b="1" dirty="0"/>
              <a:t>    </a:t>
            </a:r>
            <a:r>
              <a:rPr lang="en-IN" b="1" dirty="0">
                <a:latin typeface="+mj-lt"/>
              </a:rPr>
              <a:t>Database lock</a:t>
            </a:r>
            <a:endParaRPr lang="en-IN" b="1" dirty="0"/>
          </a:p>
          <a:p>
            <a:r>
              <a:rPr lang="en-IN" sz="2000" dirty="0"/>
              <a:t>It is done after confirmation for the completion of all the data management activities</a:t>
            </a:r>
          </a:p>
          <a:p>
            <a:r>
              <a:rPr lang="en-IN" sz="2000" dirty="0"/>
              <a:t>Approval for locking is obtained from all stakeholders and the database is locked</a:t>
            </a:r>
          </a:p>
          <a:p>
            <a:r>
              <a:rPr lang="en-IN" sz="2000" dirty="0"/>
              <a:t>No modification in the database is possible after database lock</a:t>
            </a:r>
          </a:p>
          <a:p>
            <a:r>
              <a:rPr lang="en-IN" sz="2000" dirty="0"/>
              <a:t>In case of critical issue only privileged users can modify the data</a:t>
            </a:r>
          </a:p>
          <a:p>
            <a:r>
              <a:rPr lang="en-IN" sz="2000" dirty="0"/>
              <a:t>This require proper documentation and an audit with enough justification for updating the locked database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53C8845-1D05-7355-C949-9EFCBA726F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649685"/>
            <a:ext cx="2438400" cy="1143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E302B-0D24-0FD3-D311-C36E8F4524DB}"/>
              </a:ext>
            </a:extLst>
          </p:cNvPr>
          <p:cNvSpPr txBox="1"/>
          <p:nvPr/>
        </p:nvSpPr>
        <p:spPr>
          <a:xfrm>
            <a:off x="457200" y="6308725"/>
            <a:ext cx="27432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FF0000"/>
                </a:solidFill>
              </a:rPr>
              <a:t>www.siroinstitute.com</a:t>
            </a:r>
          </a:p>
        </p:txBody>
      </p:sp>
    </p:spTree>
    <p:extLst>
      <p:ext uri="{BB962C8B-B14F-4D97-AF65-F5344CB8AC3E}">
        <p14:creationId xmlns:p14="http://schemas.microsoft.com/office/powerpoint/2010/main" val="1191798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646F-A8FE-E413-DA0B-96FFA6FF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/>
              <a:t>Data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4A0F-2F4E-26D0-9BAF-952F27DC4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IN" sz="2000" dirty="0"/>
              <a:t>After database is locked the clean data is extracted and transferred for statistical analysis</a:t>
            </a:r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r>
              <a:rPr lang="en-IN" b="1" dirty="0">
                <a:latin typeface="+mj-lt"/>
              </a:rPr>
              <a:t>  Archival Activities</a:t>
            </a:r>
            <a:endParaRPr lang="en-IN" b="1" dirty="0"/>
          </a:p>
          <a:p>
            <a:r>
              <a:rPr lang="en-IN" sz="2000" dirty="0"/>
              <a:t>This involves preparing archival versions of </a:t>
            </a:r>
            <a:r>
              <a:rPr lang="en-IN" sz="2000" dirty="0" err="1"/>
              <a:t>Ecrf</a:t>
            </a:r>
            <a:r>
              <a:rPr lang="en-IN" sz="2000" dirty="0"/>
              <a:t> For the sites and the sponsors files</a:t>
            </a:r>
          </a:p>
          <a:p>
            <a:r>
              <a:rPr lang="en-IN" sz="2000" dirty="0"/>
              <a:t>It is done for secure retention, maintenance and retrieval of data which goes to the Trial Master File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781B00-DDD2-F387-A656-46FB35B3A822}"/>
              </a:ext>
            </a:extLst>
          </p:cNvPr>
          <p:cNvSpPr txBox="1"/>
          <p:nvPr/>
        </p:nvSpPr>
        <p:spPr>
          <a:xfrm>
            <a:off x="304800" y="6400799"/>
            <a:ext cx="27432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FF0000"/>
                </a:solidFill>
              </a:rPr>
              <a:t>www.siroinstitute.com</a:t>
            </a:r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65B5D40-D598-8263-F5C1-64A1C86EFE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649685"/>
            <a:ext cx="2438400" cy="11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https://www.altexs</a:t>
            </a:r>
            <a:endParaRPr lang="en-US" sz="2000" dirty="0"/>
          </a:p>
          <a:p>
            <a:r>
              <a:rPr lang="en-US" sz="2000" dirty="0"/>
              <a:t>oft.com/blog/clinical-data-management/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D7FCD14-D0C6-1911-8690-9BADD8D9F0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649685"/>
            <a:ext cx="2438400" cy="1143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B6154F-9564-E607-4B88-CE3455989BEF}"/>
              </a:ext>
            </a:extLst>
          </p:cNvPr>
          <p:cNvSpPr txBox="1"/>
          <p:nvPr/>
        </p:nvSpPr>
        <p:spPr>
          <a:xfrm>
            <a:off x="457200" y="6400800"/>
            <a:ext cx="27432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FF0000"/>
                </a:solidFill>
              </a:rPr>
              <a:t>www.siroinstitute.com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24200"/>
            <a:ext cx="5867400" cy="533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A915726-3C2A-68AE-6DBC-4B12812799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649685"/>
            <a:ext cx="2438400" cy="1143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34C7FB-CEC0-0393-FC90-6E19DBB7E57F}"/>
              </a:ext>
            </a:extLst>
          </p:cNvPr>
          <p:cNvSpPr txBox="1"/>
          <p:nvPr/>
        </p:nvSpPr>
        <p:spPr>
          <a:xfrm>
            <a:off x="457200" y="6400800"/>
            <a:ext cx="28956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FF0000"/>
                </a:solidFill>
              </a:rPr>
              <a:t>www.siroinstitute.com</a:t>
            </a:r>
          </a:p>
        </p:txBody>
      </p:sp>
      <p:pic>
        <p:nvPicPr>
          <p:cNvPr id="1026" name="Picture 2" descr="396,880 Thank You Images, Stock Photos &amp; Vectors | Shutterstock"/>
          <p:cNvPicPr>
            <a:picLocks noChangeAspect="1" noChangeArrowheads="1"/>
          </p:cNvPicPr>
          <p:nvPr/>
        </p:nvPicPr>
        <p:blipFill>
          <a:blip r:embed="rId3"/>
          <a:srcRect b="5714"/>
          <a:stretch>
            <a:fillRect/>
          </a:stretch>
        </p:blipFill>
        <p:spPr bwMode="auto">
          <a:xfrm>
            <a:off x="1295400" y="1447800"/>
            <a:ext cx="6673273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Need</a:t>
            </a:r>
          </a:p>
          <a:p>
            <a:r>
              <a:rPr lang="en-US" sz="2000" dirty="0"/>
              <a:t>Key members</a:t>
            </a:r>
          </a:p>
          <a:p>
            <a:r>
              <a:rPr lang="en-US" sz="2000" dirty="0"/>
              <a:t>Responsibilities of CDM</a:t>
            </a:r>
          </a:p>
          <a:p>
            <a:r>
              <a:rPr lang="en-US" sz="2000" dirty="0"/>
              <a:t>CDM Process overview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images (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2514601"/>
            <a:ext cx="4276726" cy="246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E719F8-9092-1878-A918-99DBD08D7322}"/>
              </a:ext>
            </a:extLst>
          </p:cNvPr>
          <p:cNvSpPr txBox="1"/>
          <p:nvPr/>
        </p:nvSpPr>
        <p:spPr>
          <a:xfrm>
            <a:off x="304800" y="6308724"/>
            <a:ext cx="2590800" cy="369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FF0000"/>
                </a:solidFill>
              </a:rPr>
              <a:t>www.siroinstitute.com</a:t>
            </a:r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6132443-C014-89F9-EB7A-C2BB6E37C4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638800"/>
            <a:ext cx="2438400" cy="11430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Clinical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Clinical data management is critical process in clinical research which leads to generation of high-quality, reliable, and statistically sound data from clinical trails.</a:t>
            </a:r>
          </a:p>
          <a:p>
            <a:endParaRPr lang="en-US" sz="2000" dirty="0"/>
          </a:p>
          <a:p>
            <a:r>
              <a:rPr lang="en-US" sz="2000" dirty="0"/>
              <a:t>Clinical data management ensures collection, integration and availability of data at appropriate quality and cost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D3076-4B1B-DDDC-CB50-5D360B25F6A6}"/>
              </a:ext>
            </a:extLst>
          </p:cNvPr>
          <p:cNvSpPr txBox="1"/>
          <p:nvPr/>
        </p:nvSpPr>
        <p:spPr>
          <a:xfrm>
            <a:off x="609600" y="6248400"/>
            <a:ext cx="24384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FF0000"/>
                </a:solidFill>
              </a:rPr>
              <a:t>www.siroinstitute.com</a:t>
            </a:r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3B02DC3-D5F5-B471-0FA6-C0E9453ABE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649685"/>
            <a:ext cx="2438400" cy="11430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2505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Need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Review &amp; approval of new drugs by Regulatory Agencies is dependent upon a trust that clinical trials data presented are of sufficient integrity to ensure confidence in results &amp; conclusions presented by </a:t>
            </a:r>
            <a:r>
              <a:rPr lang="en-US" sz="2000" dirty="0" err="1"/>
              <a:t>pharma</a:t>
            </a:r>
            <a:r>
              <a:rPr lang="en-US" sz="2000" dirty="0"/>
              <a:t> company</a:t>
            </a:r>
          </a:p>
          <a:p>
            <a:endParaRPr lang="en-US" sz="2000" dirty="0"/>
          </a:p>
          <a:p>
            <a:r>
              <a:rPr lang="en-US" sz="2000" dirty="0"/>
              <a:t> Important to obtaining that trust is adherence to quality standards &amp; practices </a:t>
            </a:r>
          </a:p>
          <a:p>
            <a:endParaRPr lang="en-US" sz="2000" dirty="0"/>
          </a:p>
          <a:p>
            <a:r>
              <a:rPr lang="en-US" sz="2000" dirty="0"/>
              <a:t>Hence companies must assure that all staff involved in the clinical research are trained &amp; qualified to perform data management tasks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AADA612-0794-8D7C-564A-6DEC8636C9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649685"/>
            <a:ext cx="2438400" cy="1143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6F78E6-9872-FDEB-114A-6AF1384DD5B3}"/>
              </a:ext>
            </a:extLst>
          </p:cNvPr>
          <p:cNvSpPr txBox="1"/>
          <p:nvPr/>
        </p:nvSpPr>
        <p:spPr>
          <a:xfrm>
            <a:off x="609600" y="6126163"/>
            <a:ext cx="29718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FF0000"/>
                </a:solidFill>
              </a:rPr>
              <a:t>www.siroinstitute.com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487362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Key Members</a:t>
            </a:r>
          </a:p>
        </p:txBody>
      </p:sp>
      <p:sp>
        <p:nvSpPr>
          <p:cNvPr id="10" name="Oval 9"/>
          <p:cNvSpPr/>
          <p:nvPr/>
        </p:nvSpPr>
        <p:spPr>
          <a:xfrm>
            <a:off x="5715000" y="4419600"/>
            <a:ext cx="1676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Database Programmer</a:t>
            </a:r>
          </a:p>
        </p:txBody>
      </p:sp>
      <p:sp>
        <p:nvSpPr>
          <p:cNvPr id="12" name="Oval 11"/>
          <p:cNvSpPr/>
          <p:nvPr/>
        </p:nvSpPr>
        <p:spPr>
          <a:xfrm>
            <a:off x="2286000" y="4419600"/>
            <a:ext cx="1524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Clinical Data Associate</a:t>
            </a:r>
          </a:p>
        </p:txBody>
      </p:sp>
      <p:sp>
        <p:nvSpPr>
          <p:cNvPr id="13" name="Oval 12"/>
          <p:cNvSpPr/>
          <p:nvPr/>
        </p:nvSpPr>
        <p:spPr>
          <a:xfrm>
            <a:off x="4114800" y="4800600"/>
            <a:ext cx="13716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Clinical Data Coordinator</a:t>
            </a:r>
          </a:p>
        </p:txBody>
      </p:sp>
      <p:sp>
        <p:nvSpPr>
          <p:cNvPr id="14" name="Oval 13"/>
          <p:cNvSpPr/>
          <p:nvPr/>
        </p:nvSpPr>
        <p:spPr>
          <a:xfrm>
            <a:off x="6324600" y="2971800"/>
            <a:ext cx="1676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Administrator</a:t>
            </a:r>
          </a:p>
        </p:txBody>
      </p:sp>
      <p:sp>
        <p:nvSpPr>
          <p:cNvPr id="15" name="Oval 14"/>
          <p:cNvSpPr/>
          <p:nvPr/>
        </p:nvSpPr>
        <p:spPr>
          <a:xfrm>
            <a:off x="4038600" y="2743200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Key Members</a:t>
            </a:r>
          </a:p>
        </p:txBody>
      </p:sp>
      <p:sp>
        <p:nvSpPr>
          <p:cNvPr id="16" name="Oval 15"/>
          <p:cNvSpPr/>
          <p:nvPr/>
        </p:nvSpPr>
        <p:spPr>
          <a:xfrm>
            <a:off x="4114800" y="762000"/>
            <a:ext cx="12954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Project </a:t>
            </a:r>
          </a:p>
          <a:p>
            <a:pPr algn="ctr"/>
            <a:r>
              <a:rPr lang="en-US" sz="1400" dirty="0"/>
              <a:t>Manager</a:t>
            </a:r>
          </a:p>
        </p:txBody>
      </p:sp>
      <p:sp>
        <p:nvSpPr>
          <p:cNvPr id="17" name="Oval 16"/>
          <p:cNvSpPr/>
          <p:nvPr/>
        </p:nvSpPr>
        <p:spPr>
          <a:xfrm>
            <a:off x="2286000" y="1524000"/>
            <a:ext cx="1600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Clinical Data </a:t>
            </a:r>
          </a:p>
          <a:p>
            <a:pPr algn="ctr"/>
            <a:r>
              <a:rPr lang="en-US" sz="1200" dirty="0"/>
              <a:t>Manager </a:t>
            </a:r>
          </a:p>
        </p:txBody>
      </p:sp>
      <p:sp>
        <p:nvSpPr>
          <p:cNvPr id="18" name="Oval 17"/>
          <p:cNvSpPr/>
          <p:nvPr/>
        </p:nvSpPr>
        <p:spPr>
          <a:xfrm>
            <a:off x="1676400" y="3048000"/>
            <a:ext cx="1524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Entry Operator</a:t>
            </a:r>
          </a:p>
        </p:txBody>
      </p:sp>
      <p:sp>
        <p:nvSpPr>
          <p:cNvPr id="21" name="Oval 20"/>
          <p:cNvSpPr/>
          <p:nvPr/>
        </p:nvSpPr>
        <p:spPr>
          <a:xfrm>
            <a:off x="5638800" y="1524000"/>
            <a:ext cx="1600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Medical </a:t>
            </a:r>
          </a:p>
          <a:p>
            <a:pPr algn="ctr"/>
            <a:r>
              <a:rPr lang="en-US" sz="1400" dirty="0"/>
              <a:t>Coder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458A538-0D62-4E30-C289-1ED0E2AFBB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649685"/>
            <a:ext cx="2438400" cy="1143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CF0454-9D45-403D-7B2F-935D3C1544CC}"/>
              </a:ext>
            </a:extLst>
          </p:cNvPr>
          <p:cNvSpPr txBox="1"/>
          <p:nvPr/>
        </p:nvSpPr>
        <p:spPr>
          <a:xfrm>
            <a:off x="533400" y="6324600"/>
            <a:ext cx="26670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FF0000"/>
                </a:solidFill>
              </a:rPr>
              <a:t>www.siroinstitute.com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Responsibilities Of CDM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b="1" dirty="0"/>
              <a:t>Study Setup</a:t>
            </a:r>
          </a:p>
          <a:p>
            <a:r>
              <a:rPr lang="en-US" sz="2000" dirty="0"/>
              <a:t>CRF design and development (paper/e-CRF)</a:t>
            </a:r>
          </a:p>
          <a:p>
            <a:r>
              <a:rPr lang="en-US" sz="2000" dirty="0"/>
              <a:t>Database build and testing</a:t>
            </a:r>
          </a:p>
          <a:p>
            <a:r>
              <a:rPr lang="en-US" sz="2000" dirty="0"/>
              <a:t>Edit Checks preparation and testing</a:t>
            </a:r>
          </a:p>
          <a:p>
            <a:pPr>
              <a:buNone/>
            </a:pPr>
            <a:r>
              <a:rPr lang="en-US" sz="2000" b="1" dirty="0"/>
              <a:t>Study Conduct </a:t>
            </a:r>
          </a:p>
          <a:p>
            <a:r>
              <a:rPr lang="en-US" sz="2000" dirty="0"/>
              <a:t>Data Entry</a:t>
            </a:r>
          </a:p>
          <a:p>
            <a:r>
              <a:rPr lang="en-US" sz="2000" dirty="0"/>
              <a:t>Discrepancy Management</a:t>
            </a:r>
          </a:p>
          <a:p>
            <a:r>
              <a:rPr lang="en-US" sz="2000" dirty="0"/>
              <a:t>Data Coding (using </a:t>
            </a:r>
            <a:r>
              <a:rPr lang="en-US" sz="2000" dirty="0" err="1"/>
              <a:t>MedDRA</a:t>
            </a:r>
            <a:r>
              <a:rPr lang="en-US" sz="2000" dirty="0"/>
              <a:t> and WHODDE dictionaries)</a:t>
            </a:r>
          </a:p>
          <a:p>
            <a:r>
              <a:rPr lang="en-US" sz="2000" dirty="0"/>
              <a:t>Data review (Ongoing QC)</a:t>
            </a:r>
          </a:p>
          <a:p>
            <a:r>
              <a:rPr lang="en-US" sz="2000" dirty="0"/>
              <a:t>SAE Reconciliation Data Transfer</a:t>
            </a:r>
          </a:p>
          <a:p>
            <a:pPr>
              <a:buNone/>
            </a:pPr>
            <a:r>
              <a:rPr lang="en-US" sz="2000" b="1" dirty="0"/>
              <a:t>Study Closeout </a:t>
            </a:r>
          </a:p>
          <a:p>
            <a:r>
              <a:rPr lang="en-US" sz="2000" dirty="0"/>
              <a:t>SAE Reconciliation</a:t>
            </a:r>
          </a:p>
          <a:p>
            <a:r>
              <a:rPr lang="en-US" sz="2000" dirty="0"/>
              <a:t>Quality Control</a:t>
            </a:r>
          </a:p>
          <a:p>
            <a:r>
              <a:rPr lang="en-US" sz="2000" dirty="0"/>
              <a:t>Database Lock</a:t>
            </a:r>
          </a:p>
          <a:p>
            <a:r>
              <a:rPr lang="en-US" sz="2000" dirty="0"/>
              <a:t>Electronic Archival</a:t>
            </a:r>
          </a:p>
          <a:p>
            <a:r>
              <a:rPr lang="en-US" sz="2000" dirty="0"/>
              <a:t>Database Transfer</a:t>
            </a:r>
          </a:p>
        </p:txBody>
      </p:sp>
      <p:pic>
        <p:nvPicPr>
          <p:cNvPr id="4" name="Picture 3" descr="images (7).png"/>
          <p:cNvPicPr>
            <a:picLocks noChangeAspect="1"/>
          </p:cNvPicPr>
          <p:nvPr/>
        </p:nvPicPr>
        <p:blipFill>
          <a:blip r:embed="rId2" cstate="print"/>
          <a:srcRect l="30137" t="39344" r="30137"/>
          <a:stretch>
            <a:fillRect/>
          </a:stretch>
        </p:blipFill>
        <p:spPr>
          <a:xfrm>
            <a:off x="6019800" y="914401"/>
            <a:ext cx="2743200" cy="2286000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93E411C-CBBB-37C1-B4EC-A32DFD296F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649685"/>
            <a:ext cx="2438400" cy="1143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BEF062-644D-0311-D892-4E724D3C4465}"/>
              </a:ext>
            </a:extLst>
          </p:cNvPr>
          <p:cNvSpPr txBox="1"/>
          <p:nvPr/>
        </p:nvSpPr>
        <p:spPr>
          <a:xfrm>
            <a:off x="457200" y="6324600"/>
            <a:ext cx="25908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FF0000"/>
                </a:solidFill>
              </a:rPr>
              <a:t>www.siroinstitute.com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dirty="0"/>
              <a:t>CDM Process Overview  </a:t>
            </a:r>
          </a:p>
        </p:txBody>
      </p:sp>
      <p:pic>
        <p:nvPicPr>
          <p:cNvPr id="4" name="Content Placeholder 3" descr="caa79a7f-15e6-4c57-adbd-779da882c54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586" r="6897"/>
          <a:stretch>
            <a:fillRect/>
          </a:stretch>
        </p:blipFill>
        <p:spPr>
          <a:xfrm>
            <a:off x="457200" y="1371601"/>
            <a:ext cx="7620000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9DBF3A3-4712-485A-4C40-42ADE0BAAC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649685"/>
            <a:ext cx="2438400" cy="1143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C606C1-8B07-47ED-07D8-64501F48B8E6}"/>
              </a:ext>
            </a:extLst>
          </p:cNvPr>
          <p:cNvSpPr txBox="1"/>
          <p:nvPr/>
        </p:nvSpPr>
        <p:spPr>
          <a:xfrm>
            <a:off x="457200" y="6248400"/>
            <a:ext cx="25908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FF0000"/>
                </a:solidFill>
              </a:rPr>
              <a:t>www.siroinstitute.com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Study Startup Process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6670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Protocol</a:t>
            </a:r>
          </a:p>
        </p:txBody>
      </p:sp>
      <p:sp>
        <p:nvSpPr>
          <p:cNvPr id="5" name="Rectangle 4"/>
          <p:cNvSpPr/>
          <p:nvPr/>
        </p:nvSpPr>
        <p:spPr>
          <a:xfrm>
            <a:off x="5562600" y="13716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CRF 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5562600" y="25908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2600" y="38100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Validation/ Derivation  Procedures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8200" y="5410200"/>
            <a:ext cx="3276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Activated Database Ready To Accept Production Data</a:t>
            </a:r>
          </a:p>
        </p:txBody>
      </p:sp>
      <p:cxnSp>
        <p:nvCxnSpPr>
          <p:cNvPr id="11" name="Elbow Connector 10"/>
          <p:cNvCxnSpPr>
            <a:cxnSpLocks/>
            <a:endCxn id="5" idx="1"/>
          </p:cNvCxnSpPr>
          <p:nvPr/>
        </p:nvCxnSpPr>
        <p:spPr>
          <a:xfrm flipV="1">
            <a:off x="1676400" y="1790700"/>
            <a:ext cx="3886200" cy="1219200"/>
          </a:xfrm>
          <a:prstGeom prst="bentConnector3">
            <a:avLst>
              <a:gd name="adj1" fmla="val 45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/>
          <p:nvPr/>
        </p:nvCxnSpPr>
        <p:spPr>
          <a:xfrm rot="16200000" flipH="1">
            <a:off x="3314700" y="1866900"/>
            <a:ext cx="762000" cy="3733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</p:cNvCxnSpPr>
          <p:nvPr/>
        </p:nvCxnSpPr>
        <p:spPr>
          <a:xfrm>
            <a:off x="2895600" y="3009900"/>
            <a:ext cx="2590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248400" y="47244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2"/>
            <a:endCxn id="6" idx="0"/>
          </p:cNvCxnSpPr>
          <p:nvPr/>
        </p:nvCxnSpPr>
        <p:spPr>
          <a:xfrm>
            <a:off x="6324600" y="22098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2"/>
            <a:endCxn id="8" idx="0"/>
          </p:cNvCxnSpPr>
          <p:nvPr/>
        </p:nvCxnSpPr>
        <p:spPr>
          <a:xfrm>
            <a:off x="6324600" y="3429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1B49A04-7A6A-7EAD-53B5-EB9C382B4C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6006873"/>
            <a:ext cx="2133600" cy="7858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75A56C-6994-4F7B-1E4C-B2063E63B275}"/>
              </a:ext>
            </a:extLst>
          </p:cNvPr>
          <p:cNvSpPr txBox="1"/>
          <p:nvPr/>
        </p:nvSpPr>
        <p:spPr>
          <a:xfrm>
            <a:off x="381001" y="6248400"/>
            <a:ext cx="25908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FF0000"/>
                </a:solidFill>
              </a:rPr>
              <a:t>www.siroinstitute.com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3AAA-50E3-400E-4F09-CB7FCB80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58873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/>
              <a:t>CRF Design</a:t>
            </a:r>
            <a:br>
              <a:rPr lang="en-IN" sz="3200" b="1" dirty="0"/>
            </a:b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29196-8450-2D43-5D6B-9519D4960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83163"/>
          </a:xfrm>
        </p:spPr>
        <p:txBody>
          <a:bodyPr>
            <a:normAutofit fontScale="85000" lnSpcReduction="20000"/>
          </a:bodyPr>
          <a:lstStyle/>
          <a:p>
            <a:r>
              <a:rPr lang="en-IN" sz="2000" dirty="0"/>
              <a:t>A representation of the study as outlined in the protocol is made. Therefore a final protocol needs to be available before CRF design.</a:t>
            </a:r>
          </a:p>
          <a:p>
            <a:r>
              <a:rPr lang="en-IN" sz="2000" dirty="0"/>
              <a:t>There are two types of CRF</a:t>
            </a:r>
          </a:p>
          <a:p>
            <a:pPr marL="0" indent="0">
              <a:buNone/>
            </a:pPr>
            <a:r>
              <a:rPr lang="en-IN" sz="2000" dirty="0"/>
              <a:t>      1)Paper CRF</a:t>
            </a:r>
          </a:p>
          <a:p>
            <a:pPr marL="0" indent="0">
              <a:buNone/>
            </a:pPr>
            <a:r>
              <a:rPr lang="en-IN" sz="2000" dirty="0"/>
              <a:t>     2) ECRF</a:t>
            </a:r>
          </a:p>
          <a:p>
            <a:r>
              <a:rPr lang="en-IN" sz="2000" dirty="0"/>
              <a:t>It takes about three rounds in CRF design:-</a:t>
            </a:r>
          </a:p>
          <a:p>
            <a:r>
              <a:rPr lang="en-IN" sz="2000" dirty="0"/>
              <a:t>First draft (rough without detail but correct content)</a:t>
            </a:r>
          </a:p>
          <a:p>
            <a:r>
              <a:rPr lang="en-IN" sz="2000" dirty="0"/>
              <a:t>Second draft (as good as we can get it)</a:t>
            </a:r>
          </a:p>
          <a:p>
            <a:r>
              <a:rPr lang="en-IN" sz="2000" dirty="0"/>
              <a:t>Final version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b="1" dirty="0"/>
              <a:t>    </a:t>
            </a:r>
            <a:r>
              <a:rPr lang="en-IN" b="1" dirty="0">
                <a:latin typeface="+mj-lt"/>
              </a:rPr>
              <a:t>Database Design</a:t>
            </a:r>
          </a:p>
          <a:p>
            <a:r>
              <a:rPr lang="en-IN" sz="2000" dirty="0"/>
              <a:t>Data from a clinical trial will be collected and stored in the CDMS a  database is simply a structured set of data</a:t>
            </a:r>
          </a:p>
          <a:p>
            <a:r>
              <a:rPr lang="en-IN" sz="2000" dirty="0"/>
              <a:t>A collection of rows and columns</a:t>
            </a:r>
          </a:p>
          <a:p>
            <a:r>
              <a:rPr lang="en-IN" sz="2000" dirty="0"/>
              <a:t>Database management systems used are:-</a:t>
            </a:r>
          </a:p>
          <a:p>
            <a:pPr marL="0" indent="0">
              <a:buNone/>
            </a:pPr>
            <a:r>
              <a:rPr lang="en-IN" sz="2000" dirty="0"/>
              <a:t>       MS Access, MS Excel, Oracle Clinical, </a:t>
            </a:r>
            <a:r>
              <a:rPr lang="en-IN" sz="2000" dirty="0" err="1"/>
              <a:t>Clintrial</a:t>
            </a:r>
            <a:r>
              <a:rPr lang="en-IN" sz="2000" dirty="0"/>
              <a:t>, </a:t>
            </a:r>
            <a:r>
              <a:rPr lang="en-IN" sz="2000" dirty="0" err="1"/>
              <a:t>Phaseforward</a:t>
            </a:r>
            <a:r>
              <a:rPr lang="en-IN" sz="2000" dirty="0"/>
              <a:t> </a:t>
            </a:r>
            <a:r>
              <a:rPr lang="en-IN" sz="2000" dirty="0" err="1"/>
              <a:t>InForm</a:t>
            </a:r>
            <a:r>
              <a:rPr lang="en-IN" sz="2000" dirty="0"/>
              <a:t>, </a:t>
            </a:r>
            <a:r>
              <a:rPr lang="en-IN" sz="2000" dirty="0" err="1"/>
              <a:t>medidata</a:t>
            </a:r>
            <a:r>
              <a:rPr lang="en-IN" sz="2000" dirty="0"/>
              <a:t>  review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66C112B-5CDF-F020-4508-262A2E3AEB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867400"/>
            <a:ext cx="2438400" cy="925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E83845-8928-E3E8-CD09-7E764687C1A7}"/>
              </a:ext>
            </a:extLst>
          </p:cNvPr>
          <p:cNvSpPr txBox="1"/>
          <p:nvPr/>
        </p:nvSpPr>
        <p:spPr>
          <a:xfrm>
            <a:off x="457200" y="6324600"/>
            <a:ext cx="27432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FF0000"/>
                </a:solidFill>
              </a:rPr>
              <a:t>www.siroinstitute.com</a:t>
            </a:r>
          </a:p>
        </p:txBody>
      </p:sp>
    </p:spTree>
    <p:extLst>
      <p:ext uri="{BB962C8B-B14F-4D97-AF65-F5344CB8AC3E}">
        <p14:creationId xmlns:p14="http://schemas.microsoft.com/office/powerpoint/2010/main" val="3004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366</TotalTime>
  <Words>901</Words>
  <Application>Microsoft Office PowerPoint</Application>
  <PresentationFormat>On-screen Show (4:3)</PresentationFormat>
  <Paragraphs>162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Clinical Data Management  Process</vt:lpstr>
      <vt:lpstr>Contents</vt:lpstr>
      <vt:lpstr>Clinical Data Management</vt:lpstr>
      <vt:lpstr>Need</vt:lpstr>
      <vt:lpstr>Key Members</vt:lpstr>
      <vt:lpstr>Responsibilities Of CDM </vt:lpstr>
      <vt:lpstr>CDM Process Overview  </vt:lpstr>
      <vt:lpstr>Study Startup Process</vt:lpstr>
      <vt:lpstr>CRF Design </vt:lpstr>
      <vt:lpstr>Validation Procedure </vt:lpstr>
      <vt:lpstr>Study conduct process</vt:lpstr>
      <vt:lpstr>CRF Tracking</vt:lpstr>
      <vt:lpstr>Medical coding</vt:lpstr>
      <vt:lpstr>Study Closeout Process</vt:lpstr>
      <vt:lpstr>Quality Review</vt:lpstr>
      <vt:lpstr>Data Transfer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data management  Process</dc:title>
  <dc:creator>Shraddha</dc:creator>
  <cp:lastModifiedBy>Akshata Chandak</cp:lastModifiedBy>
  <cp:revision>9</cp:revision>
  <dcterms:created xsi:type="dcterms:W3CDTF">2023-02-09T05:50:25Z</dcterms:created>
  <dcterms:modified xsi:type="dcterms:W3CDTF">2023-02-09T15:38:49Z</dcterms:modified>
</cp:coreProperties>
</file>