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58" d="100"/>
          <a:sy n="58" d="100"/>
        </p:scale>
        <p:origin x="864" y="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F273C-46E7-418D-B26C-5F5C3FDE3B7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42C3A7E-3A73-49A4-B2DC-B4137485BEFF}">
      <dgm:prSet/>
      <dgm:spPr/>
      <dgm:t>
        <a:bodyPr/>
        <a:lstStyle/>
        <a:p>
          <a:r>
            <a:rPr lang="en-US"/>
            <a:t>Ensure data is complete (both eCRF and non-eCRF}.</a:t>
          </a:r>
          <a:endParaRPr lang="en-IN"/>
        </a:p>
      </dgm:t>
    </dgm:pt>
    <dgm:pt modelId="{7A169B59-65CD-422B-8553-D8A662B58A6C}" type="parTrans" cxnId="{28E9339B-7F7B-482E-A659-24E022723A07}">
      <dgm:prSet/>
      <dgm:spPr/>
      <dgm:t>
        <a:bodyPr/>
        <a:lstStyle/>
        <a:p>
          <a:endParaRPr lang="en-IN"/>
        </a:p>
      </dgm:t>
    </dgm:pt>
    <dgm:pt modelId="{D460FBD0-0D9E-43C1-92B6-D6F7C5CFAF44}" type="sibTrans" cxnId="{28E9339B-7F7B-482E-A659-24E022723A07}">
      <dgm:prSet/>
      <dgm:spPr/>
      <dgm:t>
        <a:bodyPr/>
        <a:lstStyle/>
        <a:p>
          <a:endParaRPr lang="en-IN"/>
        </a:p>
      </dgm:t>
    </dgm:pt>
    <dgm:pt modelId="{8DCC3E14-92AE-44F6-A801-C8CA705A2F3D}">
      <dgm:prSet/>
      <dgm:spPr/>
      <dgm:t>
        <a:bodyPr/>
        <a:lstStyle/>
        <a:p>
          <a:r>
            <a:rPr lang="en-US"/>
            <a:t>Perform Final Data listing review.</a:t>
          </a:r>
          <a:endParaRPr lang="en-IN"/>
        </a:p>
      </dgm:t>
    </dgm:pt>
    <dgm:pt modelId="{BF657B20-AA0D-40C4-9981-57C48E7108F3}" type="parTrans" cxnId="{FFD6DD2F-E0F4-4D88-AEFB-688BAC19A334}">
      <dgm:prSet/>
      <dgm:spPr/>
      <dgm:t>
        <a:bodyPr/>
        <a:lstStyle/>
        <a:p>
          <a:endParaRPr lang="en-IN"/>
        </a:p>
      </dgm:t>
    </dgm:pt>
    <dgm:pt modelId="{1DA2A0A1-D9F2-4EBE-AF04-3C0FA8544417}" type="sibTrans" cxnId="{FFD6DD2F-E0F4-4D88-AEFB-688BAC19A334}">
      <dgm:prSet/>
      <dgm:spPr/>
      <dgm:t>
        <a:bodyPr/>
        <a:lstStyle/>
        <a:p>
          <a:endParaRPr lang="en-IN"/>
        </a:p>
      </dgm:t>
    </dgm:pt>
    <dgm:pt modelId="{807CF226-35B0-45CF-94D0-E647157A6DE7}">
      <dgm:prSet/>
      <dgm:spPr/>
      <dgm:t>
        <a:bodyPr/>
        <a:lstStyle/>
        <a:p>
          <a:r>
            <a:rPr lang="en-US"/>
            <a:t>Review all coding assignments for Adverse event and medications.</a:t>
          </a:r>
          <a:endParaRPr lang="en-IN"/>
        </a:p>
      </dgm:t>
    </dgm:pt>
    <dgm:pt modelId="{137C3276-41A1-4C81-8C7B-BB703DA49404}" type="parTrans" cxnId="{4EB9C5E2-C637-4942-B38F-802862C0C111}">
      <dgm:prSet/>
      <dgm:spPr/>
      <dgm:t>
        <a:bodyPr/>
        <a:lstStyle/>
        <a:p>
          <a:endParaRPr lang="en-IN"/>
        </a:p>
      </dgm:t>
    </dgm:pt>
    <dgm:pt modelId="{8708D39B-4D17-4A87-BCD3-AC8E03648B05}" type="sibTrans" cxnId="{4EB9C5E2-C637-4942-B38F-802862C0C111}">
      <dgm:prSet/>
      <dgm:spPr/>
      <dgm:t>
        <a:bodyPr/>
        <a:lstStyle/>
        <a:p>
          <a:endParaRPr lang="en-IN"/>
        </a:p>
      </dgm:t>
    </dgm:pt>
    <dgm:pt modelId="{CE8A1074-E177-481E-BA1F-AF20DEFB2A10}">
      <dgm:prSet/>
      <dgm:spPr/>
      <dgm:t>
        <a:bodyPr/>
        <a:lstStyle/>
        <a:p>
          <a:r>
            <a:rPr lang="en-US"/>
            <a:t>All data discrepancies are resolved.</a:t>
          </a:r>
          <a:endParaRPr lang="en-IN"/>
        </a:p>
      </dgm:t>
    </dgm:pt>
    <dgm:pt modelId="{30107B94-F847-4C33-9864-D46C91987024}" type="parTrans" cxnId="{5AC40E0D-6DF1-49A9-971F-AD4F3E106F44}">
      <dgm:prSet/>
      <dgm:spPr/>
      <dgm:t>
        <a:bodyPr/>
        <a:lstStyle/>
        <a:p>
          <a:endParaRPr lang="en-IN"/>
        </a:p>
      </dgm:t>
    </dgm:pt>
    <dgm:pt modelId="{B9BAB7D2-C4E6-4F03-B270-53D0A7B3A2BB}" type="sibTrans" cxnId="{5AC40E0D-6DF1-49A9-971F-AD4F3E106F44}">
      <dgm:prSet/>
      <dgm:spPr/>
      <dgm:t>
        <a:bodyPr/>
        <a:lstStyle/>
        <a:p>
          <a:endParaRPr lang="en-IN"/>
        </a:p>
      </dgm:t>
    </dgm:pt>
    <dgm:pt modelId="{7D44CB60-665B-4B04-B095-EA29B57C57C9}">
      <dgm:prSet/>
      <dgm:spPr/>
      <dgm:t>
        <a:bodyPr/>
        <a:lstStyle/>
        <a:p>
          <a:r>
            <a:rPr lang="en-US"/>
            <a:t>Check for all SAEs accounted for</a:t>
          </a:r>
          <a:endParaRPr lang="en-IN"/>
        </a:p>
      </dgm:t>
    </dgm:pt>
    <dgm:pt modelId="{1D93C1A5-6C98-4542-99D3-FFE0FC234E31}" type="parTrans" cxnId="{75E613D3-F9FA-4E38-A970-D1A624A4C999}">
      <dgm:prSet/>
      <dgm:spPr/>
      <dgm:t>
        <a:bodyPr/>
        <a:lstStyle/>
        <a:p>
          <a:endParaRPr lang="en-IN"/>
        </a:p>
      </dgm:t>
    </dgm:pt>
    <dgm:pt modelId="{2655ECE1-6290-49CC-84A7-745C52B47B80}" type="sibTrans" cxnId="{75E613D3-F9FA-4E38-A970-D1A624A4C999}">
      <dgm:prSet/>
      <dgm:spPr/>
      <dgm:t>
        <a:bodyPr/>
        <a:lstStyle/>
        <a:p>
          <a:endParaRPr lang="en-IN"/>
        </a:p>
      </dgm:t>
    </dgm:pt>
    <dgm:pt modelId="{CBC08A5C-3672-497F-92B8-E2E5FF9D8164}" type="pres">
      <dgm:prSet presAssocID="{3B5F273C-46E7-418D-B26C-5F5C3FDE3B71}" presName="linear" presStyleCnt="0">
        <dgm:presLayoutVars>
          <dgm:animLvl val="lvl"/>
          <dgm:resizeHandles val="exact"/>
        </dgm:presLayoutVars>
      </dgm:prSet>
      <dgm:spPr/>
    </dgm:pt>
    <dgm:pt modelId="{0E500FEB-7875-410E-A09E-70A42A21BC90}" type="pres">
      <dgm:prSet presAssocID="{442C3A7E-3A73-49A4-B2DC-B4137485BEFF}" presName="parentText" presStyleLbl="node1" presStyleIdx="0" presStyleCnt="5">
        <dgm:presLayoutVars>
          <dgm:chMax val="0"/>
          <dgm:bulletEnabled val="1"/>
        </dgm:presLayoutVars>
      </dgm:prSet>
      <dgm:spPr/>
    </dgm:pt>
    <dgm:pt modelId="{362DA654-2BDE-4088-83E8-414D989A1B98}" type="pres">
      <dgm:prSet presAssocID="{D460FBD0-0D9E-43C1-92B6-D6F7C5CFAF44}" presName="spacer" presStyleCnt="0"/>
      <dgm:spPr/>
    </dgm:pt>
    <dgm:pt modelId="{98F4E074-86D4-4C6B-A32C-4BCBF4522666}" type="pres">
      <dgm:prSet presAssocID="{8DCC3E14-92AE-44F6-A801-C8CA705A2F3D}" presName="parentText" presStyleLbl="node1" presStyleIdx="1" presStyleCnt="5">
        <dgm:presLayoutVars>
          <dgm:chMax val="0"/>
          <dgm:bulletEnabled val="1"/>
        </dgm:presLayoutVars>
      </dgm:prSet>
      <dgm:spPr/>
    </dgm:pt>
    <dgm:pt modelId="{6CD2A032-3D8D-493B-BA2C-46E30BE9BAC6}" type="pres">
      <dgm:prSet presAssocID="{1DA2A0A1-D9F2-4EBE-AF04-3C0FA8544417}" presName="spacer" presStyleCnt="0"/>
      <dgm:spPr/>
    </dgm:pt>
    <dgm:pt modelId="{7883D478-68A4-4568-88EF-582684AFF5B7}" type="pres">
      <dgm:prSet presAssocID="{807CF226-35B0-45CF-94D0-E647157A6DE7}" presName="parentText" presStyleLbl="node1" presStyleIdx="2" presStyleCnt="5">
        <dgm:presLayoutVars>
          <dgm:chMax val="0"/>
          <dgm:bulletEnabled val="1"/>
        </dgm:presLayoutVars>
      </dgm:prSet>
      <dgm:spPr/>
    </dgm:pt>
    <dgm:pt modelId="{50634104-6C78-4C96-A576-412662DCDD29}" type="pres">
      <dgm:prSet presAssocID="{8708D39B-4D17-4A87-BCD3-AC8E03648B05}" presName="spacer" presStyleCnt="0"/>
      <dgm:spPr/>
    </dgm:pt>
    <dgm:pt modelId="{9F28348B-B776-4BB2-8063-AEA969DA3CD0}" type="pres">
      <dgm:prSet presAssocID="{CE8A1074-E177-481E-BA1F-AF20DEFB2A10}" presName="parentText" presStyleLbl="node1" presStyleIdx="3" presStyleCnt="5">
        <dgm:presLayoutVars>
          <dgm:chMax val="0"/>
          <dgm:bulletEnabled val="1"/>
        </dgm:presLayoutVars>
      </dgm:prSet>
      <dgm:spPr/>
    </dgm:pt>
    <dgm:pt modelId="{6127A722-3E19-4216-86E7-86B62115FF83}" type="pres">
      <dgm:prSet presAssocID="{B9BAB7D2-C4E6-4F03-B270-53D0A7B3A2BB}" presName="spacer" presStyleCnt="0"/>
      <dgm:spPr/>
    </dgm:pt>
    <dgm:pt modelId="{AD5A8B69-340A-45A4-919E-C6BFD3A3EE76}" type="pres">
      <dgm:prSet presAssocID="{7D44CB60-665B-4B04-B095-EA29B57C57C9}" presName="parentText" presStyleLbl="node1" presStyleIdx="4" presStyleCnt="5">
        <dgm:presLayoutVars>
          <dgm:chMax val="0"/>
          <dgm:bulletEnabled val="1"/>
        </dgm:presLayoutVars>
      </dgm:prSet>
      <dgm:spPr/>
    </dgm:pt>
  </dgm:ptLst>
  <dgm:cxnLst>
    <dgm:cxn modelId="{5AC40E0D-6DF1-49A9-971F-AD4F3E106F44}" srcId="{3B5F273C-46E7-418D-B26C-5F5C3FDE3B71}" destId="{CE8A1074-E177-481E-BA1F-AF20DEFB2A10}" srcOrd="3" destOrd="0" parTransId="{30107B94-F847-4C33-9864-D46C91987024}" sibTransId="{B9BAB7D2-C4E6-4F03-B270-53D0A7B3A2BB}"/>
    <dgm:cxn modelId="{884B1B17-72B4-4028-B3A3-DA85DF3FD16B}" type="presOf" srcId="{807CF226-35B0-45CF-94D0-E647157A6DE7}" destId="{7883D478-68A4-4568-88EF-582684AFF5B7}" srcOrd="0" destOrd="0" presId="urn:microsoft.com/office/officeart/2005/8/layout/vList2"/>
    <dgm:cxn modelId="{410F911F-AB22-45D0-AC7A-CBD74931E6EB}" type="presOf" srcId="{7D44CB60-665B-4B04-B095-EA29B57C57C9}" destId="{AD5A8B69-340A-45A4-919E-C6BFD3A3EE76}" srcOrd="0" destOrd="0" presId="urn:microsoft.com/office/officeart/2005/8/layout/vList2"/>
    <dgm:cxn modelId="{FFD6DD2F-E0F4-4D88-AEFB-688BAC19A334}" srcId="{3B5F273C-46E7-418D-B26C-5F5C3FDE3B71}" destId="{8DCC3E14-92AE-44F6-A801-C8CA705A2F3D}" srcOrd="1" destOrd="0" parTransId="{BF657B20-AA0D-40C4-9981-57C48E7108F3}" sibTransId="{1DA2A0A1-D9F2-4EBE-AF04-3C0FA8544417}"/>
    <dgm:cxn modelId="{13FFEA64-9479-447C-B112-5125504DCA83}" type="presOf" srcId="{CE8A1074-E177-481E-BA1F-AF20DEFB2A10}" destId="{9F28348B-B776-4BB2-8063-AEA969DA3CD0}" srcOrd="0" destOrd="0" presId="urn:microsoft.com/office/officeart/2005/8/layout/vList2"/>
    <dgm:cxn modelId="{28E9339B-7F7B-482E-A659-24E022723A07}" srcId="{3B5F273C-46E7-418D-B26C-5F5C3FDE3B71}" destId="{442C3A7E-3A73-49A4-B2DC-B4137485BEFF}" srcOrd="0" destOrd="0" parTransId="{7A169B59-65CD-422B-8553-D8A662B58A6C}" sibTransId="{D460FBD0-0D9E-43C1-92B6-D6F7C5CFAF44}"/>
    <dgm:cxn modelId="{305295AA-F0EE-4797-86E2-13AA8EE3D528}" type="presOf" srcId="{3B5F273C-46E7-418D-B26C-5F5C3FDE3B71}" destId="{CBC08A5C-3672-497F-92B8-E2E5FF9D8164}" srcOrd="0" destOrd="0" presId="urn:microsoft.com/office/officeart/2005/8/layout/vList2"/>
    <dgm:cxn modelId="{B6DEF8AD-0C93-49E2-A494-158A7E6E34F0}" type="presOf" srcId="{8DCC3E14-92AE-44F6-A801-C8CA705A2F3D}" destId="{98F4E074-86D4-4C6B-A32C-4BCBF4522666}" srcOrd="0" destOrd="0" presId="urn:microsoft.com/office/officeart/2005/8/layout/vList2"/>
    <dgm:cxn modelId="{04AF11AF-43A9-4DF3-A06F-E48C1A727F96}" type="presOf" srcId="{442C3A7E-3A73-49A4-B2DC-B4137485BEFF}" destId="{0E500FEB-7875-410E-A09E-70A42A21BC90}" srcOrd="0" destOrd="0" presId="urn:microsoft.com/office/officeart/2005/8/layout/vList2"/>
    <dgm:cxn modelId="{75E613D3-F9FA-4E38-A970-D1A624A4C999}" srcId="{3B5F273C-46E7-418D-B26C-5F5C3FDE3B71}" destId="{7D44CB60-665B-4B04-B095-EA29B57C57C9}" srcOrd="4" destOrd="0" parTransId="{1D93C1A5-6C98-4542-99D3-FFE0FC234E31}" sibTransId="{2655ECE1-6290-49CC-84A7-745C52B47B80}"/>
    <dgm:cxn modelId="{4EB9C5E2-C637-4942-B38F-802862C0C111}" srcId="{3B5F273C-46E7-418D-B26C-5F5C3FDE3B71}" destId="{807CF226-35B0-45CF-94D0-E647157A6DE7}" srcOrd="2" destOrd="0" parTransId="{137C3276-41A1-4C81-8C7B-BB703DA49404}" sibTransId="{8708D39B-4D17-4A87-BCD3-AC8E03648B05}"/>
    <dgm:cxn modelId="{9AE8F6D8-5047-4B7B-8C1F-A92BE3115C34}" type="presParOf" srcId="{CBC08A5C-3672-497F-92B8-E2E5FF9D8164}" destId="{0E500FEB-7875-410E-A09E-70A42A21BC90}" srcOrd="0" destOrd="0" presId="urn:microsoft.com/office/officeart/2005/8/layout/vList2"/>
    <dgm:cxn modelId="{D6C34508-C6A9-4A42-979F-52A344C65EB5}" type="presParOf" srcId="{CBC08A5C-3672-497F-92B8-E2E5FF9D8164}" destId="{362DA654-2BDE-4088-83E8-414D989A1B98}" srcOrd="1" destOrd="0" presId="urn:microsoft.com/office/officeart/2005/8/layout/vList2"/>
    <dgm:cxn modelId="{BDBD6320-EC4C-49A7-BF1F-4C188E979F05}" type="presParOf" srcId="{CBC08A5C-3672-497F-92B8-E2E5FF9D8164}" destId="{98F4E074-86D4-4C6B-A32C-4BCBF4522666}" srcOrd="2" destOrd="0" presId="urn:microsoft.com/office/officeart/2005/8/layout/vList2"/>
    <dgm:cxn modelId="{4FD7BE3B-632A-40E2-9005-65B0723C6F43}" type="presParOf" srcId="{CBC08A5C-3672-497F-92B8-E2E5FF9D8164}" destId="{6CD2A032-3D8D-493B-BA2C-46E30BE9BAC6}" srcOrd="3" destOrd="0" presId="urn:microsoft.com/office/officeart/2005/8/layout/vList2"/>
    <dgm:cxn modelId="{3AFC17BD-868A-4F76-AE2B-7BEFDE2FE4BD}" type="presParOf" srcId="{CBC08A5C-3672-497F-92B8-E2E5FF9D8164}" destId="{7883D478-68A4-4568-88EF-582684AFF5B7}" srcOrd="4" destOrd="0" presId="urn:microsoft.com/office/officeart/2005/8/layout/vList2"/>
    <dgm:cxn modelId="{1E2B8868-C1A7-45A8-8D61-F062105EE4C2}" type="presParOf" srcId="{CBC08A5C-3672-497F-92B8-E2E5FF9D8164}" destId="{50634104-6C78-4C96-A576-412662DCDD29}" srcOrd="5" destOrd="0" presId="urn:microsoft.com/office/officeart/2005/8/layout/vList2"/>
    <dgm:cxn modelId="{95F4DB95-46BD-48A3-8853-86C6379068CE}" type="presParOf" srcId="{CBC08A5C-3672-497F-92B8-E2E5FF9D8164}" destId="{9F28348B-B776-4BB2-8063-AEA969DA3CD0}" srcOrd="6" destOrd="0" presId="urn:microsoft.com/office/officeart/2005/8/layout/vList2"/>
    <dgm:cxn modelId="{3D4543A0-CA50-4D5C-99A3-2FD85D34FAF3}" type="presParOf" srcId="{CBC08A5C-3672-497F-92B8-E2E5FF9D8164}" destId="{6127A722-3E19-4216-86E7-86B62115FF83}" srcOrd="7" destOrd="0" presId="urn:microsoft.com/office/officeart/2005/8/layout/vList2"/>
    <dgm:cxn modelId="{008F2226-5981-4105-9FCF-25B36A5B0648}" type="presParOf" srcId="{CBC08A5C-3672-497F-92B8-E2E5FF9D8164}" destId="{AD5A8B69-340A-45A4-919E-C6BFD3A3EE7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2CA39C-36E5-4C27-87C7-6333EAB5329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74AB508-6CDA-4E6B-9E6A-15B6C739F0C1}">
      <dgm:prSet/>
      <dgm:spPr/>
      <dgm:t>
        <a:bodyPr/>
        <a:lstStyle/>
        <a:p>
          <a:r>
            <a:rPr lang="en-US"/>
            <a:t>Resolve or close all open queries accordingly.</a:t>
          </a:r>
          <a:endParaRPr lang="en-IN"/>
        </a:p>
      </dgm:t>
    </dgm:pt>
    <dgm:pt modelId="{8C024DD9-27B3-4C54-AC7F-F67DF592FD14}" type="parTrans" cxnId="{425FE6F9-7A94-424E-BA7B-BC09983BFA34}">
      <dgm:prSet/>
      <dgm:spPr/>
      <dgm:t>
        <a:bodyPr/>
        <a:lstStyle/>
        <a:p>
          <a:endParaRPr lang="en-IN"/>
        </a:p>
      </dgm:t>
    </dgm:pt>
    <dgm:pt modelId="{00F25A1B-98F0-410D-80C7-CA13E30D9FC7}" type="sibTrans" cxnId="{425FE6F9-7A94-424E-BA7B-BC09983BFA34}">
      <dgm:prSet/>
      <dgm:spPr/>
      <dgm:t>
        <a:bodyPr/>
        <a:lstStyle/>
        <a:p>
          <a:endParaRPr lang="en-IN"/>
        </a:p>
      </dgm:t>
    </dgm:pt>
    <dgm:pt modelId="{E69B8036-A1C9-4EA5-B85F-4AE16DE01FB6}">
      <dgm:prSet/>
      <dgm:spPr/>
      <dgm:t>
        <a:bodyPr/>
        <a:lstStyle/>
        <a:p>
          <a:r>
            <a:rPr lang="en-US"/>
            <a:t>All external and internal lab data (eg, PK, ECG), are loaded and reconciled.</a:t>
          </a:r>
          <a:endParaRPr lang="en-IN"/>
        </a:p>
      </dgm:t>
    </dgm:pt>
    <dgm:pt modelId="{164B60C4-ADCE-4DDC-8BE3-561F17FB4C39}" type="parTrans" cxnId="{CA6367E7-F522-49F5-BF9C-D96374EA2B98}">
      <dgm:prSet/>
      <dgm:spPr/>
      <dgm:t>
        <a:bodyPr/>
        <a:lstStyle/>
        <a:p>
          <a:endParaRPr lang="en-IN"/>
        </a:p>
      </dgm:t>
    </dgm:pt>
    <dgm:pt modelId="{A74D064F-3E16-41FC-A470-F86CD47F61E1}" type="sibTrans" cxnId="{CA6367E7-F522-49F5-BF9C-D96374EA2B98}">
      <dgm:prSet/>
      <dgm:spPr/>
      <dgm:t>
        <a:bodyPr/>
        <a:lstStyle/>
        <a:p>
          <a:endParaRPr lang="en-IN"/>
        </a:p>
      </dgm:t>
    </dgm:pt>
    <dgm:pt modelId="{E507EC17-68A7-4BF9-B385-CC9C0423A54E}">
      <dgm:prSet/>
      <dgm:spPr/>
      <dgm:t>
        <a:bodyPr/>
        <a:lstStyle/>
        <a:p>
          <a:r>
            <a:rPr lang="en-US"/>
            <a:t>All lab normal values are present, loaded and complete</a:t>
          </a:r>
          <a:endParaRPr lang="en-IN"/>
        </a:p>
      </dgm:t>
    </dgm:pt>
    <dgm:pt modelId="{DB089590-C9A0-4716-9ABB-11010C2EEB30}" type="parTrans" cxnId="{15317F82-F6DF-47A9-892E-EBC81E0BF4E2}">
      <dgm:prSet/>
      <dgm:spPr/>
      <dgm:t>
        <a:bodyPr/>
        <a:lstStyle/>
        <a:p>
          <a:endParaRPr lang="en-IN"/>
        </a:p>
      </dgm:t>
    </dgm:pt>
    <dgm:pt modelId="{CCB7FE87-C124-4902-8663-367346576CB4}" type="sibTrans" cxnId="{15317F82-F6DF-47A9-892E-EBC81E0BF4E2}">
      <dgm:prSet/>
      <dgm:spPr/>
      <dgm:t>
        <a:bodyPr/>
        <a:lstStyle/>
        <a:p>
          <a:endParaRPr lang="en-IN"/>
        </a:p>
      </dgm:t>
    </dgm:pt>
    <dgm:pt modelId="{B82D4BD6-D673-46A2-8EC7-5723C948469E}">
      <dgm:prSet/>
      <dgm:spPr/>
      <dgm:t>
        <a:bodyPr/>
        <a:lstStyle/>
        <a:p>
          <a:r>
            <a:rPr lang="en-US"/>
            <a:t>SDV is completed for All CRFS by the CRA</a:t>
          </a:r>
          <a:endParaRPr lang="en-IN"/>
        </a:p>
      </dgm:t>
    </dgm:pt>
    <dgm:pt modelId="{08881B8A-FA16-433C-9405-EE057C9249AB}" type="parTrans" cxnId="{98679157-E9EF-4B54-9BD6-103B3ECE0405}">
      <dgm:prSet/>
      <dgm:spPr/>
      <dgm:t>
        <a:bodyPr/>
        <a:lstStyle/>
        <a:p>
          <a:endParaRPr lang="en-IN"/>
        </a:p>
      </dgm:t>
    </dgm:pt>
    <dgm:pt modelId="{2F62168F-2FFF-4A1F-AA73-6F13A944F0BA}" type="sibTrans" cxnId="{98679157-E9EF-4B54-9BD6-103B3ECE0405}">
      <dgm:prSet/>
      <dgm:spPr/>
      <dgm:t>
        <a:bodyPr/>
        <a:lstStyle/>
        <a:p>
          <a:endParaRPr lang="en-IN"/>
        </a:p>
      </dgm:t>
    </dgm:pt>
    <dgm:pt modelId="{DEDD2D69-1ABE-4D58-B983-21958E4DF9BE}">
      <dgm:prSet/>
      <dgm:spPr/>
      <dgm:t>
        <a:bodyPr/>
        <a:lstStyle/>
        <a:p>
          <a:r>
            <a:rPr lang="en-US"/>
            <a:t>Obtain Principal Investigator Signature.</a:t>
          </a:r>
          <a:endParaRPr lang="en-IN"/>
        </a:p>
      </dgm:t>
    </dgm:pt>
    <dgm:pt modelId="{B62B639F-E5E0-41B1-A7C9-B8EF3DD70C86}" type="parTrans" cxnId="{CB578B75-C589-4083-A0AB-9F2965B41020}">
      <dgm:prSet/>
      <dgm:spPr/>
      <dgm:t>
        <a:bodyPr/>
        <a:lstStyle/>
        <a:p>
          <a:endParaRPr lang="en-IN"/>
        </a:p>
      </dgm:t>
    </dgm:pt>
    <dgm:pt modelId="{7CE6E5FC-DED5-45E0-9E01-1F0FB298D3F1}" type="sibTrans" cxnId="{CB578B75-C589-4083-A0AB-9F2965B41020}">
      <dgm:prSet/>
      <dgm:spPr/>
      <dgm:t>
        <a:bodyPr/>
        <a:lstStyle/>
        <a:p>
          <a:endParaRPr lang="en-IN"/>
        </a:p>
      </dgm:t>
    </dgm:pt>
    <dgm:pt modelId="{11E3D425-AA66-40AE-84A1-B9C8D57AFB2F}">
      <dgm:prSet/>
      <dgm:spPr/>
      <dgm:t>
        <a:bodyPr/>
        <a:lstStyle/>
        <a:p>
          <a:r>
            <a:rPr lang="en-US"/>
            <a:t>Get Approval from Statistician and CDM for database locking</a:t>
          </a:r>
          <a:endParaRPr lang="en-IN"/>
        </a:p>
      </dgm:t>
    </dgm:pt>
    <dgm:pt modelId="{E2403E7B-F01B-40EE-B6EF-4C4397BC3F68}" type="parTrans" cxnId="{CF3AD910-F5DB-4992-9F6F-BE2950932782}">
      <dgm:prSet/>
      <dgm:spPr/>
      <dgm:t>
        <a:bodyPr/>
        <a:lstStyle/>
        <a:p>
          <a:endParaRPr lang="en-IN"/>
        </a:p>
      </dgm:t>
    </dgm:pt>
    <dgm:pt modelId="{A2577679-927A-47C4-9354-2FB55F65F904}" type="sibTrans" cxnId="{CF3AD910-F5DB-4992-9F6F-BE2950932782}">
      <dgm:prSet/>
      <dgm:spPr/>
      <dgm:t>
        <a:bodyPr/>
        <a:lstStyle/>
        <a:p>
          <a:endParaRPr lang="en-IN"/>
        </a:p>
      </dgm:t>
    </dgm:pt>
    <dgm:pt modelId="{3A61AF67-38DA-4095-A0C8-2E4F94BEBF98}" type="pres">
      <dgm:prSet presAssocID="{9B2CA39C-36E5-4C27-87C7-6333EAB53292}" presName="linear" presStyleCnt="0">
        <dgm:presLayoutVars>
          <dgm:animLvl val="lvl"/>
          <dgm:resizeHandles val="exact"/>
        </dgm:presLayoutVars>
      </dgm:prSet>
      <dgm:spPr/>
    </dgm:pt>
    <dgm:pt modelId="{611EA03E-0D1E-402C-BF58-15187CE4474C}" type="pres">
      <dgm:prSet presAssocID="{C74AB508-6CDA-4E6B-9E6A-15B6C739F0C1}" presName="parentText" presStyleLbl="node1" presStyleIdx="0" presStyleCnt="6">
        <dgm:presLayoutVars>
          <dgm:chMax val="0"/>
          <dgm:bulletEnabled val="1"/>
        </dgm:presLayoutVars>
      </dgm:prSet>
      <dgm:spPr/>
    </dgm:pt>
    <dgm:pt modelId="{19697ECA-42E0-472D-BBFD-FC010C7EB66C}" type="pres">
      <dgm:prSet presAssocID="{00F25A1B-98F0-410D-80C7-CA13E30D9FC7}" presName="spacer" presStyleCnt="0"/>
      <dgm:spPr/>
    </dgm:pt>
    <dgm:pt modelId="{5924BA15-A6BF-4229-A525-472AB3A9C7CF}" type="pres">
      <dgm:prSet presAssocID="{E69B8036-A1C9-4EA5-B85F-4AE16DE01FB6}" presName="parentText" presStyleLbl="node1" presStyleIdx="1" presStyleCnt="6">
        <dgm:presLayoutVars>
          <dgm:chMax val="0"/>
          <dgm:bulletEnabled val="1"/>
        </dgm:presLayoutVars>
      </dgm:prSet>
      <dgm:spPr/>
    </dgm:pt>
    <dgm:pt modelId="{648F3C71-E613-47FD-A978-9C824C859FB8}" type="pres">
      <dgm:prSet presAssocID="{A74D064F-3E16-41FC-A470-F86CD47F61E1}" presName="spacer" presStyleCnt="0"/>
      <dgm:spPr/>
    </dgm:pt>
    <dgm:pt modelId="{C11DC917-36AC-4670-AD80-257756DE5E89}" type="pres">
      <dgm:prSet presAssocID="{E507EC17-68A7-4BF9-B385-CC9C0423A54E}" presName="parentText" presStyleLbl="node1" presStyleIdx="2" presStyleCnt="6">
        <dgm:presLayoutVars>
          <dgm:chMax val="0"/>
          <dgm:bulletEnabled val="1"/>
        </dgm:presLayoutVars>
      </dgm:prSet>
      <dgm:spPr/>
    </dgm:pt>
    <dgm:pt modelId="{5C70F414-16B9-4FD0-BA1D-BF09305F2600}" type="pres">
      <dgm:prSet presAssocID="{CCB7FE87-C124-4902-8663-367346576CB4}" presName="spacer" presStyleCnt="0"/>
      <dgm:spPr/>
    </dgm:pt>
    <dgm:pt modelId="{7565E8E3-622A-4980-9767-1455CB1A6AA4}" type="pres">
      <dgm:prSet presAssocID="{B82D4BD6-D673-46A2-8EC7-5723C948469E}" presName="parentText" presStyleLbl="node1" presStyleIdx="3" presStyleCnt="6">
        <dgm:presLayoutVars>
          <dgm:chMax val="0"/>
          <dgm:bulletEnabled val="1"/>
        </dgm:presLayoutVars>
      </dgm:prSet>
      <dgm:spPr/>
    </dgm:pt>
    <dgm:pt modelId="{75D1985E-F87E-439A-8536-721F9C2F3A6D}" type="pres">
      <dgm:prSet presAssocID="{2F62168F-2FFF-4A1F-AA73-6F13A944F0BA}" presName="spacer" presStyleCnt="0"/>
      <dgm:spPr/>
    </dgm:pt>
    <dgm:pt modelId="{81341260-A316-4B6B-8C36-DEC0F8165E37}" type="pres">
      <dgm:prSet presAssocID="{DEDD2D69-1ABE-4D58-B983-21958E4DF9BE}" presName="parentText" presStyleLbl="node1" presStyleIdx="4" presStyleCnt="6">
        <dgm:presLayoutVars>
          <dgm:chMax val="0"/>
          <dgm:bulletEnabled val="1"/>
        </dgm:presLayoutVars>
      </dgm:prSet>
      <dgm:spPr/>
    </dgm:pt>
    <dgm:pt modelId="{7BD8B798-7737-452C-BEAC-9A55BFA300B4}" type="pres">
      <dgm:prSet presAssocID="{7CE6E5FC-DED5-45E0-9E01-1F0FB298D3F1}" presName="spacer" presStyleCnt="0"/>
      <dgm:spPr/>
    </dgm:pt>
    <dgm:pt modelId="{C643608A-264B-4D02-8BAE-EF59F0BDA16C}" type="pres">
      <dgm:prSet presAssocID="{11E3D425-AA66-40AE-84A1-B9C8D57AFB2F}" presName="parentText" presStyleLbl="node1" presStyleIdx="5" presStyleCnt="6">
        <dgm:presLayoutVars>
          <dgm:chMax val="0"/>
          <dgm:bulletEnabled val="1"/>
        </dgm:presLayoutVars>
      </dgm:prSet>
      <dgm:spPr/>
    </dgm:pt>
  </dgm:ptLst>
  <dgm:cxnLst>
    <dgm:cxn modelId="{CF3AD910-F5DB-4992-9F6F-BE2950932782}" srcId="{9B2CA39C-36E5-4C27-87C7-6333EAB53292}" destId="{11E3D425-AA66-40AE-84A1-B9C8D57AFB2F}" srcOrd="5" destOrd="0" parTransId="{E2403E7B-F01B-40EE-B6EF-4C4397BC3F68}" sibTransId="{A2577679-927A-47C4-9354-2FB55F65F904}"/>
    <dgm:cxn modelId="{29E7E848-47DA-4645-BAC0-128062181813}" type="presOf" srcId="{9B2CA39C-36E5-4C27-87C7-6333EAB53292}" destId="{3A61AF67-38DA-4095-A0C8-2E4F94BEBF98}" srcOrd="0" destOrd="0" presId="urn:microsoft.com/office/officeart/2005/8/layout/vList2"/>
    <dgm:cxn modelId="{92747475-2B5A-451E-B551-C20EBE7AB454}" type="presOf" srcId="{11E3D425-AA66-40AE-84A1-B9C8D57AFB2F}" destId="{C643608A-264B-4D02-8BAE-EF59F0BDA16C}" srcOrd="0" destOrd="0" presId="urn:microsoft.com/office/officeart/2005/8/layout/vList2"/>
    <dgm:cxn modelId="{CB578B75-C589-4083-A0AB-9F2965B41020}" srcId="{9B2CA39C-36E5-4C27-87C7-6333EAB53292}" destId="{DEDD2D69-1ABE-4D58-B983-21958E4DF9BE}" srcOrd="4" destOrd="0" parTransId="{B62B639F-E5E0-41B1-A7C9-B8EF3DD70C86}" sibTransId="{7CE6E5FC-DED5-45E0-9E01-1F0FB298D3F1}"/>
    <dgm:cxn modelId="{98679157-E9EF-4B54-9BD6-103B3ECE0405}" srcId="{9B2CA39C-36E5-4C27-87C7-6333EAB53292}" destId="{B82D4BD6-D673-46A2-8EC7-5723C948469E}" srcOrd="3" destOrd="0" parTransId="{08881B8A-FA16-433C-9405-EE057C9249AB}" sibTransId="{2F62168F-2FFF-4A1F-AA73-6F13A944F0BA}"/>
    <dgm:cxn modelId="{15317F82-F6DF-47A9-892E-EBC81E0BF4E2}" srcId="{9B2CA39C-36E5-4C27-87C7-6333EAB53292}" destId="{E507EC17-68A7-4BF9-B385-CC9C0423A54E}" srcOrd="2" destOrd="0" parTransId="{DB089590-C9A0-4716-9ABB-11010C2EEB30}" sibTransId="{CCB7FE87-C124-4902-8663-367346576CB4}"/>
    <dgm:cxn modelId="{7C2EDD86-A3B5-44A7-8F89-A8F6C499E495}" type="presOf" srcId="{B82D4BD6-D673-46A2-8EC7-5723C948469E}" destId="{7565E8E3-622A-4980-9767-1455CB1A6AA4}" srcOrd="0" destOrd="0" presId="urn:microsoft.com/office/officeart/2005/8/layout/vList2"/>
    <dgm:cxn modelId="{F47D7A9E-C9AC-46EF-BCC6-F2671C775A96}" type="presOf" srcId="{E507EC17-68A7-4BF9-B385-CC9C0423A54E}" destId="{C11DC917-36AC-4670-AD80-257756DE5E89}" srcOrd="0" destOrd="0" presId="urn:microsoft.com/office/officeart/2005/8/layout/vList2"/>
    <dgm:cxn modelId="{633127AB-264F-4B5A-9332-740E775AEC72}" type="presOf" srcId="{E69B8036-A1C9-4EA5-B85F-4AE16DE01FB6}" destId="{5924BA15-A6BF-4229-A525-472AB3A9C7CF}" srcOrd="0" destOrd="0" presId="urn:microsoft.com/office/officeart/2005/8/layout/vList2"/>
    <dgm:cxn modelId="{D251D0D9-F0E2-4C6B-A843-202FC4D5BDF9}" type="presOf" srcId="{C74AB508-6CDA-4E6B-9E6A-15B6C739F0C1}" destId="{611EA03E-0D1E-402C-BF58-15187CE4474C}" srcOrd="0" destOrd="0" presId="urn:microsoft.com/office/officeart/2005/8/layout/vList2"/>
    <dgm:cxn modelId="{1725E9E4-2E8A-4D0B-AA23-660C6CAFD7B4}" type="presOf" srcId="{DEDD2D69-1ABE-4D58-B983-21958E4DF9BE}" destId="{81341260-A316-4B6B-8C36-DEC0F8165E37}" srcOrd="0" destOrd="0" presId="urn:microsoft.com/office/officeart/2005/8/layout/vList2"/>
    <dgm:cxn modelId="{CA6367E7-F522-49F5-BF9C-D96374EA2B98}" srcId="{9B2CA39C-36E5-4C27-87C7-6333EAB53292}" destId="{E69B8036-A1C9-4EA5-B85F-4AE16DE01FB6}" srcOrd="1" destOrd="0" parTransId="{164B60C4-ADCE-4DDC-8BE3-561F17FB4C39}" sibTransId="{A74D064F-3E16-41FC-A470-F86CD47F61E1}"/>
    <dgm:cxn modelId="{425FE6F9-7A94-424E-BA7B-BC09983BFA34}" srcId="{9B2CA39C-36E5-4C27-87C7-6333EAB53292}" destId="{C74AB508-6CDA-4E6B-9E6A-15B6C739F0C1}" srcOrd="0" destOrd="0" parTransId="{8C024DD9-27B3-4C54-AC7F-F67DF592FD14}" sibTransId="{00F25A1B-98F0-410D-80C7-CA13E30D9FC7}"/>
    <dgm:cxn modelId="{114D6972-6B6C-484F-859B-00CB2C72F99E}" type="presParOf" srcId="{3A61AF67-38DA-4095-A0C8-2E4F94BEBF98}" destId="{611EA03E-0D1E-402C-BF58-15187CE4474C}" srcOrd="0" destOrd="0" presId="urn:microsoft.com/office/officeart/2005/8/layout/vList2"/>
    <dgm:cxn modelId="{C5F7EADA-CAA2-4BE6-B30B-A7BF22B281C1}" type="presParOf" srcId="{3A61AF67-38DA-4095-A0C8-2E4F94BEBF98}" destId="{19697ECA-42E0-472D-BBFD-FC010C7EB66C}" srcOrd="1" destOrd="0" presId="urn:microsoft.com/office/officeart/2005/8/layout/vList2"/>
    <dgm:cxn modelId="{3F9D8E1B-E6A4-44D5-AE8A-F85174C3A5DF}" type="presParOf" srcId="{3A61AF67-38DA-4095-A0C8-2E4F94BEBF98}" destId="{5924BA15-A6BF-4229-A525-472AB3A9C7CF}" srcOrd="2" destOrd="0" presId="urn:microsoft.com/office/officeart/2005/8/layout/vList2"/>
    <dgm:cxn modelId="{BDDD3736-003E-487C-AFF4-7AD32494F3E2}" type="presParOf" srcId="{3A61AF67-38DA-4095-A0C8-2E4F94BEBF98}" destId="{648F3C71-E613-47FD-A978-9C824C859FB8}" srcOrd="3" destOrd="0" presId="urn:microsoft.com/office/officeart/2005/8/layout/vList2"/>
    <dgm:cxn modelId="{4095BB64-9292-45A6-B502-CF32C2D637CB}" type="presParOf" srcId="{3A61AF67-38DA-4095-A0C8-2E4F94BEBF98}" destId="{C11DC917-36AC-4670-AD80-257756DE5E89}" srcOrd="4" destOrd="0" presId="urn:microsoft.com/office/officeart/2005/8/layout/vList2"/>
    <dgm:cxn modelId="{3301D2DD-05BA-4EB9-8FE7-7FFAC80D71C5}" type="presParOf" srcId="{3A61AF67-38DA-4095-A0C8-2E4F94BEBF98}" destId="{5C70F414-16B9-4FD0-BA1D-BF09305F2600}" srcOrd="5" destOrd="0" presId="urn:microsoft.com/office/officeart/2005/8/layout/vList2"/>
    <dgm:cxn modelId="{BA25D6C5-DE93-43DF-B4FC-FB71AE39251F}" type="presParOf" srcId="{3A61AF67-38DA-4095-A0C8-2E4F94BEBF98}" destId="{7565E8E3-622A-4980-9767-1455CB1A6AA4}" srcOrd="6" destOrd="0" presId="urn:microsoft.com/office/officeart/2005/8/layout/vList2"/>
    <dgm:cxn modelId="{88E70CA0-0C9F-4BA9-81CA-EB3E7ECE5049}" type="presParOf" srcId="{3A61AF67-38DA-4095-A0C8-2E4F94BEBF98}" destId="{75D1985E-F87E-439A-8536-721F9C2F3A6D}" srcOrd="7" destOrd="0" presId="urn:microsoft.com/office/officeart/2005/8/layout/vList2"/>
    <dgm:cxn modelId="{8916EBBC-A971-4612-98F9-F7FDC9D015C5}" type="presParOf" srcId="{3A61AF67-38DA-4095-A0C8-2E4F94BEBF98}" destId="{81341260-A316-4B6B-8C36-DEC0F8165E37}" srcOrd="8" destOrd="0" presId="urn:microsoft.com/office/officeart/2005/8/layout/vList2"/>
    <dgm:cxn modelId="{BC1561E1-826B-4A14-89F2-9751DC382264}" type="presParOf" srcId="{3A61AF67-38DA-4095-A0C8-2E4F94BEBF98}" destId="{7BD8B798-7737-452C-BEAC-9A55BFA300B4}" srcOrd="9" destOrd="0" presId="urn:microsoft.com/office/officeart/2005/8/layout/vList2"/>
    <dgm:cxn modelId="{7CD445E9-9311-40AA-8988-4E50CB1C452A}" type="presParOf" srcId="{3A61AF67-38DA-4095-A0C8-2E4F94BEBF98}" destId="{C643608A-264B-4D02-8BAE-EF59F0BDA16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04AED7-E3C9-4596-9FB5-57297DEEE10F}"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IN"/>
        </a:p>
      </dgm:t>
    </dgm:pt>
    <dgm:pt modelId="{6EEA5331-1651-4830-B7A8-FC32A73E66FA}">
      <dgm:prSet/>
      <dgm:spPr/>
      <dgm:t>
        <a:bodyPr/>
        <a:lstStyle/>
        <a:p>
          <a:r>
            <a:rPr lang="pt-BR"/>
            <a:t>Data Transfer via CD/DVD</a:t>
          </a:r>
          <a:endParaRPr lang="en-IN"/>
        </a:p>
      </dgm:t>
    </dgm:pt>
    <dgm:pt modelId="{5D7EF730-92A0-404E-A1C7-4D6A967D04F4}" type="parTrans" cxnId="{380C2F01-8D9F-4442-ABC7-8084E2CDFF73}">
      <dgm:prSet/>
      <dgm:spPr/>
      <dgm:t>
        <a:bodyPr/>
        <a:lstStyle/>
        <a:p>
          <a:endParaRPr lang="en-IN"/>
        </a:p>
      </dgm:t>
    </dgm:pt>
    <dgm:pt modelId="{60F89B7A-6E20-4907-A13C-4C9E4D5CB76F}" type="sibTrans" cxnId="{380C2F01-8D9F-4442-ABC7-8084E2CDFF73}">
      <dgm:prSet/>
      <dgm:spPr/>
      <dgm:t>
        <a:bodyPr/>
        <a:lstStyle/>
        <a:p>
          <a:endParaRPr lang="en-IN"/>
        </a:p>
      </dgm:t>
    </dgm:pt>
    <dgm:pt modelId="{84E1C31E-2AE9-4C1A-B0AD-18ADBFC87ACB}">
      <dgm:prSet/>
      <dgm:spPr/>
      <dgm:t>
        <a:bodyPr/>
        <a:lstStyle/>
        <a:p>
          <a:r>
            <a:rPr lang="pt-BR"/>
            <a:t>Data Transfer via secured web link</a:t>
          </a:r>
          <a:endParaRPr lang="en-IN"/>
        </a:p>
      </dgm:t>
    </dgm:pt>
    <dgm:pt modelId="{5D72EB06-A1CB-4C3D-AE1C-C4CEE8E5C5D8}" type="parTrans" cxnId="{A9995898-5622-4DE3-883E-899BB8FB9723}">
      <dgm:prSet/>
      <dgm:spPr/>
      <dgm:t>
        <a:bodyPr/>
        <a:lstStyle/>
        <a:p>
          <a:endParaRPr lang="en-IN"/>
        </a:p>
      </dgm:t>
    </dgm:pt>
    <dgm:pt modelId="{9E63A6A6-73A7-479D-940B-F22058158EEA}" type="sibTrans" cxnId="{A9995898-5622-4DE3-883E-899BB8FB9723}">
      <dgm:prSet/>
      <dgm:spPr/>
      <dgm:t>
        <a:bodyPr/>
        <a:lstStyle/>
        <a:p>
          <a:endParaRPr lang="en-IN"/>
        </a:p>
      </dgm:t>
    </dgm:pt>
    <dgm:pt modelId="{E53632BF-E32E-4905-B2D1-B8C00DFC2355}">
      <dgm:prSet/>
      <dgm:spPr/>
      <dgm:t>
        <a:bodyPr/>
        <a:lstStyle/>
        <a:p>
          <a:r>
            <a:rPr lang="pt-BR"/>
            <a:t>Data Transfer via email</a:t>
          </a:r>
          <a:endParaRPr lang="en-IN"/>
        </a:p>
      </dgm:t>
    </dgm:pt>
    <dgm:pt modelId="{47EF4941-EE85-457A-A8F0-2BDEA425AEFB}" type="parTrans" cxnId="{6DD08782-EF77-459A-B4A3-81A4F22A8EEA}">
      <dgm:prSet/>
      <dgm:spPr/>
      <dgm:t>
        <a:bodyPr/>
        <a:lstStyle/>
        <a:p>
          <a:endParaRPr lang="en-IN"/>
        </a:p>
      </dgm:t>
    </dgm:pt>
    <dgm:pt modelId="{F0C6E5AD-F40A-47A6-BBD3-4662C23E155E}" type="sibTrans" cxnId="{6DD08782-EF77-459A-B4A3-81A4F22A8EEA}">
      <dgm:prSet/>
      <dgm:spPr/>
      <dgm:t>
        <a:bodyPr/>
        <a:lstStyle/>
        <a:p>
          <a:endParaRPr lang="en-IN"/>
        </a:p>
      </dgm:t>
    </dgm:pt>
    <dgm:pt modelId="{76DC17CD-D220-4863-BF54-DCF1494C7146}" type="pres">
      <dgm:prSet presAssocID="{1B04AED7-E3C9-4596-9FB5-57297DEEE10F}" presName="Name0" presStyleCnt="0">
        <dgm:presLayoutVars>
          <dgm:dir/>
          <dgm:resizeHandles val="exact"/>
        </dgm:presLayoutVars>
      </dgm:prSet>
      <dgm:spPr/>
    </dgm:pt>
    <dgm:pt modelId="{33049BEA-EBB5-4F32-A150-B330D87BA343}" type="pres">
      <dgm:prSet presAssocID="{1B04AED7-E3C9-4596-9FB5-57297DEEE10F}" presName="arrow" presStyleLbl="bgShp" presStyleIdx="0" presStyleCnt="1"/>
      <dgm:spPr/>
    </dgm:pt>
    <dgm:pt modelId="{7F1742A3-9A05-436C-B954-C0964A3D5D33}" type="pres">
      <dgm:prSet presAssocID="{1B04AED7-E3C9-4596-9FB5-57297DEEE10F}" presName="points" presStyleCnt="0"/>
      <dgm:spPr/>
    </dgm:pt>
    <dgm:pt modelId="{2D078ABF-729D-492F-870B-D7E4EA00A564}" type="pres">
      <dgm:prSet presAssocID="{6EEA5331-1651-4830-B7A8-FC32A73E66FA}" presName="compositeA" presStyleCnt="0"/>
      <dgm:spPr/>
    </dgm:pt>
    <dgm:pt modelId="{7DE643EB-C411-4A39-9947-C18C50C7EE16}" type="pres">
      <dgm:prSet presAssocID="{6EEA5331-1651-4830-B7A8-FC32A73E66FA}" presName="textA" presStyleLbl="revTx" presStyleIdx="0" presStyleCnt="3">
        <dgm:presLayoutVars>
          <dgm:bulletEnabled val="1"/>
        </dgm:presLayoutVars>
      </dgm:prSet>
      <dgm:spPr/>
    </dgm:pt>
    <dgm:pt modelId="{298CE235-AB89-4417-B5A4-A7DD9A6525E3}" type="pres">
      <dgm:prSet presAssocID="{6EEA5331-1651-4830-B7A8-FC32A73E66FA}" presName="circleA" presStyleLbl="node1" presStyleIdx="0" presStyleCnt="3"/>
      <dgm:spPr/>
    </dgm:pt>
    <dgm:pt modelId="{002CF942-1986-4567-93CD-D15C49D869DD}" type="pres">
      <dgm:prSet presAssocID="{6EEA5331-1651-4830-B7A8-FC32A73E66FA}" presName="spaceA" presStyleCnt="0"/>
      <dgm:spPr/>
    </dgm:pt>
    <dgm:pt modelId="{E760995A-2182-494A-9F14-BD31EB484ED4}" type="pres">
      <dgm:prSet presAssocID="{60F89B7A-6E20-4907-A13C-4C9E4D5CB76F}" presName="space" presStyleCnt="0"/>
      <dgm:spPr/>
    </dgm:pt>
    <dgm:pt modelId="{9B5B84FD-7613-4467-A730-05BAA0C9534D}" type="pres">
      <dgm:prSet presAssocID="{84E1C31E-2AE9-4C1A-B0AD-18ADBFC87ACB}" presName="compositeB" presStyleCnt="0"/>
      <dgm:spPr/>
    </dgm:pt>
    <dgm:pt modelId="{F8EB51E2-E949-426F-BD96-72ECAD4394F9}" type="pres">
      <dgm:prSet presAssocID="{84E1C31E-2AE9-4C1A-B0AD-18ADBFC87ACB}" presName="textB" presStyleLbl="revTx" presStyleIdx="1" presStyleCnt="3">
        <dgm:presLayoutVars>
          <dgm:bulletEnabled val="1"/>
        </dgm:presLayoutVars>
      </dgm:prSet>
      <dgm:spPr/>
    </dgm:pt>
    <dgm:pt modelId="{288D8D38-6A38-4925-8A63-50F0ABDC1941}" type="pres">
      <dgm:prSet presAssocID="{84E1C31E-2AE9-4C1A-B0AD-18ADBFC87ACB}" presName="circleB" presStyleLbl="node1" presStyleIdx="1" presStyleCnt="3"/>
      <dgm:spPr/>
    </dgm:pt>
    <dgm:pt modelId="{C4B44D5C-42C0-48B4-B885-26698C8226A6}" type="pres">
      <dgm:prSet presAssocID="{84E1C31E-2AE9-4C1A-B0AD-18ADBFC87ACB}" presName="spaceB" presStyleCnt="0"/>
      <dgm:spPr/>
    </dgm:pt>
    <dgm:pt modelId="{1883BA97-B889-4AFE-B0A9-78C1E5F51B2E}" type="pres">
      <dgm:prSet presAssocID="{9E63A6A6-73A7-479D-940B-F22058158EEA}" presName="space" presStyleCnt="0"/>
      <dgm:spPr/>
    </dgm:pt>
    <dgm:pt modelId="{5B31B510-C3F4-4482-87B3-539A151607A2}" type="pres">
      <dgm:prSet presAssocID="{E53632BF-E32E-4905-B2D1-B8C00DFC2355}" presName="compositeA" presStyleCnt="0"/>
      <dgm:spPr/>
    </dgm:pt>
    <dgm:pt modelId="{04FF2FF2-6B36-4CEF-868C-1BEDB6E5A594}" type="pres">
      <dgm:prSet presAssocID="{E53632BF-E32E-4905-B2D1-B8C00DFC2355}" presName="textA" presStyleLbl="revTx" presStyleIdx="2" presStyleCnt="3">
        <dgm:presLayoutVars>
          <dgm:bulletEnabled val="1"/>
        </dgm:presLayoutVars>
      </dgm:prSet>
      <dgm:spPr/>
    </dgm:pt>
    <dgm:pt modelId="{E8A49DE0-3B6A-40E1-87EA-FE7B05E349CE}" type="pres">
      <dgm:prSet presAssocID="{E53632BF-E32E-4905-B2D1-B8C00DFC2355}" presName="circleA" presStyleLbl="node1" presStyleIdx="2" presStyleCnt="3"/>
      <dgm:spPr/>
    </dgm:pt>
    <dgm:pt modelId="{03E470D8-21A1-47E7-BAE8-8B352F595E9F}" type="pres">
      <dgm:prSet presAssocID="{E53632BF-E32E-4905-B2D1-B8C00DFC2355}" presName="spaceA" presStyleCnt="0"/>
      <dgm:spPr/>
    </dgm:pt>
  </dgm:ptLst>
  <dgm:cxnLst>
    <dgm:cxn modelId="{380C2F01-8D9F-4442-ABC7-8084E2CDFF73}" srcId="{1B04AED7-E3C9-4596-9FB5-57297DEEE10F}" destId="{6EEA5331-1651-4830-B7A8-FC32A73E66FA}" srcOrd="0" destOrd="0" parTransId="{5D7EF730-92A0-404E-A1C7-4D6A967D04F4}" sibTransId="{60F89B7A-6E20-4907-A13C-4C9E4D5CB76F}"/>
    <dgm:cxn modelId="{E95C834D-817C-490C-BB93-A1AA70FF6C80}" type="presOf" srcId="{84E1C31E-2AE9-4C1A-B0AD-18ADBFC87ACB}" destId="{F8EB51E2-E949-426F-BD96-72ECAD4394F9}" srcOrd="0" destOrd="0" presId="urn:microsoft.com/office/officeart/2005/8/layout/hProcess11"/>
    <dgm:cxn modelId="{6DD08782-EF77-459A-B4A3-81A4F22A8EEA}" srcId="{1B04AED7-E3C9-4596-9FB5-57297DEEE10F}" destId="{E53632BF-E32E-4905-B2D1-B8C00DFC2355}" srcOrd="2" destOrd="0" parTransId="{47EF4941-EE85-457A-A8F0-2BDEA425AEFB}" sibTransId="{F0C6E5AD-F40A-47A6-BBD3-4662C23E155E}"/>
    <dgm:cxn modelId="{A9995898-5622-4DE3-883E-899BB8FB9723}" srcId="{1B04AED7-E3C9-4596-9FB5-57297DEEE10F}" destId="{84E1C31E-2AE9-4C1A-B0AD-18ADBFC87ACB}" srcOrd="1" destOrd="0" parTransId="{5D72EB06-A1CB-4C3D-AE1C-C4CEE8E5C5D8}" sibTransId="{9E63A6A6-73A7-479D-940B-F22058158EEA}"/>
    <dgm:cxn modelId="{2BD7F6A4-1BF7-4AEC-9AB1-A33566074EC3}" type="presOf" srcId="{6EEA5331-1651-4830-B7A8-FC32A73E66FA}" destId="{7DE643EB-C411-4A39-9947-C18C50C7EE16}" srcOrd="0" destOrd="0" presId="urn:microsoft.com/office/officeart/2005/8/layout/hProcess11"/>
    <dgm:cxn modelId="{425BC0B4-728B-4C3F-A54A-F1CF9ACE5BA7}" type="presOf" srcId="{1B04AED7-E3C9-4596-9FB5-57297DEEE10F}" destId="{76DC17CD-D220-4863-BF54-DCF1494C7146}" srcOrd="0" destOrd="0" presId="urn:microsoft.com/office/officeart/2005/8/layout/hProcess11"/>
    <dgm:cxn modelId="{65B879EA-9A9E-49C6-AE77-C26C78909C53}" type="presOf" srcId="{E53632BF-E32E-4905-B2D1-B8C00DFC2355}" destId="{04FF2FF2-6B36-4CEF-868C-1BEDB6E5A594}" srcOrd="0" destOrd="0" presId="urn:microsoft.com/office/officeart/2005/8/layout/hProcess11"/>
    <dgm:cxn modelId="{C9B74F39-9464-4071-9141-6CC69B9A0BDB}" type="presParOf" srcId="{76DC17CD-D220-4863-BF54-DCF1494C7146}" destId="{33049BEA-EBB5-4F32-A150-B330D87BA343}" srcOrd="0" destOrd="0" presId="urn:microsoft.com/office/officeart/2005/8/layout/hProcess11"/>
    <dgm:cxn modelId="{D7D624DF-67D2-4451-BA92-2D02A4499827}" type="presParOf" srcId="{76DC17CD-D220-4863-BF54-DCF1494C7146}" destId="{7F1742A3-9A05-436C-B954-C0964A3D5D33}" srcOrd="1" destOrd="0" presId="urn:microsoft.com/office/officeart/2005/8/layout/hProcess11"/>
    <dgm:cxn modelId="{BA139B5F-6ADA-49DA-AFF4-02D0409E4FCB}" type="presParOf" srcId="{7F1742A3-9A05-436C-B954-C0964A3D5D33}" destId="{2D078ABF-729D-492F-870B-D7E4EA00A564}" srcOrd="0" destOrd="0" presId="urn:microsoft.com/office/officeart/2005/8/layout/hProcess11"/>
    <dgm:cxn modelId="{1B7C94BD-3048-4D4E-8041-DB7C28D29B91}" type="presParOf" srcId="{2D078ABF-729D-492F-870B-D7E4EA00A564}" destId="{7DE643EB-C411-4A39-9947-C18C50C7EE16}" srcOrd="0" destOrd="0" presId="urn:microsoft.com/office/officeart/2005/8/layout/hProcess11"/>
    <dgm:cxn modelId="{E37C1349-2D4C-477C-845D-CA78921B559F}" type="presParOf" srcId="{2D078ABF-729D-492F-870B-D7E4EA00A564}" destId="{298CE235-AB89-4417-B5A4-A7DD9A6525E3}" srcOrd="1" destOrd="0" presId="urn:microsoft.com/office/officeart/2005/8/layout/hProcess11"/>
    <dgm:cxn modelId="{6C2B1504-C854-4E9F-87B8-1627BA456B14}" type="presParOf" srcId="{2D078ABF-729D-492F-870B-D7E4EA00A564}" destId="{002CF942-1986-4567-93CD-D15C49D869DD}" srcOrd="2" destOrd="0" presId="urn:microsoft.com/office/officeart/2005/8/layout/hProcess11"/>
    <dgm:cxn modelId="{16E396B4-ADEC-4C9C-BDDD-C46A3AFD6FD7}" type="presParOf" srcId="{7F1742A3-9A05-436C-B954-C0964A3D5D33}" destId="{E760995A-2182-494A-9F14-BD31EB484ED4}" srcOrd="1" destOrd="0" presId="urn:microsoft.com/office/officeart/2005/8/layout/hProcess11"/>
    <dgm:cxn modelId="{0C4E5E03-6D59-49CC-960B-71E1BFEE3B64}" type="presParOf" srcId="{7F1742A3-9A05-436C-B954-C0964A3D5D33}" destId="{9B5B84FD-7613-4467-A730-05BAA0C9534D}" srcOrd="2" destOrd="0" presId="urn:microsoft.com/office/officeart/2005/8/layout/hProcess11"/>
    <dgm:cxn modelId="{A6E4E6E8-199A-4C17-8704-AE325455494A}" type="presParOf" srcId="{9B5B84FD-7613-4467-A730-05BAA0C9534D}" destId="{F8EB51E2-E949-426F-BD96-72ECAD4394F9}" srcOrd="0" destOrd="0" presId="urn:microsoft.com/office/officeart/2005/8/layout/hProcess11"/>
    <dgm:cxn modelId="{FA28B26F-F792-4F14-95B0-915C30854AEA}" type="presParOf" srcId="{9B5B84FD-7613-4467-A730-05BAA0C9534D}" destId="{288D8D38-6A38-4925-8A63-50F0ABDC1941}" srcOrd="1" destOrd="0" presId="urn:microsoft.com/office/officeart/2005/8/layout/hProcess11"/>
    <dgm:cxn modelId="{92DA97F6-8F03-4BEA-A41E-85493FE6DFC9}" type="presParOf" srcId="{9B5B84FD-7613-4467-A730-05BAA0C9534D}" destId="{C4B44D5C-42C0-48B4-B885-26698C8226A6}" srcOrd="2" destOrd="0" presId="urn:microsoft.com/office/officeart/2005/8/layout/hProcess11"/>
    <dgm:cxn modelId="{60B20EFE-188E-43EF-B4DF-85A6E18E2A86}" type="presParOf" srcId="{7F1742A3-9A05-436C-B954-C0964A3D5D33}" destId="{1883BA97-B889-4AFE-B0A9-78C1E5F51B2E}" srcOrd="3" destOrd="0" presId="urn:microsoft.com/office/officeart/2005/8/layout/hProcess11"/>
    <dgm:cxn modelId="{7BFAA76B-FB0F-4896-8252-50905BAD1CBD}" type="presParOf" srcId="{7F1742A3-9A05-436C-B954-C0964A3D5D33}" destId="{5B31B510-C3F4-4482-87B3-539A151607A2}" srcOrd="4" destOrd="0" presId="urn:microsoft.com/office/officeart/2005/8/layout/hProcess11"/>
    <dgm:cxn modelId="{A70E992B-807F-4C7E-882D-8C4E0B42352E}" type="presParOf" srcId="{5B31B510-C3F4-4482-87B3-539A151607A2}" destId="{04FF2FF2-6B36-4CEF-868C-1BEDB6E5A594}" srcOrd="0" destOrd="0" presId="urn:microsoft.com/office/officeart/2005/8/layout/hProcess11"/>
    <dgm:cxn modelId="{DC1F94BE-77C7-4731-99ED-C782EE7056E0}" type="presParOf" srcId="{5B31B510-C3F4-4482-87B3-539A151607A2}" destId="{E8A49DE0-3B6A-40E1-87EA-FE7B05E349CE}" srcOrd="1" destOrd="0" presId="urn:microsoft.com/office/officeart/2005/8/layout/hProcess11"/>
    <dgm:cxn modelId="{F68B46E2-D9D0-4CA5-9A63-3F735EC7D6F3}" type="presParOf" srcId="{5B31B510-C3F4-4482-87B3-539A151607A2}" destId="{03E470D8-21A1-47E7-BAE8-8B352F595E9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A08450-409E-414A-B948-59784AD6542E}"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IN"/>
        </a:p>
      </dgm:t>
    </dgm:pt>
    <dgm:pt modelId="{D90D9398-7D75-4E97-BDC8-2B2BAE5ED00D}">
      <dgm:prSet/>
      <dgm:spPr/>
      <dgm:t>
        <a:bodyPr/>
        <a:lstStyle/>
        <a:p>
          <a:r>
            <a:rPr lang="en-US"/>
            <a:t>Post database lock, the Patient Data Reports (PDRS) is generated for all subjects</a:t>
          </a:r>
          <a:endParaRPr lang="en-IN"/>
        </a:p>
      </dgm:t>
    </dgm:pt>
    <dgm:pt modelId="{EBCA528C-AAF9-4681-A4E7-5A5D10406BBE}" type="parTrans" cxnId="{36E8D0E8-04FE-45F0-96DD-A2E714148E48}">
      <dgm:prSet/>
      <dgm:spPr/>
      <dgm:t>
        <a:bodyPr/>
        <a:lstStyle/>
        <a:p>
          <a:endParaRPr lang="en-IN"/>
        </a:p>
      </dgm:t>
    </dgm:pt>
    <dgm:pt modelId="{FA18393E-2980-487A-9801-8E2585CC70D7}" type="sibTrans" cxnId="{36E8D0E8-04FE-45F0-96DD-A2E714148E48}">
      <dgm:prSet/>
      <dgm:spPr/>
      <dgm:t>
        <a:bodyPr/>
        <a:lstStyle/>
        <a:p>
          <a:endParaRPr lang="en-IN"/>
        </a:p>
      </dgm:t>
    </dgm:pt>
    <dgm:pt modelId="{D3BED1A3-AA82-4A1A-8069-647DE24039B8}">
      <dgm:prSet/>
      <dgm:spPr/>
      <dgm:t>
        <a:bodyPr/>
        <a:lstStyle/>
        <a:p>
          <a:r>
            <a:rPr lang="en-US"/>
            <a:t>PDRS for each site are copied in a separate password protected CD/DVD and sent to site</a:t>
          </a:r>
          <a:endParaRPr lang="en-IN"/>
        </a:p>
      </dgm:t>
    </dgm:pt>
    <dgm:pt modelId="{504F3DC2-9CE3-4933-84BC-9E1B9D368933}" type="parTrans" cxnId="{E8F30DEB-A41D-4CB8-904A-A25B7E1E025B}">
      <dgm:prSet/>
      <dgm:spPr/>
      <dgm:t>
        <a:bodyPr/>
        <a:lstStyle/>
        <a:p>
          <a:endParaRPr lang="en-IN"/>
        </a:p>
      </dgm:t>
    </dgm:pt>
    <dgm:pt modelId="{68E20E8A-2A01-415D-B7A1-AB5F95D7E34F}" type="sibTrans" cxnId="{E8F30DEB-A41D-4CB8-904A-A25B7E1E025B}">
      <dgm:prSet/>
      <dgm:spPr/>
      <dgm:t>
        <a:bodyPr/>
        <a:lstStyle/>
        <a:p>
          <a:endParaRPr lang="en-IN"/>
        </a:p>
      </dgm:t>
    </dgm:pt>
    <dgm:pt modelId="{4CBFC4F2-30CC-4752-AE0F-12DABDBBD378}">
      <dgm:prSet/>
      <dgm:spPr/>
      <dgm:t>
        <a:bodyPr/>
        <a:lstStyle/>
        <a:p>
          <a:r>
            <a:rPr lang="en-US"/>
            <a:t>Receive the confirmation from site on receipt of the CD/DVD</a:t>
          </a:r>
          <a:endParaRPr lang="en-IN"/>
        </a:p>
      </dgm:t>
    </dgm:pt>
    <dgm:pt modelId="{8FAD989F-9B9D-44FA-90CD-3697673F2C4B}" type="parTrans" cxnId="{FA3096D0-4393-4627-973C-BF795AFE091E}">
      <dgm:prSet/>
      <dgm:spPr/>
      <dgm:t>
        <a:bodyPr/>
        <a:lstStyle/>
        <a:p>
          <a:endParaRPr lang="en-IN"/>
        </a:p>
      </dgm:t>
    </dgm:pt>
    <dgm:pt modelId="{9C2DE5C8-BF3C-43D8-9053-C6272CB470D2}" type="sibTrans" cxnId="{FA3096D0-4393-4627-973C-BF795AFE091E}">
      <dgm:prSet/>
      <dgm:spPr/>
      <dgm:t>
        <a:bodyPr/>
        <a:lstStyle/>
        <a:p>
          <a:endParaRPr lang="en-IN"/>
        </a:p>
      </dgm:t>
    </dgm:pt>
    <dgm:pt modelId="{8E902577-FFE1-4420-BE08-F197F292FBB1}">
      <dgm:prSet/>
      <dgm:spPr/>
      <dgm:t>
        <a:bodyPr/>
        <a:lstStyle/>
        <a:p>
          <a:r>
            <a:rPr lang="en-US"/>
            <a:t>Courier the hard copies of the sites confirmation and study documents to Sponsor</a:t>
          </a:r>
          <a:endParaRPr lang="en-IN"/>
        </a:p>
      </dgm:t>
    </dgm:pt>
    <dgm:pt modelId="{D5E85386-DD7C-491A-9D52-D4364B84635B}" type="parTrans" cxnId="{C55BA303-AA42-4F08-B21B-DAF166DF193B}">
      <dgm:prSet/>
      <dgm:spPr/>
      <dgm:t>
        <a:bodyPr/>
        <a:lstStyle/>
        <a:p>
          <a:endParaRPr lang="en-IN"/>
        </a:p>
      </dgm:t>
    </dgm:pt>
    <dgm:pt modelId="{03247315-5991-4081-946B-7D14175F3446}" type="sibTrans" cxnId="{C55BA303-AA42-4F08-B21B-DAF166DF193B}">
      <dgm:prSet/>
      <dgm:spPr/>
      <dgm:t>
        <a:bodyPr/>
        <a:lstStyle/>
        <a:p>
          <a:endParaRPr lang="en-IN"/>
        </a:p>
      </dgm:t>
    </dgm:pt>
    <dgm:pt modelId="{83F4C5B6-E94A-47DD-8B81-C4A77F5A3208}">
      <dgm:prSet/>
      <dgm:spPr/>
      <dgm:t>
        <a:bodyPr/>
        <a:lstStyle/>
        <a:p>
          <a:r>
            <a:rPr lang="en-US"/>
            <a:t>Receive confirmation from Sponsor</a:t>
          </a:r>
          <a:endParaRPr lang="en-IN"/>
        </a:p>
      </dgm:t>
    </dgm:pt>
    <dgm:pt modelId="{5EB507F3-E4E4-4478-9BAA-3C46A5278B0D}" type="parTrans" cxnId="{95A2A065-E5E1-4F3A-872B-4A60C34E282E}">
      <dgm:prSet/>
      <dgm:spPr/>
      <dgm:t>
        <a:bodyPr/>
        <a:lstStyle/>
        <a:p>
          <a:endParaRPr lang="en-IN"/>
        </a:p>
      </dgm:t>
    </dgm:pt>
    <dgm:pt modelId="{4007D0B3-B48C-44D3-81C7-0EB0BBD80278}" type="sibTrans" cxnId="{95A2A065-E5E1-4F3A-872B-4A60C34E282E}">
      <dgm:prSet/>
      <dgm:spPr/>
      <dgm:t>
        <a:bodyPr/>
        <a:lstStyle/>
        <a:p>
          <a:endParaRPr lang="en-IN"/>
        </a:p>
      </dgm:t>
    </dgm:pt>
    <dgm:pt modelId="{7EA54332-5EBD-4F0A-9938-AD5B7B8A3C09}" type="pres">
      <dgm:prSet presAssocID="{51A08450-409E-414A-B948-59784AD6542E}" presName="CompostProcess" presStyleCnt="0">
        <dgm:presLayoutVars>
          <dgm:dir/>
          <dgm:resizeHandles val="exact"/>
        </dgm:presLayoutVars>
      </dgm:prSet>
      <dgm:spPr/>
    </dgm:pt>
    <dgm:pt modelId="{2FEFE549-BC70-4052-BB44-C1F8FADF77B3}" type="pres">
      <dgm:prSet presAssocID="{51A08450-409E-414A-B948-59784AD6542E}" presName="arrow" presStyleLbl="bgShp" presStyleIdx="0" presStyleCnt="1"/>
      <dgm:spPr/>
    </dgm:pt>
    <dgm:pt modelId="{D00F53D3-FB52-445B-AABA-3590E3DB43FD}" type="pres">
      <dgm:prSet presAssocID="{51A08450-409E-414A-B948-59784AD6542E}" presName="linearProcess" presStyleCnt="0"/>
      <dgm:spPr/>
    </dgm:pt>
    <dgm:pt modelId="{0B736B01-4345-46E3-B4DC-A6AB617D70E9}" type="pres">
      <dgm:prSet presAssocID="{D90D9398-7D75-4E97-BDC8-2B2BAE5ED00D}" presName="textNode" presStyleLbl="node1" presStyleIdx="0" presStyleCnt="5">
        <dgm:presLayoutVars>
          <dgm:bulletEnabled val="1"/>
        </dgm:presLayoutVars>
      </dgm:prSet>
      <dgm:spPr/>
    </dgm:pt>
    <dgm:pt modelId="{39EF24E3-832C-43A4-8F2D-ACF4E38EA01B}" type="pres">
      <dgm:prSet presAssocID="{FA18393E-2980-487A-9801-8E2585CC70D7}" presName="sibTrans" presStyleCnt="0"/>
      <dgm:spPr/>
    </dgm:pt>
    <dgm:pt modelId="{27B98636-CB8D-4DAD-9658-E6A4D9DAFDF3}" type="pres">
      <dgm:prSet presAssocID="{D3BED1A3-AA82-4A1A-8069-647DE24039B8}" presName="textNode" presStyleLbl="node1" presStyleIdx="1" presStyleCnt="5">
        <dgm:presLayoutVars>
          <dgm:bulletEnabled val="1"/>
        </dgm:presLayoutVars>
      </dgm:prSet>
      <dgm:spPr/>
    </dgm:pt>
    <dgm:pt modelId="{5520ED33-7680-49BD-AD84-BE06B1CA535E}" type="pres">
      <dgm:prSet presAssocID="{68E20E8A-2A01-415D-B7A1-AB5F95D7E34F}" presName="sibTrans" presStyleCnt="0"/>
      <dgm:spPr/>
    </dgm:pt>
    <dgm:pt modelId="{D6F8D72B-7EEB-428D-9B32-4D7CDBC20DC0}" type="pres">
      <dgm:prSet presAssocID="{4CBFC4F2-30CC-4752-AE0F-12DABDBBD378}" presName="textNode" presStyleLbl="node1" presStyleIdx="2" presStyleCnt="5">
        <dgm:presLayoutVars>
          <dgm:bulletEnabled val="1"/>
        </dgm:presLayoutVars>
      </dgm:prSet>
      <dgm:spPr/>
    </dgm:pt>
    <dgm:pt modelId="{247BD1C0-0352-407E-8717-50AA4EA73300}" type="pres">
      <dgm:prSet presAssocID="{9C2DE5C8-BF3C-43D8-9053-C6272CB470D2}" presName="sibTrans" presStyleCnt="0"/>
      <dgm:spPr/>
    </dgm:pt>
    <dgm:pt modelId="{47293A56-6E50-44D3-814D-7D51677EC59D}" type="pres">
      <dgm:prSet presAssocID="{8E902577-FFE1-4420-BE08-F197F292FBB1}" presName="textNode" presStyleLbl="node1" presStyleIdx="3" presStyleCnt="5">
        <dgm:presLayoutVars>
          <dgm:bulletEnabled val="1"/>
        </dgm:presLayoutVars>
      </dgm:prSet>
      <dgm:spPr/>
    </dgm:pt>
    <dgm:pt modelId="{7537788A-6366-4FFA-A361-12742D7C5F52}" type="pres">
      <dgm:prSet presAssocID="{03247315-5991-4081-946B-7D14175F3446}" presName="sibTrans" presStyleCnt="0"/>
      <dgm:spPr/>
    </dgm:pt>
    <dgm:pt modelId="{0025BB3C-EA8A-42C8-BC59-FDA3D0BA7A3F}" type="pres">
      <dgm:prSet presAssocID="{83F4C5B6-E94A-47DD-8B81-C4A77F5A3208}" presName="textNode" presStyleLbl="node1" presStyleIdx="4" presStyleCnt="5">
        <dgm:presLayoutVars>
          <dgm:bulletEnabled val="1"/>
        </dgm:presLayoutVars>
      </dgm:prSet>
      <dgm:spPr/>
    </dgm:pt>
  </dgm:ptLst>
  <dgm:cxnLst>
    <dgm:cxn modelId="{C55BA303-AA42-4F08-B21B-DAF166DF193B}" srcId="{51A08450-409E-414A-B948-59784AD6542E}" destId="{8E902577-FFE1-4420-BE08-F197F292FBB1}" srcOrd="3" destOrd="0" parTransId="{D5E85386-DD7C-491A-9D52-D4364B84635B}" sibTransId="{03247315-5991-4081-946B-7D14175F3446}"/>
    <dgm:cxn modelId="{655CE408-5957-4E72-A2F0-D467E6C2871C}" type="presOf" srcId="{4CBFC4F2-30CC-4752-AE0F-12DABDBBD378}" destId="{D6F8D72B-7EEB-428D-9B32-4D7CDBC20DC0}" srcOrd="0" destOrd="0" presId="urn:microsoft.com/office/officeart/2005/8/layout/hProcess9"/>
    <dgm:cxn modelId="{95A2A065-E5E1-4F3A-872B-4A60C34E282E}" srcId="{51A08450-409E-414A-B948-59784AD6542E}" destId="{83F4C5B6-E94A-47DD-8B81-C4A77F5A3208}" srcOrd="4" destOrd="0" parTransId="{5EB507F3-E4E4-4478-9BAA-3C46A5278B0D}" sibTransId="{4007D0B3-B48C-44D3-81C7-0EB0BBD80278}"/>
    <dgm:cxn modelId="{F9C1654C-0E08-4959-802E-0143A859DA9A}" type="presOf" srcId="{8E902577-FFE1-4420-BE08-F197F292FBB1}" destId="{47293A56-6E50-44D3-814D-7D51677EC59D}" srcOrd="0" destOrd="0" presId="urn:microsoft.com/office/officeart/2005/8/layout/hProcess9"/>
    <dgm:cxn modelId="{99D93774-C7C1-4BFE-9CDA-CE0E9D537A72}" type="presOf" srcId="{83F4C5B6-E94A-47DD-8B81-C4A77F5A3208}" destId="{0025BB3C-EA8A-42C8-BC59-FDA3D0BA7A3F}" srcOrd="0" destOrd="0" presId="urn:microsoft.com/office/officeart/2005/8/layout/hProcess9"/>
    <dgm:cxn modelId="{481DAF91-B876-457B-BEF5-26D94876A9E3}" type="presOf" srcId="{51A08450-409E-414A-B948-59784AD6542E}" destId="{7EA54332-5EBD-4F0A-9938-AD5B7B8A3C09}" srcOrd="0" destOrd="0" presId="urn:microsoft.com/office/officeart/2005/8/layout/hProcess9"/>
    <dgm:cxn modelId="{FA3096D0-4393-4627-973C-BF795AFE091E}" srcId="{51A08450-409E-414A-B948-59784AD6542E}" destId="{4CBFC4F2-30CC-4752-AE0F-12DABDBBD378}" srcOrd="2" destOrd="0" parTransId="{8FAD989F-9B9D-44FA-90CD-3697673F2C4B}" sibTransId="{9C2DE5C8-BF3C-43D8-9053-C6272CB470D2}"/>
    <dgm:cxn modelId="{885D92D3-A56D-455D-B64B-5D7A1468632C}" type="presOf" srcId="{D3BED1A3-AA82-4A1A-8069-647DE24039B8}" destId="{27B98636-CB8D-4DAD-9658-E6A4D9DAFDF3}" srcOrd="0" destOrd="0" presId="urn:microsoft.com/office/officeart/2005/8/layout/hProcess9"/>
    <dgm:cxn modelId="{F7751CE3-66D5-488C-B423-F1BC9EBACD64}" type="presOf" srcId="{D90D9398-7D75-4E97-BDC8-2B2BAE5ED00D}" destId="{0B736B01-4345-46E3-B4DC-A6AB617D70E9}" srcOrd="0" destOrd="0" presId="urn:microsoft.com/office/officeart/2005/8/layout/hProcess9"/>
    <dgm:cxn modelId="{36E8D0E8-04FE-45F0-96DD-A2E714148E48}" srcId="{51A08450-409E-414A-B948-59784AD6542E}" destId="{D90D9398-7D75-4E97-BDC8-2B2BAE5ED00D}" srcOrd="0" destOrd="0" parTransId="{EBCA528C-AAF9-4681-A4E7-5A5D10406BBE}" sibTransId="{FA18393E-2980-487A-9801-8E2585CC70D7}"/>
    <dgm:cxn modelId="{E8F30DEB-A41D-4CB8-904A-A25B7E1E025B}" srcId="{51A08450-409E-414A-B948-59784AD6542E}" destId="{D3BED1A3-AA82-4A1A-8069-647DE24039B8}" srcOrd="1" destOrd="0" parTransId="{504F3DC2-9CE3-4933-84BC-9E1B9D368933}" sibTransId="{68E20E8A-2A01-415D-B7A1-AB5F95D7E34F}"/>
    <dgm:cxn modelId="{18682F5A-F731-4FC6-BCA5-031083851FCD}" type="presParOf" srcId="{7EA54332-5EBD-4F0A-9938-AD5B7B8A3C09}" destId="{2FEFE549-BC70-4052-BB44-C1F8FADF77B3}" srcOrd="0" destOrd="0" presId="urn:microsoft.com/office/officeart/2005/8/layout/hProcess9"/>
    <dgm:cxn modelId="{36186B4D-22E2-4633-9B9D-83532B2786B2}" type="presParOf" srcId="{7EA54332-5EBD-4F0A-9938-AD5B7B8A3C09}" destId="{D00F53D3-FB52-445B-AABA-3590E3DB43FD}" srcOrd="1" destOrd="0" presId="urn:microsoft.com/office/officeart/2005/8/layout/hProcess9"/>
    <dgm:cxn modelId="{702C807C-5C54-4CF1-A9DB-574A42BE2AFD}" type="presParOf" srcId="{D00F53D3-FB52-445B-AABA-3590E3DB43FD}" destId="{0B736B01-4345-46E3-B4DC-A6AB617D70E9}" srcOrd="0" destOrd="0" presId="urn:microsoft.com/office/officeart/2005/8/layout/hProcess9"/>
    <dgm:cxn modelId="{C00D675F-1DF7-413F-9685-5802EB0E6551}" type="presParOf" srcId="{D00F53D3-FB52-445B-AABA-3590E3DB43FD}" destId="{39EF24E3-832C-43A4-8F2D-ACF4E38EA01B}" srcOrd="1" destOrd="0" presId="urn:microsoft.com/office/officeart/2005/8/layout/hProcess9"/>
    <dgm:cxn modelId="{A31D7D07-11C7-44EE-918F-DDE07550D20D}" type="presParOf" srcId="{D00F53D3-FB52-445B-AABA-3590E3DB43FD}" destId="{27B98636-CB8D-4DAD-9658-E6A4D9DAFDF3}" srcOrd="2" destOrd="0" presId="urn:microsoft.com/office/officeart/2005/8/layout/hProcess9"/>
    <dgm:cxn modelId="{089BE5DF-CF8A-4CAB-B1FF-8080038DFB03}" type="presParOf" srcId="{D00F53D3-FB52-445B-AABA-3590E3DB43FD}" destId="{5520ED33-7680-49BD-AD84-BE06B1CA535E}" srcOrd="3" destOrd="0" presId="urn:microsoft.com/office/officeart/2005/8/layout/hProcess9"/>
    <dgm:cxn modelId="{B9F729F1-1C29-496E-8AEE-37BBB154C228}" type="presParOf" srcId="{D00F53D3-FB52-445B-AABA-3590E3DB43FD}" destId="{D6F8D72B-7EEB-428D-9B32-4D7CDBC20DC0}" srcOrd="4" destOrd="0" presId="urn:microsoft.com/office/officeart/2005/8/layout/hProcess9"/>
    <dgm:cxn modelId="{1CA0E850-7780-4C26-A6E3-A288A725A032}" type="presParOf" srcId="{D00F53D3-FB52-445B-AABA-3590E3DB43FD}" destId="{247BD1C0-0352-407E-8717-50AA4EA73300}" srcOrd="5" destOrd="0" presId="urn:microsoft.com/office/officeart/2005/8/layout/hProcess9"/>
    <dgm:cxn modelId="{43170FDD-4107-4204-AF77-E05A2E5B580A}" type="presParOf" srcId="{D00F53D3-FB52-445B-AABA-3590E3DB43FD}" destId="{47293A56-6E50-44D3-814D-7D51677EC59D}" srcOrd="6" destOrd="0" presId="urn:microsoft.com/office/officeart/2005/8/layout/hProcess9"/>
    <dgm:cxn modelId="{793243B1-38C2-435D-99F2-6E503386F44D}" type="presParOf" srcId="{D00F53D3-FB52-445B-AABA-3590E3DB43FD}" destId="{7537788A-6366-4FFA-A361-12742D7C5F52}" srcOrd="7" destOrd="0" presId="urn:microsoft.com/office/officeart/2005/8/layout/hProcess9"/>
    <dgm:cxn modelId="{E62DE306-AEE1-4B9C-935F-232799D2B7E1}" type="presParOf" srcId="{D00F53D3-FB52-445B-AABA-3590E3DB43FD}" destId="{0025BB3C-EA8A-42C8-BC59-FDA3D0BA7A3F}"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B4C1B8-2777-46C0-842B-576D6181EFFB}"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BB245C64-E61F-47A8-8F2C-D40B2A92D530}">
      <dgm:prSet/>
      <dgm:spPr/>
      <dgm:t>
        <a:bodyPr/>
        <a:lstStyle/>
        <a:p>
          <a:r>
            <a:rPr lang="en-US" dirty="0"/>
            <a:t>this step involves Preparing archival versions of eCRF for the sites and the sponsor files.</a:t>
          </a:r>
          <a:endParaRPr lang="en-IN" dirty="0"/>
        </a:p>
      </dgm:t>
    </dgm:pt>
    <dgm:pt modelId="{936501F3-F509-46A0-AB88-F0E26B4CF833}" type="parTrans" cxnId="{DDA5EFD1-9F3D-4C48-8720-1B84D4E73205}">
      <dgm:prSet/>
      <dgm:spPr/>
      <dgm:t>
        <a:bodyPr/>
        <a:lstStyle/>
        <a:p>
          <a:endParaRPr lang="en-IN"/>
        </a:p>
      </dgm:t>
    </dgm:pt>
    <dgm:pt modelId="{CAE67F75-64D4-4872-A2D8-4F6A77A4F322}" type="sibTrans" cxnId="{DDA5EFD1-9F3D-4C48-8720-1B84D4E73205}">
      <dgm:prSet/>
      <dgm:spPr/>
      <dgm:t>
        <a:bodyPr/>
        <a:lstStyle/>
        <a:p>
          <a:endParaRPr lang="en-IN"/>
        </a:p>
      </dgm:t>
    </dgm:pt>
    <dgm:pt modelId="{C291B414-957B-4072-B3B1-C5CDBCD7FAD1}">
      <dgm:prSet/>
      <dgm:spPr/>
      <dgm:t>
        <a:bodyPr/>
        <a:lstStyle/>
        <a:p>
          <a:r>
            <a:rPr lang="en-US"/>
            <a:t>it is done for secure retention, maintenance and retrieval of data which goes to the Trial Master File (TMF).</a:t>
          </a:r>
          <a:endParaRPr lang="en-IN"/>
        </a:p>
      </dgm:t>
    </dgm:pt>
    <dgm:pt modelId="{53DB3970-ADA2-4AD9-8AA6-DE1996373C12}" type="parTrans" cxnId="{72EFFCA2-B937-431D-BD7E-5FF92EAA8F58}">
      <dgm:prSet/>
      <dgm:spPr/>
      <dgm:t>
        <a:bodyPr/>
        <a:lstStyle/>
        <a:p>
          <a:endParaRPr lang="en-IN"/>
        </a:p>
      </dgm:t>
    </dgm:pt>
    <dgm:pt modelId="{5F22D7DE-F3FF-42FA-B444-420032D969D5}" type="sibTrans" cxnId="{72EFFCA2-B937-431D-BD7E-5FF92EAA8F58}">
      <dgm:prSet/>
      <dgm:spPr/>
      <dgm:t>
        <a:bodyPr/>
        <a:lstStyle/>
        <a:p>
          <a:endParaRPr lang="en-IN"/>
        </a:p>
      </dgm:t>
    </dgm:pt>
    <dgm:pt modelId="{BBA6F59D-3FC3-4C2E-9234-4357CB38BEA3}" type="pres">
      <dgm:prSet presAssocID="{83B4C1B8-2777-46C0-842B-576D6181EFFB}" presName="Name0" presStyleCnt="0">
        <dgm:presLayoutVars>
          <dgm:dir/>
          <dgm:resizeHandles val="exact"/>
        </dgm:presLayoutVars>
      </dgm:prSet>
      <dgm:spPr/>
    </dgm:pt>
    <dgm:pt modelId="{45690EA0-244E-4CF8-97C4-650032FBD2B9}" type="pres">
      <dgm:prSet presAssocID="{BB245C64-E61F-47A8-8F2C-D40B2A92D530}" presName="node" presStyleLbl="node1" presStyleIdx="0" presStyleCnt="2">
        <dgm:presLayoutVars>
          <dgm:bulletEnabled val="1"/>
        </dgm:presLayoutVars>
      </dgm:prSet>
      <dgm:spPr/>
    </dgm:pt>
    <dgm:pt modelId="{24DB28B7-D41E-4AF1-AD8E-529449579731}" type="pres">
      <dgm:prSet presAssocID="{CAE67F75-64D4-4872-A2D8-4F6A77A4F322}" presName="sibTrans" presStyleLbl="sibTrans2D1" presStyleIdx="0" presStyleCnt="1"/>
      <dgm:spPr/>
    </dgm:pt>
    <dgm:pt modelId="{91BB5604-10C5-4081-8BFF-B31D76DC2633}" type="pres">
      <dgm:prSet presAssocID="{CAE67F75-64D4-4872-A2D8-4F6A77A4F322}" presName="connectorText" presStyleLbl="sibTrans2D1" presStyleIdx="0" presStyleCnt="1"/>
      <dgm:spPr/>
    </dgm:pt>
    <dgm:pt modelId="{2586D825-A6FA-4C12-93AC-06E1AC460C11}" type="pres">
      <dgm:prSet presAssocID="{C291B414-957B-4072-B3B1-C5CDBCD7FAD1}" presName="node" presStyleLbl="node1" presStyleIdx="1" presStyleCnt="2">
        <dgm:presLayoutVars>
          <dgm:bulletEnabled val="1"/>
        </dgm:presLayoutVars>
      </dgm:prSet>
      <dgm:spPr/>
    </dgm:pt>
  </dgm:ptLst>
  <dgm:cxnLst>
    <dgm:cxn modelId="{B07CE207-327E-4FC6-9507-DD65267DFDD6}" type="presOf" srcId="{CAE67F75-64D4-4872-A2D8-4F6A77A4F322}" destId="{91BB5604-10C5-4081-8BFF-B31D76DC2633}" srcOrd="1" destOrd="0" presId="urn:microsoft.com/office/officeart/2005/8/layout/process1"/>
    <dgm:cxn modelId="{DA260929-5190-46B3-BF38-8C727124E8D3}" type="presOf" srcId="{BB245C64-E61F-47A8-8F2C-D40B2A92D530}" destId="{45690EA0-244E-4CF8-97C4-650032FBD2B9}" srcOrd="0" destOrd="0" presId="urn:microsoft.com/office/officeart/2005/8/layout/process1"/>
    <dgm:cxn modelId="{9230BB30-6AC3-48EA-9723-A76305D903DA}" type="presOf" srcId="{C291B414-957B-4072-B3B1-C5CDBCD7FAD1}" destId="{2586D825-A6FA-4C12-93AC-06E1AC460C11}" srcOrd="0" destOrd="0" presId="urn:microsoft.com/office/officeart/2005/8/layout/process1"/>
    <dgm:cxn modelId="{72EFFCA2-B937-431D-BD7E-5FF92EAA8F58}" srcId="{83B4C1B8-2777-46C0-842B-576D6181EFFB}" destId="{C291B414-957B-4072-B3B1-C5CDBCD7FAD1}" srcOrd="1" destOrd="0" parTransId="{53DB3970-ADA2-4AD9-8AA6-DE1996373C12}" sibTransId="{5F22D7DE-F3FF-42FA-B444-420032D969D5}"/>
    <dgm:cxn modelId="{DDA5EFD1-9F3D-4C48-8720-1B84D4E73205}" srcId="{83B4C1B8-2777-46C0-842B-576D6181EFFB}" destId="{BB245C64-E61F-47A8-8F2C-D40B2A92D530}" srcOrd="0" destOrd="0" parTransId="{936501F3-F509-46A0-AB88-F0E26B4CF833}" sibTransId="{CAE67F75-64D4-4872-A2D8-4F6A77A4F322}"/>
    <dgm:cxn modelId="{7A413AD4-3618-499E-AAF4-882120981394}" type="presOf" srcId="{83B4C1B8-2777-46C0-842B-576D6181EFFB}" destId="{BBA6F59D-3FC3-4C2E-9234-4357CB38BEA3}" srcOrd="0" destOrd="0" presId="urn:microsoft.com/office/officeart/2005/8/layout/process1"/>
    <dgm:cxn modelId="{6BC397EF-5BBC-4875-83A9-DA62FE285581}" type="presOf" srcId="{CAE67F75-64D4-4872-A2D8-4F6A77A4F322}" destId="{24DB28B7-D41E-4AF1-AD8E-529449579731}" srcOrd="0" destOrd="0" presId="urn:microsoft.com/office/officeart/2005/8/layout/process1"/>
    <dgm:cxn modelId="{1C15D86D-E34E-4764-9BC8-438186265352}" type="presParOf" srcId="{BBA6F59D-3FC3-4C2E-9234-4357CB38BEA3}" destId="{45690EA0-244E-4CF8-97C4-650032FBD2B9}" srcOrd="0" destOrd="0" presId="urn:microsoft.com/office/officeart/2005/8/layout/process1"/>
    <dgm:cxn modelId="{1C7C25B8-A29E-4473-9C6B-9137F01F54D3}" type="presParOf" srcId="{BBA6F59D-3FC3-4C2E-9234-4357CB38BEA3}" destId="{24DB28B7-D41E-4AF1-AD8E-529449579731}" srcOrd="1" destOrd="0" presId="urn:microsoft.com/office/officeart/2005/8/layout/process1"/>
    <dgm:cxn modelId="{147445F3-8ABC-4ED8-88D1-C53D01145D76}" type="presParOf" srcId="{24DB28B7-D41E-4AF1-AD8E-529449579731}" destId="{91BB5604-10C5-4081-8BFF-B31D76DC2633}" srcOrd="0" destOrd="0" presId="urn:microsoft.com/office/officeart/2005/8/layout/process1"/>
    <dgm:cxn modelId="{BC11AE7A-31C9-4F6F-ABC7-E1299EC4CF63}" type="presParOf" srcId="{BBA6F59D-3FC3-4C2E-9234-4357CB38BEA3}" destId="{2586D825-A6FA-4C12-93AC-06E1AC460C11}"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00FEB-7875-410E-A09E-70A42A21BC90}">
      <dsp:nvSpPr>
        <dsp:cNvPr id="0" name=""/>
        <dsp:cNvSpPr/>
      </dsp:nvSpPr>
      <dsp:spPr>
        <a:xfrm>
          <a:off x="0" y="868611"/>
          <a:ext cx="10213200" cy="59962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Ensure data is complete (both eCRF and non-eCRF}.</a:t>
          </a:r>
          <a:endParaRPr lang="en-IN" sz="2500" kern="1200"/>
        </a:p>
      </dsp:txBody>
      <dsp:txXfrm>
        <a:off x="29271" y="897882"/>
        <a:ext cx="10154658" cy="541083"/>
      </dsp:txXfrm>
    </dsp:sp>
    <dsp:sp modelId="{98F4E074-86D4-4C6B-A32C-4BCBF4522666}">
      <dsp:nvSpPr>
        <dsp:cNvPr id="0" name=""/>
        <dsp:cNvSpPr/>
      </dsp:nvSpPr>
      <dsp:spPr>
        <a:xfrm>
          <a:off x="0" y="1540236"/>
          <a:ext cx="10213200" cy="59962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Perform Final Data listing review.</a:t>
          </a:r>
          <a:endParaRPr lang="en-IN" sz="2500" kern="1200"/>
        </a:p>
      </dsp:txBody>
      <dsp:txXfrm>
        <a:off x="29271" y="1569507"/>
        <a:ext cx="10154658" cy="541083"/>
      </dsp:txXfrm>
    </dsp:sp>
    <dsp:sp modelId="{7883D478-68A4-4568-88EF-582684AFF5B7}">
      <dsp:nvSpPr>
        <dsp:cNvPr id="0" name=""/>
        <dsp:cNvSpPr/>
      </dsp:nvSpPr>
      <dsp:spPr>
        <a:xfrm>
          <a:off x="0" y="2211861"/>
          <a:ext cx="10213200" cy="59962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Review all coding assignments for Adverse event and medications.</a:t>
          </a:r>
          <a:endParaRPr lang="en-IN" sz="2500" kern="1200"/>
        </a:p>
      </dsp:txBody>
      <dsp:txXfrm>
        <a:off x="29271" y="2241132"/>
        <a:ext cx="10154658" cy="541083"/>
      </dsp:txXfrm>
    </dsp:sp>
    <dsp:sp modelId="{9F28348B-B776-4BB2-8063-AEA969DA3CD0}">
      <dsp:nvSpPr>
        <dsp:cNvPr id="0" name=""/>
        <dsp:cNvSpPr/>
      </dsp:nvSpPr>
      <dsp:spPr>
        <a:xfrm>
          <a:off x="0" y="2883486"/>
          <a:ext cx="10213200" cy="59962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All data discrepancies are resolved.</a:t>
          </a:r>
          <a:endParaRPr lang="en-IN" sz="2500" kern="1200"/>
        </a:p>
      </dsp:txBody>
      <dsp:txXfrm>
        <a:off x="29271" y="2912757"/>
        <a:ext cx="10154658" cy="541083"/>
      </dsp:txXfrm>
    </dsp:sp>
    <dsp:sp modelId="{AD5A8B69-340A-45A4-919E-C6BFD3A3EE76}">
      <dsp:nvSpPr>
        <dsp:cNvPr id="0" name=""/>
        <dsp:cNvSpPr/>
      </dsp:nvSpPr>
      <dsp:spPr>
        <a:xfrm>
          <a:off x="0" y="3555111"/>
          <a:ext cx="10213200" cy="59962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Check for all SAEs accounted for</a:t>
          </a:r>
          <a:endParaRPr lang="en-IN" sz="2500" kern="1200"/>
        </a:p>
      </dsp:txBody>
      <dsp:txXfrm>
        <a:off x="29271" y="3584382"/>
        <a:ext cx="10154658"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EA03E-0D1E-402C-BF58-15187CE4474C}">
      <dsp:nvSpPr>
        <dsp:cNvPr id="0" name=""/>
        <dsp:cNvSpPr/>
      </dsp:nvSpPr>
      <dsp:spPr>
        <a:xfrm>
          <a:off x="0" y="199530"/>
          <a:ext cx="10213200" cy="55165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Resolve or close all open queries accordingly.</a:t>
          </a:r>
          <a:endParaRPr lang="en-IN" sz="2300" kern="1200"/>
        </a:p>
      </dsp:txBody>
      <dsp:txXfrm>
        <a:off x="26930" y="226460"/>
        <a:ext cx="10159340" cy="497795"/>
      </dsp:txXfrm>
    </dsp:sp>
    <dsp:sp modelId="{5924BA15-A6BF-4229-A525-472AB3A9C7CF}">
      <dsp:nvSpPr>
        <dsp:cNvPr id="0" name=""/>
        <dsp:cNvSpPr/>
      </dsp:nvSpPr>
      <dsp:spPr>
        <a:xfrm>
          <a:off x="0" y="817425"/>
          <a:ext cx="10213200" cy="55165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All external and internal lab data (eg, PK, ECG), are loaded and reconciled.</a:t>
          </a:r>
          <a:endParaRPr lang="en-IN" sz="2300" kern="1200"/>
        </a:p>
      </dsp:txBody>
      <dsp:txXfrm>
        <a:off x="26930" y="844355"/>
        <a:ext cx="10159340" cy="497795"/>
      </dsp:txXfrm>
    </dsp:sp>
    <dsp:sp modelId="{C11DC917-36AC-4670-AD80-257756DE5E89}">
      <dsp:nvSpPr>
        <dsp:cNvPr id="0" name=""/>
        <dsp:cNvSpPr/>
      </dsp:nvSpPr>
      <dsp:spPr>
        <a:xfrm>
          <a:off x="0" y="1435320"/>
          <a:ext cx="10213200" cy="55165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All lab normal values are present, loaded and complete</a:t>
          </a:r>
          <a:endParaRPr lang="en-IN" sz="2300" kern="1200"/>
        </a:p>
      </dsp:txBody>
      <dsp:txXfrm>
        <a:off x="26930" y="1462250"/>
        <a:ext cx="10159340" cy="497795"/>
      </dsp:txXfrm>
    </dsp:sp>
    <dsp:sp modelId="{7565E8E3-622A-4980-9767-1455CB1A6AA4}">
      <dsp:nvSpPr>
        <dsp:cNvPr id="0" name=""/>
        <dsp:cNvSpPr/>
      </dsp:nvSpPr>
      <dsp:spPr>
        <a:xfrm>
          <a:off x="0" y="2053215"/>
          <a:ext cx="10213200" cy="55165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SDV is completed for All CRFS by the CRA</a:t>
          </a:r>
          <a:endParaRPr lang="en-IN" sz="2300" kern="1200"/>
        </a:p>
      </dsp:txBody>
      <dsp:txXfrm>
        <a:off x="26930" y="2080145"/>
        <a:ext cx="10159340" cy="497795"/>
      </dsp:txXfrm>
    </dsp:sp>
    <dsp:sp modelId="{81341260-A316-4B6B-8C36-DEC0F8165E37}">
      <dsp:nvSpPr>
        <dsp:cNvPr id="0" name=""/>
        <dsp:cNvSpPr/>
      </dsp:nvSpPr>
      <dsp:spPr>
        <a:xfrm>
          <a:off x="0" y="2671110"/>
          <a:ext cx="10213200" cy="55165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Obtain Principal Investigator Signature.</a:t>
          </a:r>
          <a:endParaRPr lang="en-IN" sz="2300" kern="1200"/>
        </a:p>
      </dsp:txBody>
      <dsp:txXfrm>
        <a:off x="26930" y="2698040"/>
        <a:ext cx="10159340" cy="497795"/>
      </dsp:txXfrm>
    </dsp:sp>
    <dsp:sp modelId="{C643608A-264B-4D02-8BAE-EF59F0BDA16C}">
      <dsp:nvSpPr>
        <dsp:cNvPr id="0" name=""/>
        <dsp:cNvSpPr/>
      </dsp:nvSpPr>
      <dsp:spPr>
        <a:xfrm>
          <a:off x="0" y="3289005"/>
          <a:ext cx="10213200" cy="55165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Get Approval from Statistician and CDM for database locking</a:t>
          </a:r>
          <a:endParaRPr lang="en-IN" sz="2300" kern="1200"/>
        </a:p>
      </dsp:txBody>
      <dsp:txXfrm>
        <a:off x="26930" y="3315935"/>
        <a:ext cx="10159340" cy="497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49BEA-EBB5-4F32-A150-B330D87BA343}">
      <dsp:nvSpPr>
        <dsp:cNvPr id="0" name=""/>
        <dsp:cNvSpPr/>
      </dsp:nvSpPr>
      <dsp:spPr>
        <a:xfrm>
          <a:off x="0" y="1212057"/>
          <a:ext cx="10213200" cy="161607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E643EB-C411-4A39-9947-C18C50C7EE16}">
      <dsp:nvSpPr>
        <dsp:cNvPr id="0" name=""/>
        <dsp:cNvSpPr/>
      </dsp:nvSpPr>
      <dsp:spPr>
        <a:xfrm>
          <a:off x="4488" y="0"/>
          <a:ext cx="2962226" cy="1616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marL="0" lvl="0" indent="0" algn="ctr" defTabSz="1244600">
            <a:lnSpc>
              <a:spcPct val="90000"/>
            </a:lnSpc>
            <a:spcBef>
              <a:spcPct val="0"/>
            </a:spcBef>
            <a:spcAft>
              <a:spcPct val="35000"/>
            </a:spcAft>
            <a:buNone/>
          </a:pPr>
          <a:r>
            <a:rPr lang="pt-BR" sz="2800" kern="1200"/>
            <a:t>Data Transfer via CD/DVD</a:t>
          </a:r>
          <a:endParaRPr lang="en-IN" sz="2800" kern="1200"/>
        </a:p>
      </dsp:txBody>
      <dsp:txXfrm>
        <a:off x="4488" y="0"/>
        <a:ext cx="2962226" cy="1616076"/>
      </dsp:txXfrm>
    </dsp:sp>
    <dsp:sp modelId="{298CE235-AB89-4417-B5A4-A7DD9A6525E3}">
      <dsp:nvSpPr>
        <dsp:cNvPr id="0" name=""/>
        <dsp:cNvSpPr/>
      </dsp:nvSpPr>
      <dsp:spPr>
        <a:xfrm>
          <a:off x="1283592" y="1818085"/>
          <a:ext cx="404019" cy="404019"/>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EB51E2-E949-426F-BD96-72ECAD4394F9}">
      <dsp:nvSpPr>
        <dsp:cNvPr id="0" name=""/>
        <dsp:cNvSpPr/>
      </dsp:nvSpPr>
      <dsp:spPr>
        <a:xfrm>
          <a:off x="3114826" y="2424114"/>
          <a:ext cx="2962226" cy="1616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0" lvl="0" indent="0" algn="ctr" defTabSz="1244600">
            <a:lnSpc>
              <a:spcPct val="90000"/>
            </a:lnSpc>
            <a:spcBef>
              <a:spcPct val="0"/>
            </a:spcBef>
            <a:spcAft>
              <a:spcPct val="35000"/>
            </a:spcAft>
            <a:buNone/>
          </a:pPr>
          <a:r>
            <a:rPr lang="pt-BR" sz="2800" kern="1200"/>
            <a:t>Data Transfer via secured web link</a:t>
          </a:r>
          <a:endParaRPr lang="en-IN" sz="2800" kern="1200"/>
        </a:p>
      </dsp:txBody>
      <dsp:txXfrm>
        <a:off x="3114826" y="2424114"/>
        <a:ext cx="2962226" cy="1616076"/>
      </dsp:txXfrm>
    </dsp:sp>
    <dsp:sp modelId="{288D8D38-6A38-4925-8A63-50F0ABDC1941}">
      <dsp:nvSpPr>
        <dsp:cNvPr id="0" name=""/>
        <dsp:cNvSpPr/>
      </dsp:nvSpPr>
      <dsp:spPr>
        <a:xfrm>
          <a:off x="4393930" y="1818085"/>
          <a:ext cx="404019" cy="404019"/>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F2FF2-6B36-4CEF-868C-1BEDB6E5A594}">
      <dsp:nvSpPr>
        <dsp:cNvPr id="0" name=""/>
        <dsp:cNvSpPr/>
      </dsp:nvSpPr>
      <dsp:spPr>
        <a:xfrm>
          <a:off x="6225164" y="0"/>
          <a:ext cx="2962226" cy="1616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marL="0" lvl="0" indent="0" algn="ctr" defTabSz="1244600">
            <a:lnSpc>
              <a:spcPct val="90000"/>
            </a:lnSpc>
            <a:spcBef>
              <a:spcPct val="0"/>
            </a:spcBef>
            <a:spcAft>
              <a:spcPct val="35000"/>
            </a:spcAft>
            <a:buNone/>
          </a:pPr>
          <a:r>
            <a:rPr lang="pt-BR" sz="2800" kern="1200"/>
            <a:t>Data Transfer via email</a:t>
          </a:r>
          <a:endParaRPr lang="en-IN" sz="2800" kern="1200"/>
        </a:p>
      </dsp:txBody>
      <dsp:txXfrm>
        <a:off x="6225164" y="0"/>
        <a:ext cx="2962226" cy="1616076"/>
      </dsp:txXfrm>
    </dsp:sp>
    <dsp:sp modelId="{E8A49DE0-3B6A-40E1-87EA-FE7B05E349CE}">
      <dsp:nvSpPr>
        <dsp:cNvPr id="0" name=""/>
        <dsp:cNvSpPr/>
      </dsp:nvSpPr>
      <dsp:spPr>
        <a:xfrm>
          <a:off x="7504268" y="1818085"/>
          <a:ext cx="404019" cy="404019"/>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FE549-BC70-4052-BB44-C1F8FADF77B3}">
      <dsp:nvSpPr>
        <dsp:cNvPr id="0" name=""/>
        <dsp:cNvSpPr/>
      </dsp:nvSpPr>
      <dsp:spPr>
        <a:xfrm>
          <a:off x="765989" y="0"/>
          <a:ext cx="8681220" cy="404019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736B01-4345-46E3-B4DC-A6AB617D70E9}">
      <dsp:nvSpPr>
        <dsp:cNvPr id="0" name=""/>
        <dsp:cNvSpPr/>
      </dsp:nvSpPr>
      <dsp:spPr>
        <a:xfrm>
          <a:off x="4488" y="1212057"/>
          <a:ext cx="1962350" cy="161607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Post database lock, the Patient Data Reports (PDRS) is generated for all subjects</a:t>
          </a:r>
          <a:endParaRPr lang="en-IN" sz="1500" kern="1200"/>
        </a:p>
      </dsp:txBody>
      <dsp:txXfrm>
        <a:off x="83378" y="1290947"/>
        <a:ext cx="1804570" cy="1458296"/>
      </dsp:txXfrm>
    </dsp:sp>
    <dsp:sp modelId="{27B98636-CB8D-4DAD-9658-E6A4D9DAFDF3}">
      <dsp:nvSpPr>
        <dsp:cNvPr id="0" name=""/>
        <dsp:cNvSpPr/>
      </dsp:nvSpPr>
      <dsp:spPr>
        <a:xfrm>
          <a:off x="2064956" y="1212057"/>
          <a:ext cx="1962350" cy="161607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PDRS for each site are copied in a separate password protected CD/DVD and sent to site</a:t>
          </a:r>
          <a:endParaRPr lang="en-IN" sz="1500" kern="1200"/>
        </a:p>
      </dsp:txBody>
      <dsp:txXfrm>
        <a:off x="2143846" y="1290947"/>
        <a:ext cx="1804570" cy="1458296"/>
      </dsp:txXfrm>
    </dsp:sp>
    <dsp:sp modelId="{D6F8D72B-7EEB-428D-9B32-4D7CDBC20DC0}">
      <dsp:nvSpPr>
        <dsp:cNvPr id="0" name=""/>
        <dsp:cNvSpPr/>
      </dsp:nvSpPr>
      <dsp:spPr>
        <a:xfrm>
          <a:off x="4125424" y="1212057"/>
          <a:ext cx="1962350" cy="161607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Receive the confirmation from site on receipt of the CD/DVD</a:t>
          </a:r>
          <a:endParaRPr lang="en-IN" sz="1500" kern="1200"/>
        </a:p>
      </dsp:txBody>
      <dsp:txXfrm>
        <a:off x="4204314" y="1290947"/>
        <a:ext cx="1804570" cy="1458296"/>
      </dsp:txXfrm>
    </dsp:sp>
    <dsp:sp modelId="{47293A56-6E50-44D3-814D-7D51677EC59D}">
      <dsp:nvSpPr>
        <dsp:cNvPr id="0" name=""/>
        <dsp:cNvSpPr/>
      </dsp:nvSpPr>
      <dsp:spPr>
        <a:xfrm>
          <a:off x="6185892" y="1212057"/>
          <a:ext cx="1962350" cy="161607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Courier the hard copies of the sites confirmation and study documents to Sponsor</a:t>
          </a:r>
          <a:endParaRPr lang="en-IN" sz="1500" kern="1200"/>
        </a:p>
      </dsp:txBody>
      <dsp:txXfrm>
        <a:off x="6264782" y="1290947"/>
        <a:ext cx="1804570" cy="1458296"/>
      </dsp:txXfrm>
    </dsp:sp>
    <dsp:sp modelId="{0025BB3C-EA8A-42C8-BC59-FDA3D0BA7A3F}">
      <dsp:nvSpPr>
        <dsp:cNvPr id="0" name=""/>
        <dsp:cNvSpPr/>
      </dsp:nvSpPr>
      <dsp:spPr>
        <a:xfrm>
          <a:off x="8246361" y="1212057"/>
          <a:ext cx="1962350" cy="161607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Receive confirmation from Sponsor</a:t>
          </a:r>
          <a:endParaRPr lang="en-IN" sz="1500" kern="1200"/>
        </a:p>
      </dsp:txBody>
      <dsp:txXfrm>
        <a:off x="8325251" y="1290947"/>
        <a:ext cx="1804570" cy="14582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90EA0-244E-4CF8-97C4-650032FBD2B9}">
      <dsp:nvSpPr>
        <dsp:cNvPr id="0" name=""/>
        <dsp:cNvSpPr/>
      </dsp:nvSpPr>
      <dsp:spPr>
        <a:xfrm>
          <a:off x="1994" y="1316225"/>
          <a:ext cx="4253837" cy="25523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this step involves Preparing archival versions of eCRF for the sites and the sponsor files.</a:t>
          </a:r>
          <a:endParaRPr lang="en-IN" sz="2900" kern="1200" dirty="0"/>
        </a:p>
      </dsp:txBody>
      <dsp:txXfrm>
        <a:off x="76748" y="1390979"/>
        <a:ext cx="4104329" cy="2402794"/>
      </dsp:txXfrm>
    </dsp:sp>
    <dsp:sp modelId="{24DB28B7-D41E-4AF1-AD8E-529449579731}">
      <dsp:nvSpPr>
        <dsp:cNvPr id="0" name=""/>
        <dsp:cNvSpPr/>
      </dsp:nvSpPr>
      <dsp:spPr>
        <a:xfrm>
          <a:off x="4681216" y="2064901"/>
          <a:ext cx="901813" cy="10549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4681216" y="2275891"/>
        <a:ext cx="631269" cy="632971"/>
      </dsp:txXfrm>
    </dsp:sp>
    <dsp:sp modelId="{2586D825-A6FA-4C12-93AC-06E1AC460C11}">
      <dsp:nvSpPr>
        <dsp:cNvPr id="0" name=""/>
        <dsp:cNvSpPr/>
      </dsp:nvSpPr>
      <dsp:spPr>
        <a:xfrm>
          <a:off x="5957367" y="1316225"/>
          <a:ext cx="4253837" cy="25523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it is done for secure retention, maintenance and retrieval of data which goes to the Trial Master File (TMF).</a:t>
          </a:r>
          <a:endParaRPr lang="en-IN" sz="2900" kern="1200"/>
        </a:p>
      </dsp:txBody>
      <dsp:txXfrm>
        <a:off x="6032121" y="1390979"/>
        <a:ext cx="4104329" cy="24027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CB742-6AB1-42B9-B956-8655CCBAF3DA}" type="datetimeFigureOut">
              <a:rPr lang="en-IN" smtClean="0"/>
              <a:t>02-03-2023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EC214-AA22-496F-A876-D268DC683980}" type="slidenum">
              <a:rPr lang="en-IN" smtClean="0"/>
              <a:t>‹#›</a:t>
            </a:fld>
            <a:endParaRPr lang="en-IN"/>
          </a:p>
        </p:txBody>
      </p:sp>
    </p:spTree>
    <p:extLst>
      <p:ext uri="{BB962C8B-B14F-4D97-AF65-F5344CB8AC3E}">
        <p14:creationId xmlns:p14="http://schemas.microsoft.com/office/powerpoint/2010/main" val="251494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CA85CB02-39F8-41C0-B70A-9FF4D1E82884}" type="datetime1">
              <a:rPr lang="en-US" smtClean="0"/>
              <a:t>3/2/2023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0821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F63E442C-DC2A-45B0-B2EA-5C9973C521F5}" type="datetime1">
              <a:rPr lang="en-US" smtClean="0"/>
              <a:t>3/2/2023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3420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0B603057-F776-4EFB-8D66-A635A23B4779}" type="datetime1">
              <a:rPr lang="en-US" smtClean="0"/>
              <a:t>3/2/2023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4632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CC40B1FC-2E8C-49AC-A38E-70ED244DDEBE}" type="datetime1">
              <a:rPr lang="en-US" smtClean="0"/>
              <a:t>3/2/2023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8939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C11B1B8F-0FB1-4D6C-81D3-6676890ED6BB}" type="datetime1">
              <a:rPr lang="en-US" smtClean="0"/>
              <a:t>3/2/2023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20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22D626B-7C11-43F9-9404-A0BDD8B14488}" type="datetime1">
              <a:rPr lang="en-US" smtClean="0"/>
              <a:t>3/2/2023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www.siroinstitute.com</a:t>
            </a:r>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7910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59D1C046-16D9-42D1-A646-F32E889579B8}" type="datetime1">
              <a:rPr lang="en-US" smtClean="0"/>
              <a:t>3/2/2023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www.siroinstitute.com</a:t>
            </a:r>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25841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63DDF900-182F-47F2-BC89-942A825AE723}" type="datetime1">
              <a:rPr lang="en-US" smtClean="0"/>
              <a:t>3/2/2023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www.siroinstitute.com</a:t>
            </a:r>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5071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A0051F23-D0C5-415A-A06B-7EEE0EDF22CB}" type="datetime1">
              <a:rPr lang="en-US" smtClean="0"/>
              <a:t>3/2/2023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r>
              <a:rPr lang="en-US"/>
              <a:t>www.siroinstitute.com</a:t>
            </a:r>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5000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14304582-BCA6-4BC1-8753-8B8746FDC0C0}" type="datetime1">
              <a:rPr lang="en-US" smtClean="0"/>
              <a:t>3/2/2023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r>
              <a:rPr lang="en-US"/>
              <a:t>www.siroinstitute.com</a:t>
            </a:r>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79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0551D416-A868-4D94-A8D4-88213FFB7BD6}" type="datetime1">
              <a:rPr lang="en-US" smtClean="0"/>
              <a:t>3/2/2023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r>
              <a:rPr lang="en-US"/>
              <a:t>www.siroinstitute.com</a:t>
            </a:r>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95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1D440B1A-709D-4435-A737-A0A5469651E0}" type="datetime1">
              <a:rPr lang="en-US" smtClean="0"/>
              <a:t>3/2/2023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www.siroinstitute.com</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674096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hyperlink" Target="https://www.ncbi.nlm.nih.gov/pmc/articles/PMC3326906/" TargetMode="External"/><Relationship Id="rId2" Type="http://schemas.openxmlformats.org/officeDocument/2006/relationships/hyperlink" Target="https://www.clinskill.com/clinical-data-management-processes-after-data-collection/"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mhaonline.com/faq/what-is-clinical-data-management"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EB63-4364-7E6C-CEC6-2A5236AA11EF}"/>
              </a:ext>
            </a:extLst>
          </p:cNvPr>
          <p:cNvSpPr>
            <a:spLocks noGrp="1"/>
          </p:cNvSpPr>
          <p:nvPr>
            <p:ph type="ctrTitle"/>
          </p:nvPr>
        </p:nvSpPr>
        <p:spPr/>
        <p:txBody>
          <a:bodyPr>
            <a:normAutofit/>
          </a:bodyPr>
          <a:lstStyle/>
          <a:p>
            <a:r>
              <a:rPr lang="en-IN" sz="5400" b="1" dirty="0">
                <a:solidFill>
                  <a:srgbClr val="000000"/>
                </a:solidFill>
                <a:effectLst/>
                <a:latin typeface="Calibri" panose="020F0502020204030204" pitchFamily="34" charset="0"/>
                <a:ea typeface="Times New Roman" panose="02020603050405020304" pitchFamily="18" charset="0"/>
              </a:rPr>
              <a:t>Data base lock, transfer and archival</a:t>
            </a:r>
            <a:endParaRPr lang="en-IN" sz="5400" b="1" dirty="0"/>
          </a:p>
        </p:txBody>
      </p:sp>
      <p:sp>
        <p:nvSpPr>
          <p:cNvPr id="3" name="Subtitle 2">
            <a:extLst>
              <a:ext uri="{FF2B5EF4-FFF2-40B4-BE49-F238E27FC236}">
                <a16:creationId xmlns:a16="http://schemas.microsoft.com/office/drawing/2014/main" id="{F7C2E6B8-4643-E530-716E-E0E805991648}"/>
              </a:ext>
            </a:extLst>
          </p:cNvPr>
          <p:cNvSpPr>
            <a:spLocks noGrp="1"/>
          </p:cNvSpPr>
          <p:nvPr>
            <p:ph type="subTitle" idx="1"/>
          </p:nvPr>
        </p:nvSpPr>
        <p:spPr>
          <a:xfrm>
            <a:off x="3216000" y="3945770"/>
            <a:ext cx="5498342" cy="1992321"/>
          </a:xfrm>
        </p:spPr>
        <p:txBody>
          <a:bodyPr/>
          <a:lstStyle/>
          <a:p>
            <a:r>
              <a:rPr lang="en-IN" b="1" dirty="0"/>
              <a:t>Presented by-</a:t>
            </a:r>
          </a:p>
          <a:p>
            <a:r>
              <a:rPr lang="en-IN" dirty="0"/>
              <a:t>Sonal Takarkhede, Gayatri </a:t>
            </a:r>
            <a:r>
              <a:rPr lang="en-IN" dirty="0" err="1"/>
              <a:t>Tikar</a:t>
            </a:r>
            <a:r>
              <a:rPr lang="en-IN" dirty="0"/>
              <a:t> &amp; Arti </a:t>
            </a:r>
            <a:r>
              <a:rPr lang="en-IN" dirty="0" err="1"/>
              <a:t>Yadgire</a:t>
            </a:r>
            <a:endParaRPr lang="en-IN" dirty="0"/>
          </a:p>
        </p:txBody>
      </p:sp>
      <p:sp>
        <p:nvSpPr>
          <p:cNvPr id="4" name="Footer Placeholder 3">
            <a:extLst>
              <a:ext uri="{FF2B5EF4-FFF2-40B4-BE49-F238E27FC236}">
                <a16:creationId xmlns:a16="http://schemas.microsoft.com/office/drawing/2014/main" id="{5F7C0B99-CFFD-69E3-B7FC-E977075B1391}"/>
              </a:ext>
            </a:extLst>
          </p:cNvPr>
          <p:cNvSpPr>
            <a:spLocks noGrp="1"/>
          </p:cNvSpPr>
          <p:nvPr>
            <p:ph type="ftr" sz="quarter" idx="11"/>
          </p:nvPr>
        </p:nvSpPr>
        <p:spPr/>
        <p:txBody>
          <a:bodyPr/>
          <a:lstStyle/>
          <a:p>
            <a:r>
              <a:rPr lang="en-US"/>
              <a:t>www.siroinstitute.com</a:t>
            </a:r>
          </a:p>
        </p:txBody>
      </p:sp>
      <p:sp>
        <p:nvSpPr>
          <p:cNvPr id="5" name="Slide Number Placeholder 4">
            <a:extLst>
              <a:ext uri="{FF2B5EF4-FFF2-40B4-BE49-F238E27FC236}">
                <a16:creationId xmlns:a16="http://schemas.microsoft.com/office/drawing/2014/main" id="{971CF715-CFF7-DDF0-37E4-5671B6D8D33F}"/>
              </a:ext>
            </a:extLst>
          </p:cNvPr>
          <p:cNvSpPr>
            <a:spLocks noGrp="1"/>
          </p:cNvSpPr>
          <p:nvPr>
            <p:ph type="sldNum" sz="quarter" idx="12"/>
          </p:nvPr>
        </p:nvSpPr>
        <p:spPr/>
        <p:txBody>
          <a:bodyPr/>
          <a:lstStyle/>
          <a:p>
            <a:fld id="{FF2BD96E-3838-45D2-9031-D3AF67C920A5}" type="slidenum">
              <a:rPr lang="en-US" smtClean="0"/>
              <a:t>1</a:t>
            </a:fld>
            <a:endParaRPr lang="en-US"/>
          </a:p>
        </p:txBody>
      </p:sp>
      <p:pic>
        <p:nvPicPr>
          <p:cNvPr id="7" name="Picture 6">
            <a:extLst>
              <a:ext uri="{FF2B5EF4-FFF2-40B4-BE49-F238E27FC236}">
                <a16:creationId xmlns:a16="http://schemas.microsoft.com/office/drawing/2014/main" id="{F393C659-D695-8A60-A3CB-5AF85FA38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1792" y="-183492"/>
            <a:ext cx="2821678" cy="2141406"/>
          </a:xfrm>
          <a:prstGeom prst="rect">
            <a:avLst/>
          </a:prstGeom>
        </p:spPr>
      </p:pic>
    </p:spTree>
    <p:extLst>
      <p:ext uri="{BB962C8B-B14F-4D97-AF65-F5344CB8AC3E}">
        <p14:creationId xmlns:p14="http://schemas.microsoft.com/office/powerpoint/2010/main" val="1292139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C1DC-FC63-73DE-AF0C-A0ED043118E1}"/>
              </a:ext>
            </a:extLst>
          </p:cNvPr>
          <p:cNvSpPr>
            <a:spLocks noGrp="1"/>
          </p:cNvSpPr>
          <p:nvPr>
            <p:ph type="title"/>
          </p:nvPr>
        </p:nvSpPr>
        <p:spPr>
          <a:xfrm>
            <a:off x="989400" y="329187"/>
            <a:ext cx="10213200" cy="1112836"/>
          </a:xfrm>
        </p:spPr>
        <p:txBody>
          <a:bodyPr/>
          <a:lstStyle/>
          <a:p>
            <a:pPr marL="457200" indent="-457200">
              <a:buFont typeface="Wingdings" panose="05000000000000000000" pitchFamily="2" charset="2"/>
              <a:buChar char="Ø"/>
            </a:pPr>
            <a:r>
              <a:rPr lang="en-US" dirty="0"/>
              <a:t>Data Transfer(1/2)</a:t>
            </a:r>
            <a:endParaRPr lang="en-IN" dirty="0"/>
          </a:p>
        </p:txBody>
      </p:sp>
      <p:graphicFrame>
        <p:nvGraphicFramePr>
          <p:cNvPr id="4" name="Content Placeholder 3">
            <a:extLst>
              <a:ext uri="{FF2B5EF4-FFF2-40B4-BE49-F238E27FC236}">
                <a16:creationId xmlns:a16="http://schemas.microsoft.com/office/drawing/2014/main" id="{DBB36A7C-FD6F-590D-BFC4-A527AD3BE4A9}"/>
              </a:ext>
            </a:extLst>
          </p:cNvPr>
          <p:cNvGraphicFramePr>
            <a:graphicFrameLocks noGrp="1"/>
          </p:cNvGraphicFramePr>
          <p:nvPr>
            <p:ph idx="1"/>
            <p:extLst>
              <p:ext uri="{D42A27DB-BD31-4B8C-83A1-F6EECF244321}">
                <p14:modId xmlns:p14="http://schemas.microsoft.com/office/powerpoint/2010/main" val="1377406795"/>
              </p:ext>
            </p:extLst>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9693EE59-3805-1AEE-E849-23929F9A9B35}"/>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EDDDD961-1834-303F-AAB5-6DE0177536D0}"/>
              </a:ext>
            </a:extLst>
          </p:cNvPr>
          <p:cNvSpPr>
            <a:spLocks noGrp="1"/>
          </p:cNvSpPr>
          <p:nvPr>
            <p:ph type="sldNum" sz="quarter" idx="12"/>
          </p:nvPr>
        </p:nvSpPr>
        <p:spPr/>
        <p:txBody>
          <a:bodyPr/>
          <a:lstStyle/>
          <a:p>
            <a:fld id="{FF2BD96E-3838-45D2-9031-D3AF67C920A5}" type="slidenum">
              <a:rPr lang="en-US" smtClean="0"/>
              <a:t>10</a:t>
            </a:fld>
            <a:endParaRPr lang="en-US"/>
          </a:p>
        </p:txBody>
      </p:sp>
      <p:pic>
        <p:nvPicPr>
          <p:cNvPr id="7" name="Picture 6">
            <a:extLst>
              <a:ext uri="{FF2B5EF4-FFF2-40B4-BE49-F238E27FC236}">
                <a16:creationId xmlns:a16="http://schemas.microsoft.com/office/drawing/2014/main" id="{C8991EBB-5CC5-27E6-CBA6-E28AD41268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41792" y="-183492"/>
            <a:ext cx="2821678" cy="2141406"/>
          </a:xfrm>
          <a:prstGeom prst="rect">
            <a:avLst/>
          </a:prstGeom>
        </p:spPr>
      </p:pic>
    </p:spTree>
    <p:extLst>
      <p:ext uri="{BB962C8B-B14F-4D97-AF65-F5344CB8AC3E}">
        <p14:creationId xmlns:p14="http://schemas.microsoft.com/office/powerpoint/2010/main" val="370450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4ED6-2472-B70C-0168-90A3A273685B}"/>
              </a:ext>
            </a:extLst>
          </p:cNvPr>
          <p:cNvSpPr>
            <a:spLocks noGrp="1"/>
          </p:cNvSpPr>
          <p:nvPr>
            <p:ph type="title"/>
          </p:nvPr>
        </p:nvSpPr>
        <p:spPr/>
        <p:txBody>
          <a:bodyPr/>
          <a:lstStyle/>
          <a:p>
            <a:r>
              <a:rPr lang="en-IN" dirty="0"/>
              <a:t>Data transfer(2/2)</a:t>
            </a:r>
          </a:p>
        </p:txBody>
      </p:sp>
      <p:graphicFrame>
        <p:nvGraphicFramePr>
          <p:cNvPr id="4" name="Content Placeholder 3">
            <a:extLst>
              <a:ext uri="{FF2B5EF4-FFF2-40B4-BE49-F238E27FC236}">
                <a16:creationId xmlns:a16="http://schemas.microsoft.com/office/drawing/2014/main" id="{5ADB07CD-F951-D643-4F16-7A14CDC59F4B}"/>
              </a:ext>
            </a:extLst>
          </p:cNvPr>
          <p:cNvGraphicFramePr>
            <a:graphicFrameLocks noGrp="1"/>
          </p:cNvGraphicFramePr>
          <p:nvPr>
            <p:ph idx="1"/>
            <p:extLst>
              <p:ext uri="{D42A27DB-BD31-4B8C-83A1-F6EECF244321}">
                <p14:modId xmlns:p14="http://schemas.microsoft.com/office/powerpoint/2010/main" val="947495656"/>
              </p:ext>
            </p:extLst>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FB37B0BA-A867-C272-A58E-4A36382A83FB}"/>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DB7EBF9F-1D38-406E-9642-AB47E818F965}"/>
              </a:ext>
            </a:extLst>
          </p:cNvPr>
          <p:cNvSpPr>
            <a:spLocks noGrp="1"/>
          </p:cNvSpPr>
          <p:nvPr>
            <p:ph type="sldNum" sz="quarter" idx="12"/>
          </p:nvPr>
        </p:nvSpPr>
        <p:spPr/>
        <p:txBody>
          <a:bodyPr/>
          <a:lstStyle/>
          <a:p>
            <a:fld id="{FF2BD96E-3838-45D2-9031-D3AF67C920A5}" type="slidenum">
              <a:rPr lang="en-US" smtClean="0"/>
              <a:t>11</a:t>
            </a:fld>
            <a:endParaRPr lang="en-US"/>
          </a:p>
        </p:txBody>
      </p:sp>
      <p:pic>
        <p:nvPicPr>
          <p:cNvPr id="7" name="Picture 6">
            <a:extLst>
              <a:ext uri="{FF2B5EF4-FFF2-40B4-BE49-F238E27FC236}">
                <a16:creationId xmlns:a16="http://schemas.microsoft.com/office/drawing/2014/main" id="{C5C9E7F6-ED00-7B51-C58D-AA6B46F07F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41792" y="-183492"/>
            <a:ext cx="2821678" cy="2141406"/>
          </a:xfrm>
          <a:prstGeom prst="rect">
            <a:avLst/>
          </a:prstGeom>
        </p:spPr>
      </p:pic>
    </p:spTree>
    <p:extLst>
      <p:ext uri="{BB962C8B-B14F-4D97-AF65-F5344CB8AC3E}">
        <p14:creationId xmlns:p14="http://schemas.microsoft.com/office/powerpoint/2010/main" val="303341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91C8-820A-4915-DCAD-759CABE9035C}"/>
              </a:ext>
            </a:extLst>
          </p:cNvPr>
          <p:cNvSpPr>
            <a:spLocks noGrp="1"/>
          </p:cNvSpPr>
          <p:nvPr>
            <p:ph type="title"/>
          </p:nvPr>
        </p:nvSpPr>
        <p:spPr>
          <a:xfrm>
            <a:off x="989400" y="395289"/>
            <a:ext cx="10213200" cy="736595"/>
          </a:xfrm>
        </p:spPr>
        <p:txBody>
          <a:bodyPr/>
          <a:lstStyle/>
          <a:p>
            <a:pPr marL="457200" indent="-457200">
              <a:buFont typeface="Wingdings" panose="05000000000000000000" pitchFamily="2" charset="2"/>
              <a:buChar char="Ø"/>
            </a:pPr>
            <a:r>
              <a:rPr lang="en-US" dirty="0"/>
              <a:t>Data Archiving</a:t>
            </a:r>
            <a:endParaRPr lang="en-IN" dirty="0"/>
          </a:p>
        </p:txBody>
      </p:sp>
      <p:graphicFrame>
        <p:nvGraphicFramePr>
          <p:cNvPr id="4" name="Content Placeholder 3">
            <a:extLst>
              <a:ext uri="{FF2B5EF4-FFF2-40B4-BE49-F238E27FC236}">
                <a16:creationId xmlns:a16="http://schemas.microsoft.com/office/drawing/2014/main" id="{E2D14D31-7452-D325-E415-0939148C6B9B}"/>
              </a:ext>
            </a:extLst>
          </p:cNvPr>
          <p:cNvGraphicFramePr>
            <a:graphicFrameLocks noGrp="1"/>
          </p:cNvGraphicFramePr>
          <p:nvPr>
            <p:ph idx="1"/>
            <p:extLst>
              <p:ext uri="{D42A27DB-BD31-4B8C-83A1-F6EECF244321}">
                <p14:modId xmlns:p14="http://schemas.microsoft.com/office/powerpoint/2010/main" val="1559274910"/>
              </p:ext>
            </p:extLst>
          </p:nvPr>
        </p:nvGraphicFramePr>
        <p:xfrm>
          <a:off x="989400" y="1277957"/>
          <a:ext cx="10213200" cy="5184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a:extLst>
              <a:ext uri="{FF2B5EF4-FFF2-40B4-BE49-F238E27FC236}">
                <a16:creationId xmlns:a16="http://schemas.microsoft.com/office/drawing/2014/main" id="{CCFA2301-F296-C2FC-F71C-94869536A565}"/>
              </a:ext>
            </a:extLst>
          </p:cNvPr>
          <p:cNvSpPr>
            <a:spLocks noGrp="1"/>
          </p:cNvSpPr>
          <p:nvPr>
            <p:ph type="ftr" sz="quarter" idx="11"/>
          </p:nvPr>
        </p:nvSpPr>
        <p:spPr/>
        <p:txBody>
          <a:bodyPr/>
          <a:lstStyle/>
          <a:p>
            <a:r>
              <a:rPr lang="en-US"/>
              <a:t>www.siroinstitute.com</a:t>
            </a:r>
          </a:p>
        </p:txBody>
      </p:sp>
      <p:sp>
        <p:nvSpPr>
          <p:cNvPr id="7" name="Slide Number Placeholder 6">
            <a:extLst>
              <a:ext uri="{FF2B5EF4-FFF2-40B4-BE49-F238E27FC236}">
                <a16:creationId xmlns:a16="http://schemas.microsoft.com/office/drawing/2014/main" id="{217F7452-4A14-8485-2E31-4A9C21D822BD}"/>
              </a:ext>
            </a:extLst>
          </p:cNvPr>
          <p:cNvSpPr>
            <a:spLocks noGrp="1"/>
          </p:cNvSpPr>
          <p:nvPr>
            <p:ph type="sldNum" sz="quarter" idx="12"/>
          </p:nvPr>
        </p:nvSpPr>
        <p:spPr/>
        <p:txBody>
          <a:bodyPr/>
          <a:lstStyle/>
          <a:p>
            <a:fld id="{FF2BD96E-3838-45D2-9031-D3AF67C920A5}" type="slidenum">
              <a:rPr lang="en-US" smtClean="0"/>
              <a:t>12</a:t>
            </a:fld>
            <a:endParaRPr lang="en-US"/>
          </a:p>
        </p:txBody>
      </p:sp>
      <p:pic>
        <p:nvPicPr>
          <p:cNvPr id="8" name="Picture 7">
            <a:extLst>
              <a:ext uri="{FF2B5EF4-FFF2-40B4-BE49-F238E27FC236}">
                <a16:creationId xmlns:a16="http://schemas.microsoft.com/office/drawing/2014/main" id="{E9DAD594-BD42-5A96-3427-9DABC864CD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41792" y="-183492"/>
            <a:ext cx="2821678" cy="2141406"/>
          </a:xfrm>
          <a:prstGeom prst="rect">
            <a:avLst/>
          </a:prstGeom>
        </p:spPr>
      </p:pic>
    </p:spTree>
    <p:extLst>
      <p:ext uri="{BB962C8B-B14F-4D97-AF65-F5344CB8AC3E}">
        <p14:creationId xmlns:p14="http://schemas.microsoft.com/office/powerpoint/2010/main" val="271724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FD690-B6FB-9E11-64D8-FAD7E436D72B}"/>
              </a:ext>
            </a:extLst>
          </p:cNvPr>
          <p:cNvSpPr>
            <a:spLocks noGrp="1"/>
          </p:cNvSpPr>
          <p:nvPr>
            <p:ph type="title"/>
          </p:nvPr>
        </p:nvSpPr>
        <p:spPr/>
        <p:txBody>
          <a:bodyPr/>
          <a:lstStyle/>
          <a:p>
            <a:pPr marL="457200" indent="-457200">
              <a:buFont typeface="Wingdings" panose="05000000000000000000" pitchFamily="2" charset="2"/>
              <a:buChar char="Ø"/>
            </a:pPr>
            <a:r>
              <a:rPr lang="en-IN" dirty="0"/>
              <a:t>References </a:t>
            </a:r>
          </a:p>
        </p:txBody>
      </p:sp>
      <p:sp>
        <p:nvSpPr>
          <p:cNvPr id="3" name="Content Placeholder 2">
            <a:extLst>
              <a:ext uri="{FF2B5EF4-FFF2-40B4-BE49-F238E27FC236}">
                <a16:creationId xmlns:a16="http://schemas.microsoft.com/office/drawing/2014/main" id="{2D12DAE5-104F-A266-6998-AEA0814F8908}"/>
              </a:ext>
            </a:extLst>
          </p:cNvPr>
          <p:cNvSpPr>
            <a:spLocks noGrp="1"/>
          </p:cNvSpPr>
          <p:nvPr>
            <p:ph idx="1"/>
          </p:nvPr>
        </p:nvSpPr>
        <p:spPr/>
        <p:txBody>
          <a:bodyPr/>
          <a:lstStyle/>
          <a:p>
            <a:r>
              <a:rPr lang="en-IN" dirty="0">
                <a:hlinkClick r:id="rId2"/>
              </a:rPr>
              <a:t>Clinical Data Management - Processes after Data collection | </a:t>
            </a:r>
            <a:r>
              <a:rPr lang="en-IN" dirty="0" err="1">
                <a:hlinkClick r:id="rId2"/>
              </a:rPr>
              <a:t>ClinSkill</a:t>
            </a:r>
            <a:endParaRPr lang="en-IN" dirty="0"/>
          </a:p>
          <a:p>
            <a:r>
              <a:rPr lang="en-IN" dirty="0">
                <a:hlinkClick r:id="rId3"/>
              </a:rPr>
              <a:t>https://www.ncbi.nlm.nih.gov/pmc/articles/PMC3326906/</a:t>
            </a:r>
            <a:endParaRPr lang="en-IN" dirty="0"/>
          </a:p>
          <a:p>
            <a:r>
              <a:rPr lang="en-IN" dirty="0">
                <a:hlinkClick r:id="rId4"/>
              </a:rPr>
              <a:t>https://www.mhaonline.com/faq/what-is-clinical-data-management</a:t>
            </a:r>
            <a:endParaRPr lang="en-IN" dirty="0"/>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1A25A1F7-E684-45DE-3A92-91B57070B7EA}"/>
              </a:ext>
            </a:extLst>
          </p:cNvPr>
          <p:cNvSpPr>
            <a:spLocks noGrp="1"/>
          </p:cNvSpPr>
          <p:nvPr>
            <p:ph type="ftr" sz="quarter" idx="11"/>
          </p:nvPr>
        </p:nvSpPr>
        <p:spPr/>
        <p:txBody>
          <a:bodyPr/>
          <a:lstStyle/>
          <a:p>
            <a:r>
              <a:rPr lang="en-US"/>
              <a:t>www.siroinstitute.com</a:t>
            </a:r>
          </a:p>
        </p:txBody>
      </p:sp>
      <p:sp>
        <p:nvSpPr>
          <p:cNvPr id="5" name="Slide Number Placeholder 4">
            <a:extLst>
              <a:ext uri="{FF2B5EF4-FFF2-40B4-BE49-F238E27FC236}">
                <a16:creationId xmlns:a16="http://schemas.microsoft.com/office/drawing/2014/main" id="{4D7B6E51-2D33-69FA-0509-4AB3CDBD5C61}"/>
              </a:ext>
            </a:extLst>
          </p:cNvPr>
          <p:cNvSpPr>
            <a:spLocks noGrp="1"/>
          </p:cNvSpPr>
          <p:nvPr>
            <p:ph type="sldNum" sz="quarter" idx="12"/>
          </p:nvPr>
        </p:nvSpPr>
        <p:spPr/>
        <p:txBody>
          <a:bodyPr/>
          <a:lstStyle/>
          <a:p>
            <a:fld id="{FF2BD96E-3838-45D2-9031-D3AF67C920A5}" type="slidenum">
              <a:rPr lang="en-US" smtClean="0"/>
              <a:t>13</a:t>
            </a:fld>
            <a:endParaRPr lang="en-US"/>
          </a:p>
        </p:txBody>
      </p:sp>
      <p:pic>
        <p:nvPicPr>
          <p:cNvPr id="6" name="Picture 5">
            <a:extLst>
              <a:ext uri="{FF2B5EF4-FFF2-40B4-BE49-F238E27FC236}">
                <a16:creationId xmlns:a16="http://schemas.microsoft.com/office/drawing/2014/main" id="{9143CDFF-A2E1-AF40-3FEA-43A3D1D900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1792" y="-183492"/>
            <a:ext cx="2821678" cy="2141406"/>
          </a:xfrm>
          <a:prstGeom prst="rect">
            <a:avLst/>
          </a:prstGeom>
        </p:spPr>
      </p:pic>
    </p:spTree>
    <p:extLst>
      <p:ext uri="{BB962C8B-B14F-4D97-AF65-F5344CB8AC3E}">
        <p14:creationId xmlns:p14="http://schemas.microsoft.com/office/powerpoint/2010/main" val="1491247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7A65D9-3442-4EA1-BB4F-B68848223640}"/>
              </a:ext>
            </a:extLst>
          </p:cNvPr>
          <p:cNvSpPr>
            <a:spLocks noGrp="1"/>
          </p:cNvSpPr>
          <p:nvPr>
            <p:ph idx="1"/>
          </p:nvPr>
        </p:nvSpPr>
        <p:spPr>
          <a:xfrm>
            <a:off x="4382596" y="2927905"/>
            <a:ext cx="3637684" cy="1002190"/>
          </a:xfrm>
        </p:spPr>
        <p:txBody>
          <a:bodyPr>
            <a:noAutofit/>
          </a:bodyPr>
          <a:lstStyle/>
          <a:p>
            <a:pPr marL="0" indent="0">
              <a:buNone/>
            </a:pPr>
            <a:r>
              <a:rPr lang="en-IN" sz="4000" b="1" dirty="0"/>
              <a:t>Thank You!!!</a:t>
            </a:r>
          </a:p>
        </p:txBody>
      </p:sp>
      <p:sp>
        <p:nvSpPr>
          <p:cNvPr id="4" name="Footer Placeholder 3">
            <a:extLst>
              <a:ext uri="{FF2B5EF4-FFF2-40B4-BE49-F238E27FC236}">
                <a16:creationId xmlns:a16="http://schemas.microsoft.com/office/drawing/2014/main" id="{694E7C06-F618-4E1E-70C0-E066D79A263E}"/>
              </a:ext>
            </a:extLst>
          </p:cNvPr>
          <p:cNvSpPr>
            <a:spLocks noGrp="1"/>
          </p:cNvSpPr>
          <p:nvPr>
            <p:ph type="ftr" sz="quarter" idx="11"/>
          </p:nvPr>
        </p:nvSpPr>
        <p:spPr/>
        <p:txBody>
          <a:bodyPr/>
          <a:lstStyle/>
          <a:p>
            <a:r>
              <a:rPr lang="en-US"/>
              <a:t>www.siroinstitute.com</a:t>
            </a:r>
          </a:p>
        </p:txBody>
      </p:sp>
      <p:sp>
        <p:nvSpPr>
          <p:cNvPr id="5" name="Slide Number Placeholder 4">
            <a:extLst>
              <a:ext uri="{FF2B5EF4-FFF2-40B4-BE49-F238E27FC236}">
                <a16:creationId xmlns:a16="http://schemas.microsoft.com/office/drawing/2014/main" id="{66C860E2-7D80-0C59-3117-4CAE22E50114}"/>
              </a:ext>
            </a:extLst>
          </p:cNvPr>
          <p:cNvSpPr>
            <a:spLocks noGrp="1"/>
          </p:cNvSpPr>
          <p:nvPr>
            <p:ph type="sldNum" sz="quarter" idx="12"/>
          </p:nvPr>
        </p:nvSpPr>
        <p:spPr/>
        <p:txBody>
          <a:bodyPr/>
          <a:lstStyle/>
          <a:p>
            <a:fld id="{FF2BD96E-3838-45D2-9031-D3AF67C920A5}" type="slidenum">
              <a:rPr lang="en-US" smtClean="0"/>
              <a:t>14</a:t>
            </a:fld>
            <a:endParaRPr lang="en-US"/>
          </a:p>
        </p:txBody>
      </p:sp>
      <p:pic>
        <p:nvPicPr>
          <p:cNvPr id="6" name="Picture 5">
            <a:extLst>
              <a:ext uri="{FF2B5EF4-FFF2-40B4-BE49-F238E27FC236}">
                <a16:creationId xmlns:a16="http://schemas.microsoft.com/office/drawing/2014/main" id="{B4EC9A49-F899-657D-3F27-490C5F095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1792" y="-183492"/>
            <a:ext cx="2821678" cy="2141406"/>
          </a:xfrm>
          <a:prstGeom prst="rect">
            <a:avLst/>
          </a:prstGeom>
        </p:spPr>
      </p:pic>
    </p:spTree>
    <p:extLst>
      <p:ext uri="{BB962C8B-B14F-4D97-AF65-F5344CB8AC3E}">
        <p14:creationId xmlns:p14="http://schemas.microsoft.com/office/powerpoint/2010/main" val="10024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270E-DA90-FD76-9A36-2DF76D2F50B2}"/>
              </a:ext>
            </a:extLst>
          </p:cNvPr>
          <p:cNvSpPr>
            <a:spLocks noGrp="1"/>
          </p:cNvSpPr>
          <p:nvPr>
            <p:ph type="title"/>
          </p:nvPr>
        </p:nvSpPr>
        <p:spPr>
          <a:xfrm>
            <a:off x="989400" y="380081"/>
            <a:ext cx="10213200" cy="808554"/>
          </a:xfrm>
        </p:spPr>
        <p:txBody>
          <a:bodyPr/>
          <a:lstStyle/>
          <a:p>
            <a:pPr marL="457200" indent="-457200">
              <a:buFont typeface="Wingdings" panose="05000000000000000000" pitchFamily="2" charset="2"/>
              <a:buChar char="Ø"/>
            </a:pPr>
            <a:r>
              <a:rPr lang="en-IN" dirty="0"/>
              <a:t>Contents</a:t>
            </a:r>
          </a:p>
        </p:txBody>
      </p:sp>
      <p:sp>
        <p:nvSpPr>
          <p:cNvPr id="3" name="Content Placeholder 2">
            <a:extLst>
              <a:ext uri="{FF2B5EF4-FFF2-40B4-BE49-F238E27FC236}">
                <a16:creationId xmlns:a16="http://schemas.microsoft.com/office/drawing/2014/main" id="{B921484A-04CA-876E-CB17-B17A5EDC9991}"/>
              </a:ext>
            </a:extLst>
          </p:cNvPr>
          <p:cNvSpPr>
            <a:spLocks noGrp="1"/>
          </p:cNvSpPr>
          <p:nvPr>
            <p:ph idx="1"/>
          </p:nvPr>
        </p:nvSpPr>
        <p:spPr>
          <a:xfrm>
            <a:off x="989400" y="1377452"/>
            <a:ext cx="10213200" cy="4472504"/>
          </a:xfrm>
        </p:spPr>
        <p:txBody>
          <a:bodyPr>
            <a:normAutofit/>
          </a:bodyPr>
          <a:lstStyle/>
          <a:p>
            <a:pPr>
              <a:buFont typeface="Arial" panose="020B0604020202020204" pitchFamily="34" charset="0"/>
              <a:buChar char="•"/>
            </a:pPr>
            <a:r>
              <a:rPr lang="en-US" dirty="0"/>
              <a:t>Introduction </a:t>
            </a:r>
          </a:p>
          <a:p>
            <a:pPr>
              <a:buFont typeface="Arial" panose="020B0604020202020204" pitchFamily="34" charset="0"/>
              <a:buChar char="•"/>
            </a:pPr>
            <a:r>
              <a:rPr lang="en-US" dirty="0"/>
              <a:t>Roles and responsibilities</a:t>
            </a:r>
          </a:p>
          <a:p>
            <a:pPr>
              <a:buFont typeface="Arial" panose="020B0604020202020204" pitchFamily="34" charset="0"/>
              <a:buChar char="•"/>
            </a:pPr>
            <a:r>
              <a:rPr lang="en-US" dirty="0"/>
              <a:t>Data Base lock checklist</a:t>
            </a:r>
          </a:p>
          <a:p>
            <a:pPr>
              <a:buFont typeface="Arial" panose="020B0604020202020204" pitchFamily="34" charset="0"/>
              <a:buChar char="•"/>
            </a:pPr>
            <a:r>
              <a:rPr lang="en-US" dirty="0"/>
              <a:t>Data base locking/Unlocking</a:t>
            </a:r>
          </a:p>
          <a:p>
            <a:pPr>
              <a:buFont typeface="Arial" panose="020B0604020202020204" pitchFamily="34" charset="0"/>
              <a:buChar char="•"/>
            </a:pPr>
            <a:r>
              <a:rPr lang="en-US" dirty="0"/>
              <a:t>Final Data base release </a:t>
            </a:r>
          </a:p>
          <a:p>
            <a:pPr>
              <a:buFont typeface="Arial" panose="020B0604020202020204" pitchFamily="34" charset="0"/>
              <a:buChar char="•"/>
            </a:pPr>
            <a:r>
              <a:rPr lang="en-US" dirty="0"/>
              <a:t>Data Transfer</a:t>
            </a:r>
          </a:p>
          <a:p>
            <a:pPr>
              <a:buFont typeface="Arial" panose="020B0604020202020204" pitchFamily="34" charset="0"/>
              <a:buChar char="•"/>
            </a:pPr>
            <a:r>
              <a:rPr lang="en-US" dirty="0"/>
              <a:t>Data Archiving</a:t>
            </a:r>
            <a:endParaRPr lang="en-IN" dirty="0"/>
          </a:p>
        </p:txBody>
      </p:sp>
      <p:sp>
        <p:nvSpPr>
          <p:cNvPr id="4" name="Footer Placeholder 3">
            <a:extLst>
              <a:ext uri="{FF2B5EF4-FFF2-40B4-BE49-F238E27FC236}">
                <a16:creationId xmlns:a16="http://schemas.microsoft.com/office/drawing/2014/main" id="{F2B69C5B-1E37-8B5D-8AA9-5D874976EA1A}"/>
              </a:ext>
            </a:extLst>
          </p:cNvPr>
          <p:cNvSpPr>
            <a:spLocks noGrp="1"/>
          </p:cNvSpPr>
          <p:nvPr>
            <p:ph type="ftr" sz="quarter" idx="11"/>
          </p:nvPr>
        </p:nvSpPr>
        <p:spPr/>
        <p:txBody>
          <a:bodyPr/>
          <a:lstStyle/>
          <a:p>
            <a:r>
              <a:rPr lang="en-US"/>
              <a:t>www.siroinstitute.com</a:t>
            </a:r>
          </a:p>
        </p:txBody>
      </p:sp>
      <p:sp>
        <p:nvSpPr>
          <p:cNvPr id="5" name="Slide Number Placeholder 4">
            <a:extLst>
              <a:ext uri="{FF2B5EF4-FFF2-40B4-BE49-F238E27FC236}">
                <a16:creationId xmlns:a16="http://schemas.microsoft.com/office/drawing/2014/main" id="{D7758F33-71A5-0C9A-3E97-8421476CBC09}"/>
              </a:ext>
            </a:extLst>
          </p:cNvPr>
          <p:cNvSpPr>
            <a:spLocks noGrp="1"/>
          </p:cNvSpPr>
          <p:nvPr>
            <p:ph type="sldNum" sz="quarter" idx="12"/>
          </p:nvPr>
        </p:nvSpPr>
        <p:spPr/>
        <p:txBody>
          <a:bodyPr/>
          <a:lstStyle/>
          <a:p>
            <a:fld id="{FF2BD96E-3838-45D2-9031-D3AF67C920A5}" type="slidenum">
              <a:rPr lang="en-US" smtClean="0"/>
              <a:t>2</a:t>
            </a:fld>
            <a:endParaRPr lang="en-US"/>
          </a:p>
        </p:txBody>
      </p:sp>
      <p:pic>
        <p:nvPicPr>
          <p:cNvPr id="6" name="Picture 5">
            <a:extLst>
              <a:ext uri="{FF2B5EF4-FFF2-40B4-BE49-F238E27FC236}">
                <a16:creationId xmlns:a16="http://schemas.microsoft.com/office/drawing/2014/main" id="{0C52BC09-7FCF-565B-BD3E-D4E16759E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1792" y="-183492"/>
            <a:ext cx="2821678" cy="2141406"/>
          </a:xfrm>
          <a:prstGeom prst="rect">
            <a:avLst/>
          </a:prstGeom>
        </p:spPr>
      </p:pic>
    </p:spTree>
    <p:extLst>
      <p:ext uri="{BB962C8B-B14F-4D97-AF65-F5344CB8AC3E}">
        <p14:creationId xmlns:p14="http://schemas.microsoft.com/office/powerpoint/2010/main" val="3002118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FFE4-EC9C-155C-9CD2-BD018A706BD0}"/>
              </a:ext>
            </a:extLst>
          </p:cNvPr>
          <p:cNvSpPr>
            <a:spLocks noGrp="1"/>
          </p:cNvSpPr>
          <p:nvPr>
            <p:ph type="title"/>
          </p:nvPr>
        </p:nvSpPr>
        <p:spPr/>
        <p:txBody>
          <a:bodyPr/>
          <a:lstStyle/>
          <a:p>
            <a:pPr marL="457200" indent="-457200">
              <a:buFont typeface="Wingdings" panose="05000000000000000000" pitchFamily="2" charset="2"/>
              <a:buChar char="Ø"/>
            </a:pPr>
            <a:r>
              <a:rPr lang="en-IN" dirty="0"/>
              <a:t>Introduction </a:t>
            </a:r>
          </a:p>
        </p:txBody>
      </p:sp>
      <p:sp>
        <p:nvSpPr>
          <p:cNvPr id="3" name="Content Placeholder 2">
            <a:extLst>
              <a:ext uri="{FF2B5EF4-FFF2-40B4-BE49-F238E27FC236}">
                <a16:creationId xmlns:a16="http://schemas.microsoft.com/office/drawing/2014/main" id="{35BAE3C3-3111-0327-FC53-CFA9ED07CEEC}"/>
              </a:ext>
            </a:extLst>
          </p:cNvPr>
          <p:cNvSpPr>
            <a:spLocks noGrp="1"/>
          </p:cNvSpPr>
          <p:nvPr>
            <p:ph idx="1"/>
          </p:nvPr>
        </p:nvSpPr>
        <p:spPr/>
        <p:txBody>
          <a:bodyPr/>
          <a:lstStyle/>
          <a:p>
            <a:r>
              <a:rPr lang="en-US" b="1" dirty="0"/>
              <a:t>STUDY CLOSEOUT</a:t>
            </a:r>
          </a:p>
          <a:p>
            <a:r>
              <a:rPr lang="en-US" dirty="0"/>
              <a:t>Ensues all data management activities are complete.</a:t>
            </a:r>
          </a:p>
          <a:p>
            <a:pPr marL="457200" indent="-457200">
              <a:buFont typeface="+mj-lt"/>
              <a:buAutoNum type="arabicPeriod"/>
            </a:pPr>
            <a:r>
              <a:rPr lang="en-US" dirty="0"/>
              <a:t>Database Lock.</a:t>
            </a:r>
          </a:p>
          <a:p>
            <a:pPr marL="457200" indent="-457200">
              <a:buFont typeface="+mj-lt"/>
              <a:buAutoNum type="arabicPeriod"/>
            </a:pPr>
            <a:r>
              <a:rPr lang="en-US" dirty="0"/>
              <a:t>Electronic Archival</a:t>
            </a:r>
          </a:p>
          <a:p>
            <a:pPr marL="457200" indent="-457200">
              <a:buFont typeface="+mj-lt"/>
              <a:buAutoNum type="arabicPeriod"/>
            </a:pPr>
            <a:r>
              <a:rPr lang="en-US" dirty="0"/>
              <a:t>Database Transfer.</a:t>
            </a:r>
            <a:endParaRPr lang="en-IN" dirty="0"/>
          </a:p>
        </p:txBody>
      </p:sp>
      <p:sp>
        <p:nvSpPr>
          <p:cNvPr id="4" name="Footer Placeholder 3">
            <a:extLst>
              <a:ext uri="{FF2B5EF4-FFF2-40B4-BE49-F238E27FC236}">
                <a16:creationId xmlns:a16="http://schemas.microsoft.com/office/drawing/2014/main" id="{C2D2FBE7-53F5-4D16-3D2B-2734412F694F}"/>
              </a:ext>
            </a:extLst>
          </p:cNvPr>
          <p:cNvSpPr>
            <a:spLocks noGrp="1"/>
          </p:cNvSpPr>
          <p:nvPr>
            <p:ph type="ftr" sz="quarter" idx="11"/>
          </p:nvPr>
        </p:nvSpPr>
        <p:spPr/>
        <p:txBody>
          <a:bodyPr/>
          <a:lstStyle/>
          <a:p>
            <a:r>
              <a:rPr lang="en-US"/>
              <a:t>www.siroinstitute.com</a:t>
            </a:r>
          </a:p>
        </p:txBody>
      </p:sp>
      <p:sp>
        <p:nvSpPr>
          <p:cNvPr id="5" name="Slide Number Placeholder 4">
            <a:extLst>
              <a:ext uri="{FF2B5EF4-FFF2-40B4-BE49-F238E27FC236}">
                <a16:creationId xmlns:a16="http://schemas.microsoft.com/office/drawing/2014/main" id="{B62E92DB-45F2-E2AA-E283-F19BE95B85A2}"/>
              </a:ext>
            </a:extLst>
          </p:cNvPr>
          <p:cNvSpPr>
            <a:spLocks noGrp="1"/>
          </p:cNvSpPr>
          <p:nvPr>
            <p:ph type="sldNum" sz="quarter" idx="12"/>
          </p:nvPr>
        </p:nvSpPr>
        <p:spPr/>
        <p:txBody>
          <a:bodyPr/>
          <a:lstStyle/>
          <a:p>
            <a:fld id="{FF2BD96E-3838-45D2-9031-D3AF67C920A5}" type="slidenum">
              <a:rPr lang="en-US" smtClean="0"/>
              <a:t>3</a:t>
            </a:fld>
            <a:endParaRPr lang="en-US"/>
          </a:p>
        </p:txBody>
      </p:sp>
      <p:pic>
        <p:nvPicPr>
          <p:cNvPr id="6" name="Picture 5">
            <a:extLst>
              <a:ext uri="{FF2B5EF4-FFF2-40B4-BE49-F238E27FC236}">
                <a16:creationId xmlns:a16="http://schemas.microsoft.com/office/drawing/2014/main" id="{8250A63C-4438-4E9E-9876-36A3E1C2F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1792" y="-183492"/>
            <a:ext cx="2821678" cy="2141406"/>
          </a:xfrm>
          <a:prstGeom prst="rect">
            <a:avLst/>
          </a:prstGeom>
        </p:spPr>
      </p:pic>
    </p:spTree>
    <p:extLst>
      <p:ext uri="{BB962C8B-B14F-4D97-AF65-F5344CB8AC3E}">
        <p14:creationId xmlns:p14="http://schemas.microsoft.com/office/powerpoint/2010/main" val="237353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9B0E-33B1-9ACA-291F-F9682BB233DF}"/>
              </a:ext>
            </a:extLst>
          </p:cNvPr>
          <p:cNvSpPr>
            <a:spLocks noGrp="1"/>
          </p:cNvSpPr>
          <p:nvPr>
            <p:ph type="title"/>
          </p:nvPr>
        </p:nvSpPr>
        <p:spPr>
          <a:xfrm>
            <a:off x="989400" y="395289"/>
            <a:ext cx="10213200" cy="607246"/>
          </a:xfrm>
        </p:spPr>
        <p:txBody>
          <a:bodyPr/>
          <a:lstStyle/>
          <a:p>
            <a:pPr marL="457200" indent="-457200">
              <a:buFont typeface="Wingdings" panose="05000000000000000000" pitchFamily="2" charset="2"/>
              <a:buChar char="Ø"/>
            </a:pPr>
            <a:r>
              <a:rPr lang="en-IN" dirty="0"/>
              <a:t>Data base lock </a:t>
            </a:r>
          </a:p>
        </p:txBody>
      </p:sp>
      <p:sp>
        <p:nvSpPr>
          <p:cNvPr id="3" name="Content Placeholder 2">
            <a:extLst>
              <a:ext uri="{FF2B5EF4-FFF2-40B4-BE49-F238E27FC236}">
                <a16:creationId xmlns:a16="http://schemas.microsoft.com/office/drawing/2014/main" id="{DD412826-BB46-396E-0661-AA75D49988C1}"/>
              </a:ext>
            </a:extLst>
          </p:cNvPr>
          <p:cNvSpPr>
            <a:spLocks noGrp="1"/>
          </p:cNvSpPr>
          <p:nvPr>
            <p:ph idx="1"/>
          </p:nvPr>
        </p:nvSpPr>
        <p:spPr>
          <a:xfrm>
            <a:off x="989400" y="1078679"/>
            <a:ext cx="10213200" cy="5384032"/>
          </a:xfrm>
        </p:spPr>
        <p:txBody>
          <a:bodyPr>
            <a:normAutofit fontScale="70000" lnSpcReduction="20000"/>
          </a:bodyPr>
          <a:lstStyle/>
          <a:p>
            <a:r>
              <a:rPr lang="en-US" dirty="0"/>
              <a:t>For Data Base Lock, study Database must have access removed and be properly closed to ensure data integrity for the generation of results, analysis and submission.</a:t>
            </a:r>
          </a:p>
          <a:p>
            <a:r>
              <a:rPr lang="en-US" dirty="0"/>
              <a:t>At the end of a clinical study, database locking and closing procedures are imperative to prevent inadvertent or unauthorized data changes prior to analysis and reporting</a:t>
            </a:r>
          </a:p>
          <a:p>
            <a:r>
              <a:rPr lang="en-US" dirty="0"/>
              <a:t>Hence all clinical studies must have well defined documented process for locking, unlocking and closing study data base.</a:t>
            </a:r>
          </a:p>
          <a:p>
            <a:r>
              <a:rPr lang="en-US" dirty="0"/>
              <a:t>Below are some definitions of terms:</a:t>
            </a:r>
          </a:p>
          <a:p>
            <a:pPr>
              <a:buFont typeface="Courier New" panose="02070309020205020404" pitchFamily="49" charset="0"/>
              <a:buChar char="o"/>
            </a:pPr>
            <a:r>
              <a:rPr lang="en-US" dirty="0"/>
              <a:t>Interim lock refers to process used to take a "snapshot" of a data base at a particular point in time while study is in progress</a:t>
            </a:r>
          </a:p>
          <a:p>
            <a:pPr>
              <a:buFont typeface="Courier New" panose="02070309020205020404" pitchFamily="49" charset="0"/>
              <a:buChar char="o"/>
            </a:pPr>
            <a:r>
              <a:rPr lang="en-US" dirty="0"/>
              <a:t>Soft lock refers to process during which access to the data base is limited while CDM personnel confirm suitability of data for final analysis</a:t>
            </a:r>
          </a:p>
          <a:p>
            <a:pPr>
              <a:buFont typeface="Courier New" panose="02070309020205020404" pitchFamily="49" charset="0"/>
              <a:buChar char="o"/>
            </a:pPr>
            <a:r>
              <a:rPr lang="en-US" dirty="0"/>
              <a:t>Final Lock also known as freeze or hard lock refers to process used to remove access the data base to ensure to ensure no further changes to data can be made. Final lock is key procedure of data base closure.</a:t>
            </a:r>
          </a:p>
          <a:p>
            <a:pPr>
              <a:buFont typeface="Courier New" panose="02070309020205020404" pitchFamily="49" charset="0"/>
              <a:buChar char="o"/>
            </a:pPr>
            <a:r>
              <a:rPr lang="en-US" dirty="0"/>
              <a:t>Data base closure refers to processes used to finalize the data base as a final study deliverables</a:t>
            </a:r>
            <a:endParaRPr lang="en-IN" dirty="0"/>
          </a:p>
        </p:txBody>
      </p:sp>
      <p:sp>
        <p:nvSpPr>
          <p:cNvPr id="4" name="Footer Placeholder 3">
            <a:extLst>
              <a:ext uri="{FF2B5EF4-FFF2-40B4-BE49-F238E27FC236}">
                <a16:creationId xmlns:a16="http://schemas.microsoft.com/office/drawing/2014/main" id="{0895B029-8193-A499-1B77-98E180A308A9}"/>
              </a:ext>
            </a:extLst>
          </p:cNvPr>
          <p:cNvSpPr>
            <a:spLocks noGrp="1"/>
          </p:cNvSpPr>
          <p:nvPr>
            <p:ph type="ftr" sz="quarter" idx="11"/>
          </p:nvPr>
        </p:nvSpPr>
        <p:spPr/>
        <p:txBody>
          <a:bodyPr/>
          <a:lstStyle/>
          <a:p>
            <a:r>
              <a:rPr lang="en-US"/>
              <a:t>www.siroinstitute.com</a:t>
            </a:r>
          </a:p>
        </p:txBody>
      </p:sp>
      <p:sp>
        <p:nvSpPr>
          <p:cNvPr id="5" name="Slide Number Placeholder 4">
            <a:extLst>
              <a:ext uri="{FF2B5EF4-FFF2-40B4-BE49-F238E27FC236}">
                <a16:creationId xmlns:a16="http://schemas.microsoft.com/office/drawing/2014/main" id="{73AD2E15-F3A3-406E-24B6-EEBDA2D079BE}"/>
              </a:ext>
            </a:extLst>
          </p:cNvPr>
          <p:cNvSpPr>
            <a:spLocks noGrp="1"/>
          </p:cNvSpPr>
          <p:nvPr>
            <p:ph type="sldNum" sz="quarter" idx="12"/>
          </p:nvPr>
        </p:nvSpPr>
        <p:spPr/>
        <p:txBody>
          <a:bodyPr/>
          <a:lstStyle/>
          <a:p>
            <a:fld id="{FF2BD96E-3838-45D2-9031-D3AF67C920A5}" type="slidenum">
              <a:rPr lang="en-US" smtClean="0"/>
              <a:t>4</a:t>
            </a:fld>
            <a:endParaRPr lang="en-US"/>
          </a:p>
        </p:txBody>
      </p:sp>
      <p:pic>
        <p:nvPicPr>
          <p:cNvPr id="6" name="Picture 5">
            <a:extLst>
              <a:ext uri="{FF2B5EF4-FFF2-40B4-BE49-F238E27FC236}">
                <a16:creationId xmlns:a16="http://schemas.microsoft.com/office/drawing/2014/main" id="{99E73C3A-835A-53E2-9361-67E8B066A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800" y="-100064"/>
            <a:ext cx="2105581" cy="1597951"/>
          </a:xfrm>
          <a:prstGeom prst="rect">
            <a:avLst/>
          </a:prstGeom>
        </p:spPr>
      </p:pic>
    </p:spTree>
    <p:extLst>
      <p:ext uri="{BB962C8B-B14F-4D97-AF65-F5344CB8AC3E}">
        <p14:creationId xmlns:p14="http://schemas.microsoft.com/office/powerpoint/2010/main" val="869372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C3FB-8FF7-57B6-F61F-685BC068FC06}"/>
              </a:ext>
            </a:extLst>
          </p:cNvPr>
          <p:cNvSpPr>
            <a:spLocks noGrp="1"/>
          </p:cNvSpPr>
          <p:nvPr>
            <p:ph type="title"/>
          </p:nvPr>
        </p:nvSpPr>
        <p:spPr>
          <a:xfrm>
            <a:off x="989400" y="395289"/>
            <a:ext cx="10213200" cy="736595"/>
          </a:xfrm>
        </p:spPr>
        <p:txBody>
          <a:bodyPr/>
          <a:lstStyle/>
          <a:p>
            <a:pPr marL="457200" indent="-457200">
              <a:buFont typeface="Wingdings" panose="05000000000000000000" pitchFamily="2" charset="2"/>
              <a:buChar char="Ø"/>
            </a:pPr>
            <a:r>
              <a:rPr lang="en-US" dirty="0"/>
              <a:t>Roles and responsibilities </a:t>
            </a:r>
            <a:endParaRPr lang="en-IN" dirty="0"/>
          </a:p>
        </p:txBody>
      </p:sp>
      <p:sp>
        <p:nvSpPr>
          <p:cNvPr id="3" name="Content Placeholder 2">
            <a:extLst>
              <a:ext uri="{FF2B5EF4-FFF2-40B4-BE49-F238E27FC236}">
                <a16:creationId xmlns:a16="http://schemas.microsoft.com/office/drawing/2014/main" id="{52DA5218-6853-FD08-16B7-48538E699C58}"/>
              </a:ext>
            </a:extLst>
          </p:cNvPr>
          <p:cNvSpPr>
            <a:spLocks noGrp="1"/>
          </p:cNvSpPr>
          <p:nvPr>
            <p:ph idx="1"/>
          </p:nvPr>
        </p:nvSpPr>
        <p:spPr>
          <a:xfrm>
            <a:off x="989400" y="1408904"/>
            <a:ext cx="10213200" cy="4892744"/>
          </a:xfrm>
        </p:spPr>
        <p:txBody>
          <a:bodyPr>
            <a:normAutofit fontScale="92500" lnSpcReduction="10000"/>
          </a:bodyPr>
          <a:lstStyle/>
          <a:p>
            <a:r>
              <a:rPr lang="en-US" b="1" dirty="0"/>
              <a:t>Project Manager</a:t>
            </a:r>
            <a:r>
              <a:rPr lang="en-US" dirty="0"/>
              <a:t>-DM-Initiate DB Lock activities, Notifies team regarding Data base lock activities and interim. Completes DB lock checklist. Ensures all documents are signed and archived in share point. Performs Data base lock. Also performs Data base unlock activities if required on sponsor approval</a:t>
            </a:r>
          </a:p>
          <a:p>
            <a:r>
              <a:rPr lang="en-US" b="1" dirty="0"/>
              <a:t>Study Statisticians </a:t>
            </a:r>
            <a:r>
              <a:rPr lang="en-US" dirty="0"/>
              <a:t>-Study databases must have access removed and be properly closed to ensure data integrity for the generation of results, analyses and submissions...</a:t>
            </a:r>
          </a:p>
          <a:p>
            <a:r>
              <a:rPr lang="en-US" b="1" dirty="0"/>
              <a:t>Medical coder</a:t>
            </a:r>
            <a:r>
              <a:rPr lang="en-US" dirty="0"/>
              <a:t>-Codes Medical related Terms and also performs manual review of Medical records</a:t>
            </a:r>
          </a:p>
          <a:p>
            <a:r>
              <a:rPr lang="en-US" b="1" dirty="0"/>
              <a:t>Data Reviewer</a:t>
            </a:r>
            <a:r>
              <a:rPr lang="en-US" dirty="0"/>
              <a:t>-Does final Data review and ensures all queries are resolved and all data are received reconciled.</a:t>
            </a:r>
            <a:endParaRPr lang="en-IN" dirty="0"/>
          </a:p>
        </p:txBody>
      </p:sp>
      <p:sp>
        <p:nvSpPr>
          <p:cNvPr id="4" name="Footer Placeholder 3">
            <a:extLst>
              <a:ext uri="{FF2B5EF4-FFF2-40B4-BE49-F238E27FC236}">
                <a16:creationId xmlns:a16="http://schemas.microsoft.com/office/drawing/2014/main" id="{2B477813-E40B-1491-808E-25D0E0D710AA}"/>
              </a:ext>
            </a:extLst>
          </p:cNvPr>
          <p:cNvSpPr>
            <a:spLocks noGrp="1"/>
          </p:cNvSpPr>
          <p:nvPr>
            <p:ph type="ftr" sz="quarter" idx="11"/>
          </p:nvPr>
        </p:nvSpPr>
        <p:spPr/>
        <p:txBody>
          <a:bodyPr/>
          <a:lstStyle/>
          <a:p>
            <a:r>
              <a:rPr lang="en-US"/>
              <a:t>www.siroinstitute.com</a:t>
            </a:r>
          </a:p>
        </p:txBody>
      </p:sp>
      <p:sp>
        <p:nvSpPr>
          <p:cNvPr id="5" name="Slide Number Placeholder 4">
            <a:extLst>
              <a:ext uri="{FF2B5EF4-FFF2-40B4-BE49-F238E27FC236}">
                <a16:creationId xmlns:a16="http://schemas.microsoft.com/office/drawing/2014/main" id="{344922F4-0B8A-3F28-03B3-247CC2235D60}"/>
              </a:ext>
            </a:extLst>
          </p:cNvPr>
          <p:cNvSpPr>
            <a:spLocks noGrp="1"/>
          </p:cNvSpPr>
          <p:nvPr>
            <p:ph type="sldNum" sz="quarter" idx="12"/>
          </p:nvPr>
        </p:nvSpPr>
        <p:spPr/>
        <p:txBody>
          <a:bodyPr/>
          <a:lstStyle/>
          <a:p>
            <a:fld id="{FF2BD96E-3838-45D2-9031-D3AF67C920A5}" type="slidenum">
              <a:rPr lang="en-US" smtClean="0"/>
              <a:t>5</a:t>
            </a:fld>
            <a:endParaRPr lang="en-US"/>
          </a:p>
        </p:txBody>
      </p:sp>
      <p:pic>
        <p:nvPicPr>
          <p:cNvPr id="6" name="Picture 5">
            <a:extLst>
              <a:ext uri="{FF2B5EF4-FFF2-40B4-BE49-F238E27FC236}">
                <a16:creationId xmlns:a16="http://schemas.microsoft.com/office/drawing/2014/main" id="{C262A504-35F5-F09D-9CE9-6AF2AFC6A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1792" y="-183492"/>
            <a:ext cx="2821678" cy="2141406"/>
          </a:xfrm>
          <a:prstGeom prst="rect">
            <a:avLst/>
          </a:prstGeom>
        </p:spPr>
      </p:pic>
    </p:spTree>
    <p:extLst>
      <p:ext uri="{BB962C8B-B14F-4D97-AF65-F5344CB8AC3E}">
        <p14:creationId xmlns:p14="http://schemas.microsoft.com/office/powerpoint/2010/main" val="54366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A2CA-C26A-8144-6342-45754933048D}"/>
              </a:ext>
            </a:extLst>
          </p:cNvPr>
          <p:cNvSpPr>
            <a:spLocks noGrp="1"/>
          </p:cNvSpPr>
          <p:nvPr>
            <p:ph type="title"/>
          </p:nvPr>
        </p:nvSpPr>
        <p:spPr>
          <a:xfrm>
            <a:off x="989400" y="769862"/>
            <a:ext cx="10213200" cy="736595"/>
          </a:xfrm>
        </p:spPr>
        <p:txBody>
          <a:bodyPr/>
          <a:lstStyle/>
          <a:p>
            <a:pPr marL="457200" indent="-457200">
              <a:buFont typeface="Wingdings" panose="05000000000000000000" pitchFamily="2" charset="2"/>
              <a:buChar char="Ø"/>
            </a:pPr>
            <a:r>
              <a:rPr lang="en-US" dirty="0"/>
              <a:t>Data Base lock checklist(1/2)</a:t>
            </a:r>
            <a:endParaRPr lang="en-IN" dirty="0"/>
          </a:p>
        </p:txBody>
      </p:sp>
      <p:graphicFrame>
        <p:nvGraphicFramePr>
          <p:cNvPr id="4" name="Content Placeholder 3">
            <a:extLst>
              <a:ext uri="{FF2B5EF4-FFF2-40B4-BE49-F238E27FC236}">
                <a16:creationId xmlns:a16="http://schemas.microsoft.com/office/drawing/2014/main" id="{0164BC9B-84E4-4E04-DB30-6A923A419F4E}"/>
              </a:ext>
            </a:extLst>
          </p:cNvPr>
          <p:cNvGraphicFramePr>
            <a:graphicFrameLocks noGrp="1"/>
          </p:cNvGraphicFramePr>
          <p:nvPr>
            <p:ph idx="1"/>
            <p:extLst>
              <p:ext uri="{D42A27DB-BD31-4B8C-83A1-F6EECF244321}">
                <p14:modId xmlns:p14="http://schemas.microsoft.com/office/powerpoint/2010/main" val="2470707514"/>
              </p:ext>
            </p:extLst>
          </p:nvPr>
        </p:nvGraphicFramePr>
        <p:xfrm>
          <a:off x="989400" y="1322369"/>
          <a:ext cx="10213200" cy="5023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27FC1F83-31EF-724E-5028-585406182EAE}"/>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4A2ED8C6-D2C3-DD52-3E00-1F5F829121B7}"/>
              </a:ext>
            </a:extLst>
          </p:cNvPr>
          <p:cNvSpPr>
            <a:spLocks noGrp="1"/>
          </p:cNvSpPr>
          <p:nvPr>
            <p:ph type="sldNum" sz="quarter" idx="12"/>
          </p:nvPr>
        </p:nvSpPr>
        <p:spPr/>
        <p:txBody>
          <a:bodyPr/>
          <a:lstStyle/>
          <a:p>
            <a:fld id="{FF2BD96E-3838-45D2-9031-D3AF67C920A5}" type="slidenum">
              <a:rPr lang="en-US" smtClean="0"/>
              <a:t>6</a:t>
            </a:fld>
            <a:endParaRPr lang="en-US"/>
          </a:p>
        </p:txBody>
      </p:sp>
      <p:pic>
        <p:nvPicPr>
          <p:cNvPr id="7" name="Picture 6">
            <a:extLst>
              <a:ext uri="{FF2B5EF4-FFF2-40B4-BE49-F238E27FC236}">
                <a16:creationId xmlns:a16="http://schemas.microsoft.com/office/drawing/2014/main" id="{EE2FCA9A-CF9A-D000-267C-DE17C1CE71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41792" y="-183492"/>
            <a:ext cx="2821678" cy="2141406"/>
          </a:xfrm>
          <a:prstGeom prst="rect">
            <a:avLst/>
          </a:prstGeom>
        </p:spPr>
      </p:pic>
    </p:spTree>
    <p:extLst>
      <p:ext uri="{BB962C8B-B14F-4D97-AF65-F5344CB8AC3E}">
        <p14:creationId xmlns:p14="http://schemas.microsoft.com/office/powerpoint/2010/main" val="100649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DAE2-1DC0-C38D-C464-2F562EE07036}"/>
              </a:ext>
            </a:extLst>
          </p:cNvPr>
          <p:cNvSpPr>
            <a:spLocks noGrp="1"/>
          </p:cNvSpPr>
          <p:nvPr>
            <p:ph type="title"/>
          </p:nvPr>
        </p:nvSpPr>
        <p:spPr/>
        <p:txBody>
          <a:bodyPr/>
          <a:lstStyle/>
          <a:p>
            <a:pPr marL="457200" indent="-457200">
              <a:buFont typeface="Wingdings" panose="05000000000000000000" pitchFamily="2" charset="2"/>
              <a:buChar char="Ø"/>
            </a:pPr>
            <a:r>
              <a:rPr lang="en-US" dirty="0"/>
              <a:t>Data Base lock checklist(2/2)</a:t>
            </a:r>
            <a:endParaRPr lang="en-IN" dirty="0"/>
          </a:p>
        </p:txBody>
      </p:sp>
      <p:graphicFrame>
        <p:nvGraphicFramePr>
          <p:cNvPr id="4" name="Content Placeholder 3">
            <a:extLst>
              <a:ext uri="{FF2B5EF4-FFF2-40B4-BE49-F238E27FC236}">
                <a16:creationId xmlns:a16="http://schemas.microsoft.com/office/drawing/2014/main" id="{7D644AB7-89C3-803F-4801-A01B6328C956}"/>
              </a:ext>
            </a:extLst>
          </p:cNvPr>
          <p:cNvGraphicFramePr>
            <a:graphicFrameLocks noGrp="1"/>
          </p:cNvGraphicFramePr>
          <p:nvPr>
            <p:ph idx="1"/>
            <p:extLst>
              <p:ext uri="{D42A27DB-BD31-4B8C-83A1-F6EECF244321}">
                <p14:modId xmlns:p14="http://schemas.microsoft.com/office/powerpoint/2010/main" val="1613070796"/>
              </p:ext>
            </p:extLst>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1FCF9ABB-F368-6652-A617-234AD4AF0702}"/>
              </a:ext>
            </a:extLst>
          </p:cNvPr>
          <p:cNvSpPr>
            <a:spLocks noGrp="1"/>
          </p:cNvSpPr>
          <p:nvPr>
            <p:ph type="ftr" sz="quarter" idx="11"/>
          </p:nvPr>
        </p:nvSpPr>
        <p:spPr/>
        <p:txBody>
          <a:bodyPr/>
          <a:lstStyle/>
          <a:p>
            <a:r>
              <a:rPr lang="en-US"/>
              <a:t>www.siroinstitute.com</a:t>
            </a:r>
          </a:p>
        </p:txBody>
      </p:sp>
      <p:sp>
        <p:nvSpPr>
          <p:cNvPr id="6" name="Slide Number Placeholder 5">
            <a:extLst>
              <a:ext uri="{FF2B5EF4-FFF2-40B4-BE49-F238E27FC236}">
                <a16:creationId xmlns:a16="http://schemas.microsoft.com/office/drawing/2014/main" id="{F64A8F14-549A-6B7C-27CF-2DEAC96E9803}"/>
              </a:ext>
            </a:extLst>
          </p:cNvPr>
          <p:cNvSpPr>
            <a:spLocks noGrp="1"/>
          </p:cNvSpPr>
          <p:nvPr>
            <p:ph type="sldNum" sz="quarter" idx="12"/>
          </p:nvPr>
        </p:nvSpPr>
        <p:spPr/>
        <p:txBody>
          <a:bodyPr/>
          <a:lstStyle/>
          <a:p>
            <a:fld id="{FF2BD96E-3838-45D2-9031-D3AF67C920A5}" type="slidenum">
              <a:rPr lang="en-US" smtClean="0"/>
              <a:t>7</a:t>
            </a:fld>
            <a:endParaRPr lang="en-US"/>
          </a:p>
        </p:txBody>
      </p:sp>
      <p:pic>
        <p:nvPicPr>
          <p:cNvPr id="7" name="Picture 6">
            <a:extLst>
              <a:ext uri="{FF2B5EF4-FFF2-40B4-BE49-F238E27FC236}">
                <a16:creationId xmlns:a16="http://schemas.microsoft.com/office/drawing/2014/main" id="{FDB3F4D9-95A3-AAB3-EC34-EF228ED468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41792" y="-183492"/>
            <a:ext cx="2821678" cy="2141406"/>
          </a:xfrm>
          <a:prstGeom prst="rect">
            <a:avLst/>
          </a:prstGeom>
        </p:spPr>
      </p:pic>
    </p:spTree>
    <p:extLst>
      <p:ext uri="{BB962C8B-B14F-4D97-AF65-F5344CB8AC3E}">
        <p14:creationId xmlns:p14="http://schemas.microsoft.com/office/powerpoint/2010/main" val="729884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4FAC-F109-F3A9-A7A2-2819C00144C8}"/>
              </a:ext>
            </a:extLst>
          </p:cNvPr>
          <p:cNvSpPr>
            <a:spLocks noGrp="1"/>
          </p:cNvSpPr>
          <p:nvPr>
            <p:ph type="title"/>
          </p:nvPr>
        </p:nvSpPr>
        <p:spPr>
          <a:xfrm>
            <a:off x="989400" y="269914"/>
            <a:ext cx="10213200" cy="607246"/>
          </a:xfrm>
        </p:spPr>
        <p:txBody>
          <a:bodyPr/>
          <a:lstStyle/>
          <a:p>
            <a:pPr marL="457200" indent="-457200">
              <a:buFont typeface="Wingdings" panose="05000000000000000000" pitchFamily="2" charset="2"/>
              <a:buChar char="Ø"/>
            </a:pPr>
            <a:r>
              <a:rPr lang="en-US" dirty="0"/>
              <a:t>Data base locking/Unlocking</a:t>
            </a:r>
            <a:endParaRPr lang="en-IN" dirty="0"/>
          </a:p>
        </p:txBody>
      </p:sp>
      <p:sp>
        <p:nvSpPr>
          <p:cNvPr id="3" name="Content Placeholder 2">
            <a:extLst>
              <a:ext uri="{FF2B5EF4-FFF2-40B4-BE49-F238E27FC236}">
                <a16:creationId xmlns:a16="http://schemas.microsoft.com/office/drawing/2014/main" id="{78EC2B0A-59C0-840D-CFA8-C063EA50EEE2}"/>
              </a:ext>
            </a:extLst>
          </p:cNvPr>
          <p:cNvSpPr>
            <a:spLocks noGrp="1"/>
          </p:cNvSpPr>
          <p:nvPr>
            <p:ph idx="1"/>
          </p:nvPr>
        </p:nvSpPr>
        <p:spPr>
          <a:xfrm>
            <a:off x="989400" y="877161"/>
            <a:ext cx="10213200" cy="5578723"/>
          </a:xfrm>
        </p:spPr>
        <p:txBody>
          <a:bodyPr>
            <a:normAutofit fontScale="77500" lnSpcReduction="20000"/>
          </a:bodyPr>
          <a:lstStyle/>
          <a:p>
            <a:r>
              <a:rPr lang="en-US" dirty="0"/>
              <a:t>Before a request to unlock a database is authorized, appropriate management at the organization should carefully review the reasons provided to justify unlocking the data-base.</a:t>
            </a:r>
          </a:p>
          <a:p>
            <a:r>
              <a:rPr lang="en-US" dirty="0"/>
              <a:t>For unlocking a database organizations should have policies in place to manage the details of unlocking. Policies should contains:</a:t>
            </a:r>
          </a:p>
          <a:p>
            <a:pPr>
              <a:buFont typeface="Courier New" panose="02070309020205020404" pitchFamily="49" charset="0"/>
              <a:buChar char="o"/>
            </a:pPr>
            <a:r>
              <a:rPr lang="en-US" dirty="0"/>
              <a:t>Reasons for Unlocking</a:t>
            </a:r>
          </a:p>
          <a:p>
            <a:pPr>
              <a:buFont typeface="Courier New" panose="02070309020205020404" pitchFamily="49" charset="0"/>
              <a:buChar char="o"/>
            </a:pPr>
            <a:r>
              <a:rPr lang="en-US" dirty="0"/>
              <a:t>Procedures to be followed when unlocking or relocking</a:t>
            </a:r>
          </a:p>
          <a:p>
            <a:pPr>
              <a:buFont typeface="Courier New" panose="02070309020205020404" pitchFamily="49" charset="0"/>
              <a:buChar char="o"/>
            </a:pPr>
            <a:r>
              <a:rPr lang="en-US" dirty="0"/>
              <a:t>Procedures to be followed for the period between unlocking and relocking.</a:t>
            </a:r>
          </a:p>
          <a:p>
            <a:r>
              <a:rPr lang="en-US" dirty="0"/>
              <a:t>Documented authorization should be received before unlocking commences. Any data changes made while the database is locked must be captured within the audit trail.</a:t>
            </a:r>
          </a:p>
          <a:p>
            <a:r>
              <a:rPr lang="en-US" dirty="0"/>
              <a:t>Procedures :notification of the study team, a clear definition of the change(s) being made, the date changes are Implemented, the specific individuals who will regain access to the database, and steps to ensure that only the authorized changes and no others have been made</a:t>
            </a:r>
          </a:p>
          <a:p>
            <a:r>
              <a:rPr lang="en-US" dirty="0"/>
              <a:t>Relocking the database should follow the same or similar processes for notification and approval as the initial lock.</a:t>
            </a:r>
            <a:endParaRPr lang="en-IN" dirty="0"/>
          </a:p>
        </p:txBody>
      </p:sp>
      <p:sp>
        <p:nvSpPr>
          <p:cNvPr id="6" name="Footer Placeholder 5">
            <a:extLst>
              <a:ext uri="{FF2B5EF4-FFF2-40B4-BE49-F238E27FC236}">
                <a16:creationId xmlns:a16="http://schemas.microsoft.com/office/drawing/2014/main" id="{5C5D0C3D-50EC-95E6-7E44-0EBC4E25B011}"/>
              </a:ext>
            </a:extLst>
          </p:cNvPr>
          <p:cNvSpPr>
            <a:spLocks noGrp="1"/>
          </p:cNvSpPr>
          <p:nvPr>
            <p:ph type="ftr" sz="quarter" idx="11"/>
          </p:nvPr>
        </p:nvSpPr>
        <p:spPr/>
        <p:txBody>
          <a:bodyPr/>
          <a:lstStyle/>
          <a:p>
            <a:r>
              <a:rPr lang="en-US"/>
              <a:t>www.siroinstitute.com</a:t>
            </a:r>
          </a:p>
        </p:txBody>
      </p:sp>
      <p:sp>
        <p:nvSpPr>
          <p:cNvPr id="7" name="Slide Number Placeholder 6">
            <a:extLst>
              <a:ext uri="{FF2B5EF4-FFF2-40B4-BE49-F238E27FC236}">
                <a16:creationId xmlns:a16="http://schemas.microsoft.com/office/drawing/2014/main" id="{E43D2A72-F3B9-0524-8EDB-73B2F1217A4C}"/>
              </a:ext>
            </a:extLst>
          </p:cNvPr>
          <p:cNvSpPr>
            <a:spLocks noGrp="1"/>
          </p:cNvSpPr>
          <p:nvPr>
            <p:ph type="sldNum" sz="quarter" idx="12"/>
          </p:nvPr>
        </p:nvSpPr>
        <p:spPr/>
        <p:txBody>
          <a:bodyPr/>
          <a:lstStyle/>
          <a:p>
            <a:fld id="{FF2BD96E-3838-45D2-9031-D3AF67C920A5}" type="slidenum">
              <a:rPr lang="en-US" smtClean="0"/>
              <a:t>8</a:t>
            </a:fld>
            <a:endParaRPr lang="en-US"/>
          </a:p>
        </p:txBody>
      </p:sp>
      <p:pic>
        <p:nvPicPr>
          <p:cNvPr id="8" name="Picture 7">
            <a:extLst>
              <a:ext uri="{FF2B5EF4-FFF2-40B4-BE49-F238E27FC236}">
                <a16:creationId xmlns:a16="http://schemas.microsoft.com/office/drawing/2014/main" id="{AB5B5114-8B80-02E5-37C2-27FD2EF80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1250" y="-139424"/>
            <a:ext cx="1952220" cy="1481564"/>
          </a:xfrm>
          <a:prstGeom prst="rect">
            <a:avLst/>
          </a:prstGeom>
        </p:spPr>
      </p:pic>
    </p:spTree>
    <p:extLst>
      <p:ext uri="{BB962C8B-B14F-4D97-AF65-F5344CB8AC3E}">
        <p14:creationId xmlns:p14="http://schemas.microsoft.com/office/powerpoint/2010/main" val="71169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9FAC-89E4-C357-F59B-35097B86693A}"/>
              </a:ext>
            </a:extLst>
          </p:cNvPr>
          <p:cNvSpPr>
            <a:spLocks noGrp="1"/>
          </p:cNvSpPr>
          <p:nvPr>
            <p:ph type="title"/>
          </p:nvPr>
        </p:nvSpPr>
        <p:spPr/>
        <p:txBody>
          <a:bodyPr/>
          <a:lstStyle/>
          <a:p>
            <a:pPr marL="457200" indent="-457200">
              <a:buFont typeface="Wingdings" panose="05000000000000000000" pitchFamily="2" charset="2"/>
              <a:buChar char="Ø"/>
            </a:pPr>
            <a:r>
              <a:rPr lang="en-US" dirty="0"/>
              <a:t>Final Data base release </a:t>
            </a:r>
            <a:endParaRPr lang="en-IN" dirty="0"/>
          </a:p>
        </p:txBody>
      </p:sp>
      <p:sp>
        <p:nvSpPr>
          <p:cNvPr id="3" name="Content Placeholder 2">
            <a:extLst>
              <a:ext uri="{FF2B5EF4-FFF2-40B4-BE49-F238E27FC236}">
                <a16:creationId xmlns:a16="http://schemas.microsoft.com/office/drawing/2014/main" id="{4F1CA347-1636-5165-61C3-91CB4A41E3CB}"/>
              </a:ext>
            </a:extLst>
          </p:cNvPr>
          <p:cNvSpPr>
            <a:spLocks noGrp="1"/>
          </p:cNvSpPr>
          <p:nvPr>
            <p:ph idx="1"/>
          </p:nvPr>
        </p:nvSpPr>
        <p:spPr/>
        <p:txBody>
          <a:bodyPr/>
          <a:lstStyle/>
          <a:p>
            <a:r>
              <a:rPr lang="en-US" dirty="0"/>
              <a:t>After a database has been closed with appropriately signed authorizations and documentation, the dataset is ready for release. </a:t>
            </a:r>
          </a:p>
          <a:p>
            <a:r>
              <a:rPr lang="en-US" dirty="0"/>
              <a:t>Signed authorization or acknowledgement is required.</a:t>
            </a:r>
            <a:endParaRPr lang="en-IN" dirty="0"/>
          </a:p>
        </p:txBody>
      </p:sp>
      <p:sp>
        <p:nvSpPr>
          <p:cNvPr id="4" name="Footer Placeholder 3">
            <a:extLst>
              <a:ext uri="{FF2B5EF4-FFF2-40B4-BE49-F238E27FC236}">
                <a16:creationId xmlns:a16="http://schemas.microsoft.com/office/drawing/2014/main" id="{89BBD92A-E334-F6E0-065D-0FCDABCB924D}"/>
              </a:ext>
            </a:extLst>
          </p:cNvPr>
          <p:cNvSpPr>
            <a:spLocks noGrp="1"/>
          </p:cNvSpPr>
          <p:nvPr>
            <p:ph type="ftr" sz="quarter" idx="11"/>
          </p:nvPr>
        </p:nvSpPr>
        <p:spPr/>
        <p:txBody>
          <a:bodyPr/>
          <a:lstStyle/>
          <a:p>
            <a:r>
              <a:rPr lang="en-US"/>
              <a:t>www.siroinstitute.com</a:t>
            </a:r>
          </a:p>
        </p:txBody>
      </p:sp>
      <p:sp>
        <p:nvSpPr>
          <p:cNvPr id="5" name="Slide Number Placeholder 4">
            <a:extLst>
              <a:ext uri="{FF2B5EF4-FFF2-40B4-BE49-F238E27FC236}">
                <a16:creationId xmlns:a16="http://schemas.microsoft.com/office/drawing/2014/main" id="{83056349-0A1A-5461-DC2A-608439B2F6BA}"/>
              </a:ext>
            </a:extLst>
          </p:cNvPr>
          <p:cNvSpPr>
            <a:spLocks noGrp="1"/>
          </p:cNvSpPr>
          <p:nvPr>
            <p:ph type="sldNum" sz="quarter" idx="12"/>
          </p:nvPr>
        </p:nvSpPr>
        <p:spPr/>
        <p:txBody>
          <a:bodyPr/>
          <a:lstStyle/>
          <a:p>
            <a:fld id="{FF2BD96E-3838-45D2-9031-D3AF67C920A5}" type="slidenum">
              <a:rPr lang="en-US" smtClean="0"/>
              <a:t>9</a:t>
            </a:fld>
            <a:endParaRPr lang="en-US"/>
          </a:p>
        </p:txBody>
      </p:sp>
      <p:pic>
        <p:nvPicPr>
          <p:cNvPr id="6" name="Picture 5">
            <a:extLst>
              <a:ext uri="{FF2B5EF4-FFF2-40B4-BE49-F238E27FC236}">
                <a16:creationId xmlns:a16="http://schemas.microsoft.com/office/drawing/2014/main" id="{84F7D718-C323-AE4D-9F40-FCA4AC73D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1792" y="-183492"/>
            <a:ext cx="2821678" cy="2141406"/>
          </a:xfrm>
          <a:prstGeom prst="rect">
            <a:avLst/>
          </a:prstGeom>
        </p:spPr>
      </p:pic>
    </p:spTree>
    <p:extLst>
      <p:ext uri="{BB962C8B-B14F-4D97-AF65-F5344CB8AC3E}">
        <p14:creationId xmlns:p14="http://schemas.microsoft.com/office/powerpoint/2010/main" val="1259396508"/>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Frosty</Template>
  <TotalTime>90</TotalTime>
  <Words>934</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vt:lpstr>
      <vt:lpstr>Calibri</vt:lpstr>
      <vt:lpstr>Courier New</vt:lpstr>
      <vt:lpstr>Goudy Old Style</vt:lpstr>
      <vt:lpstr>Wingdings</vt:lpstr>
      <vt:lpstr>FrostyVTI</vt:lpstr>
      <vt:lpstr>Data base lock, transfer and archival</vt:lpstr>
      <vt:lpstr>Contents</vt:lpstr>
      <vt:lpstr>Introduction </vt:lpstr>
      <vt:lpstr>Data base lock </vt:lpstr>
      <vt:lpstr>Roles and responsibilities </vt:lpstr>
      <vt:lpstr>Data Base lock checklist(1/2)</vt:lpstr>
      <vt:lpstr>Data Base lock checklist(2/2)</vt:lpstr>
      <vt:lpstr>Data base locking/Unlocking</vt:lpstr>
      <vt:lpstr>Final Data base release </vt:lpstr>
      <vt:lpstr>Data Transfer(1/2)</vt:lpstr>
      <vt:lpstr>Data transfer(2/2)</vt:lpstr>
      <vt:lpstr>Data Archiving</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lock, transfer and archival</dc:title>
  <dc:creator>Sonal Takarkhede</dc:creator>
  <cp:lastModifiedBy>Sonal Takarkhede</cp:lastModifiedBy>
  <cp:revision>1</cp:revision>
  <dcterms:created xsi:type="dcterms:W3CDTF">2023-03-02T12:30:49Z</dcterms:created>
  <dcterms:modified xsi:type="dcterms:W3CDTF">2023-03-02T14:01:29Z</dcterms:modified>
</cp:coreProperties>
</file>