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6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2FA3-B76B-460E-92EF-A52EBCC012C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7F220-4191-4394-A6F9-0DC61494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7674-8F6B-49F8-94BD-535C1CCCB11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30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782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54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671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808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097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871B-2725-47D1-AE1F-F8186FAA887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C8FC-749F-45B9-AB2B-88915179CDE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8725-A8A5-4B81-AC10-8FF99DEA5FDE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B5A1-E0A6-44FF-B4E4-E2A6BA15E9D9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86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A491-2CDE-4743-8B02-416FFEBAF9F4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948A-5E3E-4767-9347-F030A7876B7F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E285-C71C-4549-AA21-2ECF5DC227C8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FAA176-F75A-4FB9-8ED5-2FAB01562131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Essential Documents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DFFDF3-8797-493C-B492-1FE39D243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F86A-A9CC-F6A8-E93B-AD5074455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643"/>
            <a:ext cx="9144000" cy="2138901"/>
          </a:xfrm>
        </p:spPr>
        <p:txBody>
          <a:bodyPr>
            <a:normAutofit/>
          </a:bodyPr>
          <a:lstStyle/>
          <a:p>
            <a:r>
              <a:rPr lang="en-US" sz="4400" u="sng" dirty="0"/>
              <a:t>Essential Documents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13BB-81D5-ADCB-64CD-FCBCC03D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72095" y="3118900"/>
            <a:ext cx="12449695" cy="213890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Presented by:- Aarti , </a:t>
            </a:r>
            <a:r>
              <a:rPr lang="en-US" dirty="0" err="1">
                <a:solidFill>
                  <a:srgbClr val="FF0000"/>
                </a:solidFill>
              </a:rPr>
              <a:t>Sonal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9081A-6C24-8AA3-B13B-5195C2C6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90" y="3957691"/>
            <a:ext cx="4020066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3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EFC-95E9-9750-1310-F19F773C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66" y="508882"/>
            <a:ext cx="10646134" cy="6523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During the conduct of clinical trial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9E3-63A8-9876-2ED1-B003BECB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407"/>
            <a:ext cx="10515600" cy="4366324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Updates to normal values and ranges for medical/ laboratory procedures</a:t>
            </a:r>
          </a:p>
          <a:p>
            <a:pPr marL="0" indent="0">
              <a:buNone/>
            </a:pPr>
            <a:r>
              <a:rPr lang="en-US" sz="1800" dirty="0"/>
              <a:t>Purpose :- To document normal values and ranges that are revised during the trial.</a:t>
            </a:r>
          </a:p>
          <a:p>
            <a:pPr marL="0" indent="0">
              <a:buNone/>
            </a:pPr>
            <a:r>
              <a:rPr lang="en-US" sz="1800" dirty="0"/>
              <a:t>Filling location :- TMF &amp; SMF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Updates of medical/laboratory/technical procedures /tests</a:t>
            </a:r>
          </a:p>
          <a:p>
            <a:pPr marL="0" indent="0">
              <a:buNone/>
            </a:pPr>
            <a:r>
              <a:rPr lang="en-US" sz="1800" dirty="0"/>
              <a:t>Purpose:- To document that tests remain adequate throughout the trial period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Documentation of investigational product(s) &amp; trial related materials shipment</a:t>
            </a:r>
          </a:p>
          <a:p>
            <a:pPr marL="0" indent="0">
              <a:buNone/>
            </a:pPr>
            <a:r>
              <a:rPr lang="en-US" sz="1800" dirty="0"/>
              <a:t>Purpose:- To document shipment dates, batch numbers and method of shipment of </a:t>
            </a:r>
            <a:r>
              <a:rPr lang="en-US" sz="1800" dirty="0" err="1"/>
              <a:t>ip</a:t>
            </a:r>
            <a:r>
              <a:rPr lang="en-US" sz="1800" dirty="0"/>
              <a:t> and trail related materials</a:t>
            </a:r>
          </a:p>
          <a:p>
            <a:pPr marL="0" indent="0">
              <a:buNone/>
            </a:pPr>
            <a:r>
              <a:rPr lang="en-US" sz="1800" dirty="0"/>
              <a:t>Filling location:- TMF S&amp; MF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AFF1-5529-F92E-A578-4E96B1A1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7650-3C2B-E08E-FBD3-B330095C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651E-94B2-7381-0708-36033882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3A34-8C94-5FD2-D0D7-C350798A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02" y="1510747"/>
            <a:ext cx="10423497" cy="499316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Monitoring visit reports</a:t>
            </a:r>
          </a:p>
          <a:p>
            <a:pPr marL="0" indent="0">
              <a:buNone/>
            </a:pPr>
            <a:r>
              <a:rPr lang="en-US" sz="1800" dirty="0"/>
              <a:t>Purpose :- To document site visit by, and </a:t>
            </a:r>
            <a:r>
              <a:rPr lang="en-US" sz="1800" dirty="0" err="1"/>
              <a:t>fundings</a:t>
            </a:r>
            <a:r>
              <a:rPr lang="en-US" sz="1800" dirty="0"/>
              <a:t> Of, the monitor</a:t>
            </a:r>
          </a:p>
          <a:p>
            <a:pPr marL="0" indent="0">
              <a:buNone/>
            </a:pPr>
            <a:r>
              <a:rPr lang="en-US" sz="1800" dirty="0"/>
              <a:t>Filling location:- TMF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Relevant communication other than site visits</a:t>
            </a:r>
          </a:p>
          <a:p>
            <a:pPr marL="0" indent="0">
              <a:buNone/>
            </a:pPr>
            <a:r>
              <a:rPr lang="en-US" sz="1800" dirty="0"/>
              <a:t>Purpose:- To document any agreement or significant discussion regarding trial administration, protocol violations, trail conduct, adverse event  (AE) reporting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Signed informed consent forms</a:t>
            </a:r>
          </a:p>
          <a:p>
            <a:pPr marL="0" indent="0">
              <a:buNone/>
            </a:pPr>
            <a:r>
              <a:rPr lang="en-US" sz="1800" dirty="0"/>
              <a:t>Purpose:- To document that </a:t>
            </a:r>
            <a:r>
              <a:rPr lang="en-US" sz="1800" dirty="0" err="1"/>
              <a:t>concent</a:t>
            </a:r>
            <a:r>
              <a:rPr lang="en-US" sz="1800" dirty="0"/>
              <a:t> is obtained in accordance with GCP and protocol and dated prior to participation.</a:t>
            </a:r>
          </a:p>
          <a:p>
            <a:pPr marL="0" indent="0">
              <a:buNone/>
            </a:pPr>
            <a:r>
              <a:rPr lang="en-US" sz="1800" dirty="0"/>
              <a:t>Filling location:- SMF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BAE6-D0D6-D039-741D-159C108F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99D8-FC40-5434-EF9D-6E0C45F9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6877-23AF-6F36-F4FB-8A6EA990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39DD6-48E9-AC8B-F720-67DCF7FC9A23}"/>
              </a:ext>
            </a:extLst>
          </p:cNvPr>
          <p:cNvSpPr txBox="1"/>
          <p:nvPr/>
        </p:nvSpPr>
        <p:spPr>
          <a:xfrm>
            <a:off x="930302" y="707665"/>
            <a:ext cx="768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During the conduct of clinical trial (2/5)</a:t>
            </a:r>
          </a:p>
        </p:txBody>
      </p:sp>
    </p:spTree>
    <p:extLst>
      <p:ext uri="{BB962C8B-B14F-4D97-AF65-F5344CB8AC3E}">
        <p14:creationId xmlns:p14="http://schemas.microsoft.com/office/powerpoint/2010/main" val="257826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A37F-303F-DE1D-E109-05A46BB9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2"/>
            <a:ext cx="10515600" cy="485518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Source documents</a:t>
            </a:r>
          </a:p>
          <a:p>
            <a:pPr marL="0" indent="0">
              <a:buNone/>
            </a:pPr>
            <a:r>
              <a:rPr lang="en-US" sz="1800" dirty="0"/>
              <a:t>Purpose:-  To document the experience of the subject and substantiate integrity of trail data collected.</a:t>
            </a:r>
          </a:p>
          <a:p>
            <a:pPr marL="0" indent="0">
              <a:buNone/>
            </a:pPr>
            <a:r>
              <a:rPr lang="en-US" sz="1800" dirty="0"/>
              <a:t>Filling location:-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Signed, dated and completed case report forms ( CRF)</a:t>
            </a:r>
          </a:p>
          <a:p>
            <a:pPr marL="0" indent="0">
              <a:buNone/>
            </a:pPr>
            <a:r>
              <a:rPr lang="en-US" sz="1800" dirty="0"/>
              <a:t>Purpose:- To document that the investigator or </a:t>
            </a:r>
            <a:r>
              <a:rPr lang="en-US" sz="1800" dirty="0" err="1"/>
              <a:t>authorised</a:t>
            </a:r>
            <a:r>
              <a:rPr lang="en-US" sz="1800" dirty="0"/>
              <a:t> member of the investigator’s staff confirms the observations recorded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Documentation of CRF corrections</a:t>
            </a:r>
          </a:p>
          <a:p>
            <a:pPr marL="0" indent="0">
              <a:buNone/>
            </a:pPr>
            <a:r>
              <a:rPr lang="en-US" sz="1800" dirty="0"/>
              <a:t>Purpose:- To document all changes/additions or corrections made to CRF after initial data were recorded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11BC-A619-208B-71B5-35A87E1B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5932-9BCA-25E9-38B7-39BE6651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8F51-E0AD-B236-EB85-816E414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FD58A-95C0-55DD-D445-6AED45E28E30}"/>
              </a:ext>
            </a:extLst>
          </p:cNvPr>
          <p:cNvSpPr txBox="1"/>
          <p:nvPr/>
        </p:nvSpPr>
        <p:spPr>
          <a:xfrm>
            <a:off x="731520" y="596051"/>
            <a:ext cx="7299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During the conduct of clinical trial (3/5)</a:t>
            </a:r>
          </a:p>
        </p:txBody>
      </p:sp>
    </p:spTree>
    <p:extLst>
      <p:ext uri="{BB962C8B-B14F-4D97-AF65-F5344CB8AC3E}">
        <p14:creationId xmlns:p14="http://schemas.microsoft.com/office/powerpoint/2010/main" val="22260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9CF-3A29-DB1C-8A18-88AF6188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49" y="1273466"/>
            <a:ext cx="10447351" cy="34163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  <a:ea typeface="+mn-ea"/>
                <a:cs typeface="+mn-cs"/>
              </a:rPr>
              <a:t>Notification By originating investigator to sponsor of serious adverse events and related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251D-AB98-AB6C-1A84-19AB5955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8" y="1685678"/>
            <a:ext cx="10383741" cy="449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Purpose:- Notification by originating investigator to sponsor of serious adverse events and related reports.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Interim or annual reports to IRB/EC Authority (IES)</a:t>
            </a:r>
          </a:p>
          <a:p>
            <a:pPr marL="0" indent="0">
              <a:buNone/>
            </a:pPr>
            <a:r>
              <a:rPr lang="en-US" sz="1800" dirty="0"/>
              <a:t>Purpose:- Interim or annual reports provided to IRB/IEC.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Subject screening log</a:t>
            </a:r>
          </a:p>
          <a:p>
            <a:pPr marL="0" indent="0">
              <a:buNone/>
            </a:pPr>
            <a:r>
              <a:rPr lang="en-US" sz="1800" dirty="0"/>
              <a:t>Purpose:- To document identification of subjects who entered pre-trial screening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AC86-F49F-EC53-568A-397F9844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415E-01D9-0AA8-4382-62688A84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101B-55BC-3AF0-A510-6866EA32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80D2-FACC-D064-9D01-6CB8662D6EBE}"/>
              </a:ext>
            </a:extLst>
          </p:cNvPr>
          <p:cNvSpPr txBox="1"/>
          <p:nvPr/>
        </p:nvSpPr>
        <p:spPr>
          <a:xfrm>
            <a:off x="970058" y="596348"/>
            <a:ext cx="729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During conduct of clinical trial (4/5)</a:t>
            </a:r>
          </a:p>
        </p:txBody>
      </p:sp>
    </p:spTree>
    <p:extLst>
      <p:ext uri="{BB962C8B-B14F-4D97-AF65-F5344CB8AC3E}">
        <p14:creationId xmlns:p14="http://schemas.microsoft.com/office/powerpoint/2010/main" val="251215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FFCC-71C0-07BB-D043-D7D4A31A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9" y="1097279"/>
            <a:ext cx="10744154" cy="512140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Notification by sponsor and/or investigator, where applicable, to regulatory authority and IRB/IEC of unexpected serious adverse drugs reaction and of other safety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Notification by sponsor to investigator’s safety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Subject identification code list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Subject enrollment 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Investigational product accountability at 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Signature sheet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Record of retained body fluids/Tissue samples (if any)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Investigator brochure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Dated, documented approval of IRB/EC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Regulatory authority approval/notification of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Curriculum vitae of investigator &amp; sub- investigator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Inform consent 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Regulatory authority </a:t>
            </a:r>
            <a:r>
              <a:rPr lang="en-US" sz="1800" b="1" dirty="0" err="1"/>
              <a:t>authorisation</a:t>
            </a:r>
            <a:r>
              <a:rPr lang="en-US" sz="1800" b="1" dirty="0"/>
              <a:t>/approval/where required notification.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0F3E-0762-1F4D-58A2-697F2D99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69C0-4737-B109-4910-7DEC0B9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2CD4-042D-5E6D-671F-89BC8C0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395F3-40EA-39BC-C29B-BD91EB7038A3}"/>
              </a:ext>
            </a:extLst>
          </p:cNvPr>
          <p:cNvSpPr txBox="1"/>
          <p:nvPr/>
        </p:nvSpPr>
        <p:spPr>
          <a:xfrm>
            <a:off x="779230" y="413467"/>
            <a:ext cx="737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During the conduct of clinical trial (5/5)</a:t>
            </a:r>
          </a:p>
        </p:txBody>
      </p:sp>
    </p:spTree>
    <p:extLst>
      <p:ext uri="{BB962C8B-B14F-4D97-AF65-F5344CB8AC3E}">
        <p14:creationId xmlns:p14="http://schemas.microsoft.com/office/powerpoint/2010/main" val="189145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C8E3-92B5-BA1A-6285-0D783128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After completion or termination of the trial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0E42-79CA-37DA-9F62-86E502B4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526650"/>
            <a:ext cx="10399642" cy="445480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Documentation of investigational product destruction</a:t>
            </a:r>
          </a:p>
          <a:p>
            <a:pPr marL="0" indent="0">
              <a:buNone/>
            </a:pPr>
            <a:r>
              <a:rPr lang="en-US" sz="1800" dirty="0"/>
              <a:t>Purpose:- To document destruction of unusual investigational product by sponsor or at site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 Completed subject identification code list</a:t>
            </a:r>
          </a:p>
          <a:p>
            <a:pPr marL="0" indent="0">
              <a:buNone/>
            </a:pPr>
            <a:r>
              <a:rPr lang="en-US" sz="1800" dirty="0"/>
              <a:t>Purpose:- To  permit identification of all subjects enrolled in the trial in case follow-up is required</a:t>
            </a:r>
          </a:p>
          <a:p>
            <a:pPr marL="0" indent="0">
              <a:buNone/>
            </a:pPr>
            <a:r>
              <a:rPr lang="en-US" sz="1800" dirty="0"/>
              <a:t>Filling location:-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 Audit certification </a:t>
            </a:r>
            <a:r>
              <a:rPr lang="en-US" sz="1800" dirty="0"/>
              <a:t>( if available)</a:t>
            </a:r>
          </a:p>
          <a:p>
            <a:pPr marL="0" indent="0">
              <a:buNone/>
            </a:pPr>
            <a:r>
              <a:rPr lang="en-US" sz="1800" dirty="0"/>
              <a:t>Purpose:- To document that audit was performed</a:t>
            </a:r>
          </a:p>
          <a:p>
            <a:pPr marL="0" indent="0">
              <a:buNone/>
            </a:pPr>
            <a:r>
              <a:rPr lang="en-US" sz="1800" dirty="0"/>
              <a:t>Filling location:- </a:t>
            </a:r>
            <a:r>
              <a:rPr lang="en-US" sz="1800" dirty="0" err="1"/>
              <a:t>TMf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9A55-1651-6716-EDDF-C4B0D156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88D7-4786-A00A-BD57-BAC971F6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A309-AF92-AA9B-BD17-911B9039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CBE0-B3D0-87DA-BA0C-1CDECD3E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34" y="1639698"/>
            <a:ext cx="10232666" cy="34163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  <a:ea typeface="+mn-ea"/>
                <a:cs typeface="+mn-cs"/>
              </a:rPr>
              <a:t>Final trial close-out monitoring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A20D-B734-8A1F-D12C-3AF1DD24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134" y="1979875"/>
            <a:ext cx="10363402" cy="398878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Purpose:- To document that all activities required for trial close-out are completed.</a:t>
            </a:r>
          </a:p>
          <a:p>
            <a:pPr marL="0" indent="0">
              <a:buNone/>
            </a:pPr>
            <a:r>
              <a:rPr lang="en-US" sz="1800" dirty="0"/>
              <a:t>Filling location:- TMF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Treatment allocation &amp; decoding documentation</a:t>
            </a:r>
          </a:p>
          <a:p>
            <a:pPr marL="0" indent="0">
              <a:buNone/>
            </a:pPr>
            <a:r>
              <a:rPr lang="en-US" sz="1800" dirty="0"/>
              <a:t>Purpose:- Returned to sponsor to document any decoding that may have occurred</a:t>
            </a:r>
          </a:p>
          <a:p>
            <a:pPr marL="0" indent="0">
              <a:buNone/>
            </a:pPr>
            <a:r>
              <a:rPr lang="en-US" sz="1800" dirty="0"/>
              <a:t>Filling location:- TMF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Final report by investigator to IRB/IEC where </a:t>
            </a:r>
            <a:r>
              <a:rPr lang="en-US" sz="1800" b="1" dirty="0" err="1"/>
              <a:t>required,and</a:t>
            </a:r>
            <a:r>
              <a:rPr lang="en-US" sz="1800" b="1" dirty="0"/>
              <a:t> where applicable, to the regulatory authorities</a:t>
            </a:r>
          </a:p>
          <a:p>
            <a:pPr marL="0" indent="0">
              <a:buNone/>
            </a:pPr>
            <a:r>
              <a:rPr lang="en-US" sz="1800" dirty="0"/>
              <a:t>Purpose:- To document completion of the trial</a:t>
            </a:r>
          </a:p>
          <a:p>
            <a:pPr marL="0" indent="0">
              <a:buNone/>
            </a:pPr>
            <a:r>
              <a:rPr lang="en-US" sz="1800" dirty="0"/>
              <a:t>Filling location:- SMF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B3480-C5E6-28FC-E2D4-D17D061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1950-7E84-7BC0-9FB5-C1486E61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EA90-2A4D-0566-B509-89C78078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A8DF0-46E5-CB0F-160F-8F1A07BD09FE}"/>
              </a:ext>
            </a:extLst>
          </p:cNvPr>
          <p:cNvSpPr txBox="1"/>
          <p:nvPr/>
        </p:nvSpPr>
        <p:spPr>
          <a:xfrm>
            <a:off x="1025718" y="889341"/>
            <a:ext cx="699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completion or termination of the trial (2/3)</a:t>
            </a:r>
          </a:p>
        </p:txBody>
      </p:sp>
    </p:spTree>
    <p:extLst>
      <p:ext uri="{BB962C8B-B14F-4D97-AF65-F5344CB8AC3E}">
        <p14:creationId xmlns:p14="http://schemas.microsoft.com/office/powerpoint/2010/main" val="74967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6DE9-A1EC-EF5B-3191-6200DF3C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329" y="1737958"/>
            <a:ext cx="10264469" cy="34163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  <a:ea typeface="+mn-ea"/>
                <a:cs typeface="+mn-cs"/>
              </a:rPr>
              <a:t>Clinical study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B0BF-261C-7685-216F-1E5CF55E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2178657"/>
            <a:ext cx="10331596" cy="1474250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Purpose:- To document results and interpretation of trial</a:t>
            </a:r>
          </a:p>
          <a:p>
            <a:pPr marL="0" indent="0">
              <a:buNone/>
            </a:pPr>
            <a:r>
              <a:rPr lang="en-US" sz="1800" dirty="0"/>
              <a:t>Filling location:- TMF &amp; SMF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Investigational product accountability at site.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2E01-393C-BC46-9C74-9D4CEBDC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8EAB-EEA9-6520-B8EF-7B609E0D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9FDA-3553-53E8-FF9D-265F07D6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F79DB-C836-7520-C75F-5EEFFDA8872A}"/>
              </a:ext>
            </a:extLst>
          </p:cNvPr>
          <p:cNvSpPr txBox="1"/>
          <p:nvPr/>
        </p:nvSpPr>
        <p:spPr>
          <a:xfrm>
            <a:off x="954157" y="1057522"/>
            <a:ext cx="904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completion or termination of trial (3/3)</a:t>
            </a:r>
          </a:p>
        </p:txBody>
      </p:sp>
    </p:spTree>
    <p:extLst>
      <p:ext uri="{BB962C8B-B14F-4D97-AF65-F5344CB8AC3E}">
        <p14:creationId xmlns:p14="http://schemas.microsoft.com/office/powerpoint/2010/main" val="211436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4592-E63B-072F-52D5-EB08846A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8C8D-0560-F5DB-0B0F-94165C5D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C7702-E976-CDAA-486D-88269963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2CB44-24EB-2CB6-7BE0-F03B0B57092B}"/>
              </a:ext>
            </a:extLst>
          </p:cNvPr>
          <p:cNvSpPr txBox="1"/>
          <p:nvPr/>
        </p:nvSpPr>
        <p:spPr>
          <a:xfrm>
            <a:off x="1844703" y="1017766"/>
            <a:ext cx="571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4374E-FA4B-9ED1-F5EF-4268AA45FE1A}"/>
              </a:ext>
            </a:extLst>
          </p:cNvPr>
          <p:cNvSpPr txBox="1"/>
          <p:nvPr/>
        </p:nvSpPr>
        <p:spPr>
          <a:xfrm>
            <a:off x="1844703" y="1653871"/>
            <a:ext cx="5716987" cy="93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ICH E6 (R1) Guidelines for GCP E6 (R2)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0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62F5-A2E6-F2B1-4A72-95E6E37D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396" y="3167528"/>
            <a:ext cx="3567207" cy="1146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/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3BAB-9139-4F1B-83A0-3568A97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E42A-06DF-456F-9896-FCA207DC926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F267-4BC1-8119-3E3C-A9D52DCA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15AC-2FA7-26A4-36FC-00895DC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85C8B-3D8F-98BE-B24B-696ACAF8F082}"/>
              </a:ext>
            </a:extLst>
          </p:cNvPr>
          <p:cNvSpPr txBox="1"/>
          <p:nvPr/>
        </p:nvSpPr>
        <p:spPr>
          <a:xfrm>
            <a:off x="1388225" y="490452"/>
            <a:ext cx="723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F63D5-552B-86F4-BC38-8E3B68F723FB}"/>
              </a:ext>
            </a:extLst>
          </p:cNvPr>
          <p:cNvSpPr txBox="1"/>
          <p:nvPr/>
        </p:nvSpPr>
        <p:spPr>
          <a:xfrm>
            <a:off x="1388225" y="1351508"/>
            <a:ext cx="84540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Importance of Essential documents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Documents required Before start of trial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Documents required During the trial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completion or Termination of trial</a:t>
            </a:r>
          </a:p>
          <a:p>
            <a:endParaRPr lang="en-US" sz="2400" dirty="0"/>
          </a:p>
          <a:p>
            <a:r>
              <a:rPr lang="en-US" sz="2400" dirty="0"/>
              <a:t>6.   References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FD31-AAFA-8853-978C-BAD69BC5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2B4-B4EC-4792-AAA2-4E07052C2F56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9CB7-6A4B-541B-9DDC-1469B43E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E03B-8E73-4801-B5F4-C82A430A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DF606C-D92E-97C5-BDA4-D629C652F2B2}"/>
              </a:ext>
            </a:extLst>
          </p:cNvPr>
          <p:cNvSpPr txBox="1"/>
          <p:nvPr/>
        </p:nvSpPr>
        <p:spPr>
          <a:xfrm>
            <a:off x="1693629" y="811034"/>
            <a:ext cx="598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(1/1)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D1E2-6C1A-71B9-DCE2-586C57B210FD}"/>
              </a:ext>
            </a:extLst>
          </p:cNvPr>
          <p:cNvSpPr txBox="1"/>
          <p:nvPr/>
        </p:nvSpPr>
        <p:spPr>
          <a:xfrm>
            <a:off x="1765189" y="1423284"/>
            <a:ext cx="9315675" cy="266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Essential Documents are those documents which individually and collectively permit evaluation of the conduct of a trial and the quality of the data produced.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any work or process documents that are needed before initiation , Between or generally end of process just like in a clinical trial those “Documents which permit evaluation of the conduct of trial and quality of data produced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Essential documents are given in 8</a:t>
            </a:r>
            <a:r>
              <a:rPr lang="en-US" baseline="30000" dirty="0"/>
              <a:t>th</a:t>
            </a:r>
            <a:r>
              <a:rPr lang="en-US" dirty="0"/>
              <a:t> section of ICH GCP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009B-8C7E-8CE4-33FD-3C500B53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288C-CFEB-492F-9E1E-F026FCA9ACAE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656F-5401-0DF0-BA5E-038F579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AB35-B3AD-5673-BE67-0A9AE6B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6B9A1-B261-3101-4D3F-9504B6BD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7" y="4428877"/>
            <a:ext cx="2759103" cy="1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E1292-1AC1-F53C-202C-24F08557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7615-9B80-AA0C-4C4D-55E9A011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AA03C-ECD6-190E-0918-844ADB90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4591C-DA1E-40E2-1AF5-BAB4E8797EC4}"/>
              </a:ext>
            </a:extLst>
          </p:cNvPr>
          <p:cNvSpPr txBox="1"/>
          <p:nvPr/>
        </p:nvSpPr>
        <p:spPr>
          <a:xfrm>
            <a:off x="1025719" y="858741"/>
            <a:ext cx="982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Importance of Essential Documents (1/1)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6599-FD15-F06F-4F7E-120C6859F75D}"/>
              </a:ext>
            </a:extLst>
          </p:cNvPr>
          <p:cNvSpPr txBox="1"/>
          <p:nvPr/>
        </p:nvSpPr>
        <p:spPr>
          <a:xfrm>
            <a:off x="1168842" y="1606163"/>
            <a:ext cx="7967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Evaluation of the conduct of a trial and the quality of data produced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Successful management of the trial by the investigator , sponsor and monitor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Validation by regulatory authority(</a:t>
            </a:r>
            <a:r>
              <a:rPr lang="en-US" dirty="0" err="1"/>
              <a:t>ies</a:t>
            </a:r>
            <a:r>
              <a:rPr lang="en-US" dirty="0"/>
              <a:t>) and sponsor’s audits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DDE2D-9F92-0B49-7A80-373E1472DBBC}"/>
              </a:ext>
            </a:extLst>
          </p:cNvPr>
          <p:cNvSpPr txBox="1"/>
          <p:nvPr/>
        </p:nvSpPr>
        <p:spPr>
          <a:xfrm>
            <a:off x="1025719" y="3369248"/>
            <a:ext cx="848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Depending on the stage of the trial , essential documents are grouped in three sections according to the stage of the trial :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0C5C0-68EC-6FA5-768A-287C60E97E08}"/>
              </a:ext>
            </a:extLst>
          </p:cNvPr>
          <p:cNvSpPr txBox="1"/>
          <p:nvPr/>
        </p:nvSpPr>
        <p:spPr>
          <a:xfrm>
            <a:off x="1248355" y="4198289"/>
            <a:ext cx="9247367" cy="17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Before the start of clinical trial - It contains 20 documents.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During the conduct of the trial - It contains 25 documents.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the completion or termination of trial – It contains 8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D9C77-4AD4-E397-310D-2DC3A76D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938D5-81D4-850D-865A-2D791570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8E12E-3BA1-3B17-067E-2A8D0CF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4165B-9516-705B-F941-3618FC924492}"/>
              </a:ext>
            </a:extLst>
          </p:cNvPr>
          <p:cNvSpPr txBox="1"/>
          <p:nvPr/>
        </p:nvSpPr>
        <p:spPr>
          <a:xfrm>
            <a:off x="954156" y="365760"/>
            <a:ext cx="876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Documents required before start of trial (1/5)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48035-3D6C-D38A-8AFD-9CD10A136DA7}"/>
              </a:ext>
            </a:extLst>
          </p:cNvPr>
          <p:cNvSpPr txBox="1"/>
          <p:nvPr/>
        </p:nvSpPr>
        <p:spPr>
          <a:xfrm>
            <a:off x="954156" y="1033669"/>
            <a:ext cx="9151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Investigational Brochure (IB) </a:t>
            </a:r>
          </a:p>
          <a:p>
            <a:endParaRPr lang="en-US" dirty="0"/>
          </a:p>
          <a:p>
            <a:r>
              <a:rPr lang="en-US" dirty="0"/>
              <a:t> Purpose :- To document relevant and current scientific information about Investigational  product</a:t>
            </a:r>
          </a:p>
          <a:p>
            <a:endParaRPr lang="en-US" dirty="0"/>
          </a:p>
          <a:p>
            <a:r>
              <a:rPr lang="en-US" dirty="0"/>
              <a:t> Filing location :- TMF and SMF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23253-3EF9-E9DA-59C0-8BE0ED7A284F}"/>
              </a:ext>
            </a:extLst>
          </p:cNvPr>
          <p:cNvSpPr txBox="1"/>
          <p:nvPr/>
        </p:nvSpPr>
        <p:spPr>
          <a:xfrm>
            <a:off x="954156" y="2994238"/>
            <a:ext cx="8420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Signed Protocol and Amendments , Sample Case Report Form (CRF)</a:t>
            </a:r>
          </a:p>
          <a:p>
            <a:endParaRPr lang="en-US" b="1" dirty="0"/>
          </a:p>
          <a:p>
            <a:r>
              <a:rPr lang="en-US" dirty="0"/>
              <a:t> Purpose :- To document investigator and sponsor  agreement to the protocol and CRF</a:t>
            </a:r>
          </a:p>
          <a:p>
            <a:endParaRPr lang="en-US" dirty="0"/>
          </a:p>
          <a:p>
            <a:r>
              <a:rPr lang="en-US" dirty="0"/>
              <a:t> Filing location:- TMF and SMF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007CE-8943-FAA2-EE95-D7C58C2D2BC7}"/>
              </a:ext>
            </a:extLst>
          </p:cNvPr>
          <p:cNvSpPr txBox="1"/>
          <p:nvPr/>
        </p:nvSpPr>
        <p:spPr>
          <a:xfrm>
            <a:off x="1033670" y="4672779"/>
            <a:ext cx="977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Informed Consent Form </a:t>
            </a:r>
          </a:p>
          <a:p>
            <a:endParaRPr lang="en-US" dirty="0"/>
          </a:p>
          <a:p>
            <a:r>
              <a:rPr lang="en-US" dirty="0"/>
              <a:t> Purpose :- To document the informed consent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Filing location :-  TMF  and SMF</a:t>
            </a:r>
          </a:p>
        </p:txBody>
      </p:sp>
    </p:spTree>
    <p:extLst>
      <p:ext uri="{BB962C8B-B14F-4D97-AF65-F5344CB8AC3E}">
        <p14:creationId xmlns:p14="http://schemas.microsoft.com/office/powerpoint/2010/main" val="300776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E1372-8E4C-6425-F142-BB52E18A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AC587-0121-84B0-7C8B-870C5CFE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A7340-3CE6-1819-E0B3-0A5B1A7C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388FE-EF7B-0ADF-E79F-BE5B437A499B}"/>
              </a:ext>
            </a:extLst>
          </p:cNvPr>
          <p:cNvSpPr txBox="1"/>
          <p:nvPr/>
        </p:nvSpPr>
        <p:spPr>
          <a:xfrm>
            <a:off x="1137037" y="1224501"/>
            <a:ext cx="8388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Advertisement for subject recruitment</a:t>
            </a:r>
          </a:p>
          <a:p>
            <a:endParaRPr lang="en-US" b="1" dirty="0"/>
          </a:p>
          <a:p>
            <a:r>
              <a:rPr lang="en-US" dirty="0"/>
              <a:t> Purpose :- To document that recruitment measures are appropriate and not coercive</a:t>
            </a:r>
          </a:p>
          <a:p>
            <a:endParaRPr lang="en-US" dirty="0"/>
          </a:p>
          <a:p>
            <a:r>
              <a:rPr lang="en-US" dirty="0"/>
              <a:t> Filing location :- SMF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B315C-84D7-2758-E6FB-428B4D27A8FE}"/>
              </a:ext>
            </a:extLst>
          </p:cNvPr>
          <p:cNvSpPr txBox="1"/>
          <p:nvPr/>
        </p:nvSpPr>
        <p:spPr>
          <a:xfrm>
            <a:off x="1137037" y="2775005"/>
            <a:ext cx="7728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Financial aspects of the trial</a:t>
            </a:r>
          </a:p>
          <a:p>
            <a:r>
              <a:rPr lang="en-US" b="1" dirty="0"/>
              <a:t> </a:t>
            </a:r>
          </a:p>
          <a:p>
            <a:r>
              <a:rPr lang="en-US" dirty="0"/>
              <a:t> Purpose :- To document the financial agreement between the investigator and   sponsor for the trial</a:t>
            </a:r>
          </a:p>
          <a:p>
            <a:endParaRPr lang="en-US" dirty="0"/>
          </a:p>
          <a:p>
            <a:r>
              <a:rPr lang="en-US" dirty="0"/>
              <a:t> Filing location :- TMF and SMF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C822B-CDDB-A544-3093-3A8C2CA457DF}"/>
              </a:ext>
            </a:extLst>
          </p:cNvPr>
          <p:cNvSpPr txBox="1"/>
          <p:nvPr/>
        </p:nvSpPr>
        <p:spPr>
          <a:xfrm>
            <a:off x="1137037" y="4602024"/>
            <a:ext cx="7943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Insurance statement </a:t>
            </a:r>
          </a:p>
          <a:p>
            <a:endParaRPr lang="en-US" b="1" dirty="0"/>
          </a:p>
          <a:p>
            <a:r>
              <a:rPr lang="en-US" dirty="0"/>
              <a:t> Purpose :- To document that compensation to subjects for trial related injury will be available</a:t>
            </a:r>
          </a:p>
          <a:p>
            <a:endParaRPr lang="en-US" dirty="0"/>
          </a:p>
          <a:p>
            <a:r>
              <a:rPr lang="en-US" dirty="0"/>
              <a:t> Filing location :-TMF and SMF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98E26-B263-C70F-85A0-881047D4C7C1}"/>
              </a:ext>
            </a:extLst>
          </p:cNvPr>
          <p:cNvSpPr txBox="1"/>
          <p:nvPr/>
        </p:nvSpPr>
        <p:spPr>
          <a:xfrm>
            <a:off x="906449" y="373711"/>
            <a:ext cx="616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Documents required before start of trial (2/5)</a:t>
            </a:r>
          </a:p>
        </p:txBody>
      </p:sp>
    </p:spTree>
    <p:extLst>
      <p:ext uri="{BB962C8B-B14F-4D97-AF65-F5344CB8AC3E}">
        <p14:creationId xmlns:p14="http://schemas.microsoft.com/office/powerpoint/2010/main" val="12766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41425-4570-32B4-2D08-83FC08E1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3A6A8-BC5E-0761-D087-E226F2C9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9C79-7F8E-A324-4D02-7EE6692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9FA22-C0E1-758A-DF07-6C5F1AEA47E4}"/>
              </a:ext>
            </a:extLst>
          </p:cNvPr>
          <p:cNvSpPr txBox="1"/>
          <p:nvPr/>
        </p:nvSpPr>
        <p:spPr>
          <a:xfrm>
            <a:off x="1057524" y="1049572"/>
            <a:ext cx="8062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Signed agreement between involved parties</a:t>
            </a:r>
          </a:p>
          <a:p>
            <a:endParaRPr lang="en-US" b="1" dirty="0"/>
          </a:p>
          <a:p>
            <a:r>
              <a:rPr lang="en-US" dirty="0"/>
              <a:t> Purpose :- To document agreements</a:t>
            </a:r>
          </a:p>
          <a:p>
            <a:endParaRPr lang="en-US" dirty="0"/>
          </a:p>
          <a:p>
            <a:r>
              <a:rPr lang="en-US" dirty="0"/>
              <a:t> Filing location :- TMF and SMF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E659B-B13A-6ECF-0AB0-09E0482F06ED}"/>
              </a:ext>
            </a:extLst>
          </p:cNvPr>
          <p:cNvSpPr txBox="1"/>
          <p:nvPr/>
        </p:nvSpPr>
        <p:spPr>
          <a:xfrm>
            <a:off x="1057524" y="2686263"/>
            <a:ext cx="761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Dated , documented approval of IRB/ IEC</a:t>
            </a:r>
          </a:p>
          <a:p>
            <a:r>
              <a:rPr lang="en-US" b="1" dirty="0"/>
              <a:t> </a:t>
            </a:r>
          </a:p>
          <a:p>
            <a:r>
              <a:rPr lang="en-US" dirty="0"/>
              <a:t> Purpose :- To document that the trial has been subject to IRB/ IEC review and to identify the version number and date</a:t>
            </a:r>
          </a:p>
          <a:p>
            <a:endParaRPr lang="en-US" dirty="0"/>
          </a:p>
          <a:p>
            <a:r>
              <a:rPr lang="en-US" dirty="0"/>
              <a:t> Filing location :- TMF and SMF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5E989-8BEF-9B68-7420-413A39758088}"/>
              </a:ext>
            </a:extLst>
          </p:cNvPr>
          <p:cNvSpPr txBox="1"/>
          <p:nvPr/>
        </p:nvSpPr>
        <p:spPr>
          <a:xfrm>
            <a:off x="1057523" y="4500438"/>
            <a:ext cx="8945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IRB/ IEC composition</a:t>
            </a:r>
          </a:p>
          <a:p>
            <a:endParaRPr lang="en-US" b="1" dirty="0"/>
          </a:p>
          <a:p>
            <a:r>
              <a:rPr lang="en-US" dirty="0"/>
              <a:t>  Purpose :- To document that IRB/IEC is constituted in agreement with GCP</a:t>
            </a:r>
          </a:p>
          <a:p>
            <a:endParaRPr lang="en-US" dirty="0"/>
          </a:p>
          <a:p>
            <a:r>
              <a:rPr lang="en-US" dirty="0"/>
              <a:t>  Filing location :- TMF and SMF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A798B-39C9-2196-A178-837B5F36C537}"/>
              </a:ext>
            </a:extLst>
          </p:cNvPr>
          <p:cNvSpPr txBox="1"/>
          <p:nvPr/>
        </p:nvSpPr>
        <p:spPr>
          <a:xfrm>
            <a:off x="838201" y="356877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Documents required before start of trial (3/5)</a:t>
            </a:r>
          </a:p>
        </p:txBody>
      </p:sp>
    </p:spTree>
    <p:extLst>
      <p:ext uri="{BB962C8B-B14F-4D97-AF65-F5344CB8AC3E}">
        <p14:creationId xmlns:p14="http://schemas.microsoft.com/office/powerpoint/2010/main" val="147577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45811-678C-8E3A-2B1A-B6750F8B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6D675-AB30-9528-5CD1-08A08257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B754A-FAF6-AD04-6199-11AC6149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27570-EF54-7B8B-2B50-3BA276600594}"/>
              </a:ext>
            </a:extLst>
          </p:cNvPr>
          <p:cNvSpPr txBox="1"/>
          <p:nvPr/>
        </p:nvSpPr>
        <p:spPr>
          <a:xfrm>
            <a:off x="901810" y="970058"/>
            <a:ext cx="8560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Regulatory authorities approval / notification of protocol</a:t>
            </a:r>
          </a:p>
          <a:p>
            <a:r>
              <a:rPr lang="en-US" b="1" dirty="0"/>
              <a:t> </a:t>
            </a:r>
          </a:p>
          <a:p>
            <a:r>
              <a:rPr lang="en-US" dirty="0"/>
              <a:t> Purpose :- To document appropriate approval/ notification by regulatory authorities has been obtained prior to initiation of trial</a:t>
            </a:r>
          </a:p>
          <a:p>
            <a:endParaRPr lang="en-US" dirty="0"/>
          </a:p>
          <a:p>
            <a:r>
              <a:rPr lang="en-US" dirty="0"/>
              <a:t> Filing location :- TMF and SMF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D54D1-FAEE-2881-3EEA-0136725D42D3}"/>
              </a:ext>
            </a:extLst>
          </p:cNvPr>
          <p:cNvSpPr txBox="1"/>
          <p:nvPr/>
        </p:nvSpPr>
        <p:spPr>
          <a:xfrm>
            <a:off x="838201" y="2759103"/>
            <a:ext cx="8560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Curriculum vitae of investigator and sub-investigator</a:t>
            </a:r>
          </a:p>
          <a:p>
            <a:endParaRPr lang="en-US" b="1" dirty="0"/>
          </a:p>
          <a:p>
            <a:r>
              <a:rPr lang="en-US" dirty="0"/>
              <a:t>Purpose :- To document qualifications and eligibility to conduct trial and/or provide medical supervision of subjects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Filing location :- TMF and SMF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7D205-3F53-F649-E8D4-1043D7D7DDFF}"/>
              </a:ext>
            </a:extLst>
          </p:cNvPr>
          <p:cNvSpPr txBox="1"/>
          <p:nvPr/>
        </p:nvSpPr>
        <p:spPr>
          <a:xfrm>
            <a:off x="838200" y="4707518"/>
            <a:ext cx="8838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Normal values /ranges  for laboratory/ Technical procedures  includes in the protocol</a:t>
            </a:r>
          </a:p>
          <a:p>
            <a:endParaRPr lang="en-US" b="1" dirty="0"/>
          </a:p>
          <a:p>
            <a:r>
              <a:rPr lang="en-US" dirty="0"/>
              <a:t> Purpose  :- TO document normal values and / or ranges of the tests</a:t>
            </a:r>
          </a:p>
          <a:p>
            <a:endParaRPr lang="en-US" dirty="0"/>
          </a:p>
          <a:p>
            <a:r>
              <a:rPr lang="en-US" dirty="0"/>
              <a:t> Filing location :- TMF and SMF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44CF9-380A-69FE-0352-483EE73FCF32}"/>
              </a:ext>
            </a:extLst>
          </p:cNvPr>
          <p:cNvSpPr txBox="1"/>
          <p:nvPr/>
        </p:nvSpPr>
        <p:spPr>
          <a:xfrm>
            <a:off x="838200" y="294198"/>
            <a:ext cx="69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Documents required before start of clinical trial (4/5)</a:t>
            </a:r>
          </a:p>
        </p:txBody>
      </p:sp>
    </p:spTree>
    <p:extLst>
      <p:ext uri="{BB962C8B-B14F-4D97-AF65-F5344CB8AC3E}">
        <p14:creationId xmlns:p14="http://schemas.microsoft.com/office/powerpoint/2010/main" val="12025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A6D8A-2181-D3DB-2755-C04F0F35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82E0-A8C8-446F-BB0B-639E9BAD1B15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B586-E7D7-CF7C-2335-F3462747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D390-F853-CB9F-1A46-30D5BA08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FDF3-8797-493C-B492-1FE39D24318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E7055-1901-085A-B383-E08297BDF5F2}"/>
              </a:ext>
            </a:extLst>
          </p:cNvPr>
          <p:cNvSpPr txBox="1"/>
          <p:nvPr/>
        </p:nvSpPr>
        <p:spPr>
          <a:xfrm>
            <a:off x="1049572" y="1296063"/>
            <a:ext cx="81977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Medical /Laboratory/Technical procedures /tests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Sample of label attached to investigational product container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Instructions for handling of investigational product and trial related material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Shipping records for investigational product and trial related materials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Certificate of analysis of investigational product shipped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Decoding procedure for blinded trial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Master randomization list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Pre- trial monitoring report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Trial initiation monitoring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74F40-41D1-8F50-7978-59AF1EF6EAF9}"/>
              </a:ext>
            </a:extLst>
          </p:cNvPr>
          <p:cNvSpPr txBox="1"/>
          <p:nvPr/>
        </p:nvSpPr>
        <p:spPr>
          <a:xfrm>
            <a:off x="1049572" y="620202"/>
            <a:ext cx="684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Documents required before start of clinical trial (5/5)</a:t>
            </a:r>
          </a:p>
        </p:txBody>
      </p:sp>
    </p:spTree>
    <p:extLst>
      <p:ext uri="{BB962C8B-B14F-4D97-AF65-F5344CB8AC3E}">
        <p14:creationId xmlns:p14="http://schemas.microsoft.com/office/powerpoint/2010/main" val="84512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322</TotalTime>
  <Words>1447</Words>
  <Application>Microsoft Office PowerPoint</Application>
  <PresentationFormat>Widescreen</PresentationFormat>
  <Paragraphs>267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Parallax</vt:lpstr>
      <vt:lpstr>Essential Documents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During the conduct of clinical trial (1/5)</vt:lpstr>
      <vt:lpstr>PowerPoint Presentation</vt:lpstr>
      <vt:lpstr>PowerPoint Presentation</vt:lpstr>
      <vt:lpstr>Notification By originating investigator to sponsor of serious adverse events and related reports</vt:lpstr>
      <vt:lpstr>PowerPoint Presentation</vt:lpstr>
      <vt:lpstr>After completion or termination of the trial (1/3)</vt:lpstr>
      <vt:lpstr>Final trial close-out monitoring reports </vt:lpstr>
      <vt:lpstr>Clinical study report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Documents</dc:title>
  <dc:creator>Swapnil Yadgire</dc:creator>
  <cp:lastModifiedBy>Swapnil Yadgire</cp:lastModifiedBy>
  <cp:revision>32</cp:revision>
  <dcterms:created xsi:type="dcterms:W3CDTF">2022-12-14T13:41:34Z</dcterms:created>
  <dcterms:modified xsi:type="dcterms:W3CDTF">2022-12-15T17:34:37Z</dcterms:modified>
</cp:coreProperties>
</file>