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72EDF7-343A-47D1-BEFE-BF7A1E11DBD0}" type="datetimeFigureOut">
              <a:rPr lang="en-US" smtClean="0"/>
              <a:t>1/16/2023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8A106F-9A7E-4E72-B7CF-78C7ED7273C2}" type="slidenum">
              <a:rPr lang="en-US" smtClean="0"/>
              <a:t>‹#›</a:t>
            </a:fld>
            <a:endParaRPr lang="en-US"/>
          </a:p>
        </p:txBody>
      </p:sp>
    </p:spTree>
    <p:extLst>
      <p:ext uri="{BB962C8B-B14F-4D97-AF65-F5344CB8AC3E}">
        <p14:creationId xmlns:p14="http://schemas.microsoft.com/office/powerpoint/2010/main" val="2551966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E310E93-2C85-4812-B296-F3DE7010F72B}" type="datetime1">
              <a:rPr lang="en-US" smtClean="0"/>
              <a:t>1/16/2023</a:t>
            </a:fld>
            <a:endParaRPr lang="en-US"/>
          </a:p>
        </p:txBody>
      </p:sp>
      <p:sp>
        <p:nvSpPr>
          <p:cNvPr id="17" name="Footer Placeholder 16"/>
          <p:cNvSpPr>
            <a:spLocks noGrp="1"/>
          </p:cNvSpPr>
          <p:nvPr>
            <p:ph type="ftr" sz="quarter" idx="11"/>
          </p:nvPr>
        </p:nvSpPr>
        <p:spPr/>
        <p:txBody>
          <a:bodyPr/>
          <a:lstStyle/>
          <a:p>
            <a:r>
              <a:rPr lang="en-US" smtClean="0"/>
              <a:t>Confidential</a:t>
            </a: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073E487-9713-4741-A1D9-0690343D3AFA}"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AA0E48-9AD4-441E-B420-831C23C97536}" type="datetime1">
              <a:rPr lang="en-US" smtClean="0"/>
              <a:t>1/16/2023</a:t>
            </a:fld>
            <a:endParaRPr lang="en-US"/>
          </a:p>
        </p:txBody>
      </p:sp>
      <p:sp>
        <p:nvSpPr>
          <p:cNvPr id="5" name="Footer Placeholder 4"/>
          <p:cNvSpPr>
            <a:spLocks noGrp="1"/>
          </p:cNvSpPr>
          <p:nvPr>
            <p:ph type="ftr" sz="quarter" idx="11"/>
          </p:nvPr>
        </p:nvSpPr>
        <p:spPr/>
        <p:txBody>
          <a:bodyPr/>
          <a:lstStyle/>
          <a:p>
            <a:r>
              <a:rPr lang="en-US" smtClean="0"/>
              <a:t>Confidential</a:t>
            </a:r>
            <a:endParaRPr lang="en-US"/>
          </a:p>
        </p:txBody>
      </p:sp>
      <p:sp>
        <p:nvSpPr>
          <p:cNvPr id="6" name="Slide Number Placeholder 5"/>
          <p:cNvSpPr>
            <a:spLocks noGrp="1"/>
          </p:cNvSpPr>
          <p:nvPr>
            <p:ph type="sldNum" sz="quarter" idx="12"/>
          </p:nvPr>
        </p:nvSpPr>
        <p:spPr/>
        <p:txBody>
          <a:bodyPr/>
          <a:lstStyle/>
          <a:p>
            <a:fld id="{F073E487-9713-4741-A1D9-0690343D3AF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F073E487-9713-4741-A1D9-0690343D3AFA}"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5B575F7-3896-4FE0-8EAF-5632BA5DE58D}" type="datetime1">
              <a:rPr lang="en-US" smtClean="0"/>
              <a:t>1/16/2023</a:t>
            </a:fld>
            <a:endParaRPr lang="en-US"/>
          </a:p>
        </p:txBody>
      </p:sp>
      <p:sp>
        <p:nvSpPr>
          <p:cNvPr id="5" name="Footer Placeholder 4"/>
          <p:cNvSpPr>
            <a:spLocks noGrp="1"/>
          </p:cNvSpPr>
          <p:nvPr>
            <p:ph type="ftr" sz="quarter" idx="11"/>
          </p:nvPr>
        </p:nvSpPr>
        <p:spPr/>
        <p:txBody>
          <a:bodyPr/>
          <a:lstStyle/>
          <a:p>
            <a:r>
              <a:rPr lang="en-US" smtClean="0"/>
              <a:t>Confidential</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FD1282F-4F9F-4FA0-9D26-414A2C2ACC06}" type="datetime1">
              <a:rPr lang="en-US" smtClean="0"/>
              <a:t>1/16/2023</a:t>
            </a:fld>
            <a:endParaRPr lang="en-US"/>
          </a:p>
        </p:txBody>
      </p:sp>
      <p:sp>
        <p:nvSpPr>
          <p:cNvPr id="5" name="Footer Placeholder 4"/>
          <p:cNvSpPr>
            <a:spLocks noGrp="1"/>
          </p:cNvSpPr>
          <p:nvPr>
            <p:ph type="ftr" sz="quarter" idx="11"/>
          </p:nvPr>
        </p:nvSpPr>
        <p:spPr/>
        <p:txBody>
          <a:bodyPr/>
          <a:lstStyle/>
          <a:p>
            <a:r>
              <a:rPr lang="en-US" smtClean="0"/>
              <a:t>Confidential</a:t>
            </a:r>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F073E487-9713-4741-A1D9-0690343D3AFA}"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US" smtClean="0"/>
              <a:t>Confidential</a:t>
            </a:r>
            <a:endParaRPr lang="en-US"/>
          </a:p>
        </p:txBody>
      </p:sp>
      <p:sp>
        <p:nvSpPr>
          <p:cNvPr id="4" name="Date Placeholder 3"/>
          <p:cNvSpPr>
            <a:spLocks noGrp="1"/>
          </p:cNvSpPr>
          <p:nvPr>
            <p:ph type="dt" sz="half" idx="10"/>
          </p:nvPr>
        </p:nvSpPr>
        <p:spPr/>
        <p:txBody>
          <a:bodyPr/>
          <a:lstStyle/>
          <a:p>
            <a:fld id="{993FBE22-0F8F-422F-82DC-1B937F2AAB80}" type="datetime1">
              <a:rPr lang="en-US" smtClean="0"/>
              <a:t>1/16/2023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073E487-9713-4741-A1D9-0690343D3AFA}"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77389A40-21EA-4030-B542-EF6D85182A9B}" type="datetime1">
              <a:rPr lang="en-US" smtClean="0"/>
              <a:t>1/16/2023</a:t>
            </a:fld>
            <a:endParaRPr lang="en-US"/>
          </a:p>
        </p:txBody>
      </p:sp>
      <p:sp>
        <p:nvSpPr>
          <p:cNvPr id="6" name="Footer Placeholder 5"/>
          <p:cNvSpPr>
            <a:spLocks noGrp="1"/>
          </p:cNvSpPr>
          <p:nvPr>
            <p:ph type="ftr" sz="quarter" idx="11"/>
          </p:nvPr>
        </p:nvSpPr>
        <p:spPr/>
        <p:txBody>
          <a:bodyPr/>
          <a:lstStyle/>
          <a:p>
            <a:r>
              <a:rPr lang="en-US" smtClean="0"/>
              <a:t>Confidential</a:t>
            </a:r>
            <a:endParaRPr lang="en-US"/>
          </a:p>
        </p:txBody>
      </p:sp>
      <p:sp>
        <p:nvSpPr>
          <p:cNvPr id="7" name="Slide Number Placeholder 6"/>
          <p:cNvSpPr>
            <a:spLocks noGrp="1"/>
          </p:cNvSpPr>
          <p:nvPr>
            <p:ph type="sldNum" sz="quarter" idx="12"/>
          </p:nvPr>
        </p:nvSpPr>
        <p:spPr/>
        <p:txBody>
          <a:bodyPr/>
          <a:lstStyle/>
          <a:p>
            <a:fld id="{F073E487-9713-4741-A1D9-0690343D3AFA}"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7413629-986C-419B-9910-D5B7923B7A33}" type="datetime1">
              <a:rPr lang="en-US" smtClean="0"/>
              <a:t>1/16/2023</a:t>
            </a:fld>
            <a:endParaRPr lang="en-US"/>
          </a:p>
        </p:txBody>
      </p:sp>
      <p:sp>
        <p:nvSpPr>
          <p:cNvPr id="8" name="Footer Placeholder 7"/>
          <p:cNvSpPr>
            <a:spLocks noGrp="1"/>
          </p:cNvSpPr>
          <p:nvPr>
            <p:ph type="ftr" sz="quarter" idx="11"/>
          </p:nvPr>
        </p:nvSpPr>
        <p:spPr>
          <a:xfrm>
            <a:off x="304800" y="6409944"/>
            <a:ext cx="3581400" cy="365760"/>
          </a:xfrm>
        </p:spPr>
        <p:txBody>
          <a:bodyPr/>
          <a:lstStyle/>
          <a:p>
            <a:r>
              <a:rPr lang="en-US" smtClean="0"/>
              <a:t>Confidential</a:t>
            </a: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F073E487-9713-4741-A1D9-0690343D3AFA}"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1470BF2-397B-4D2F-B02D-ACD83E2C129B}" type="datetime1">
              <a:rPr lang="en-US" smtClean="0"/>
              <a:t>1/16/2023</a:t>
            </a:fld>
            <a:endParaRPr lang="en-US"/>
          </a:p>
        </p:txBody>
      </p:sp>
      <p:sp>
        <p:nvSpPr>
          <p:cNvPr id="4" name="Footer Placeholder 3"/>
          <p:cNvSpPr>
            <a:spLocks noGrp="1"/>
          </p:cNvSpPr>
          <p:nvPr>
            <p:ph type="ftr" sz="quarter" idx="11"/>
          </p:nvPr>
        </p:nvSpPr>
        <p:spPr/>
        <p:txBody>
          <a:bodyPr/>
          <a:lstStyle/>
          <a:p>
            <a:r>
              <a:rPr lang="en-US" smtClean="0"/>
              <a:t>Confidential</a:t>
            </a:r>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F073E487-9713-4741-A1D9-0690343D3AF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6DD861CC-7497-4CA8-86FA-CC56FFC5C5BD}" type="datetime1">
              <a:rPr lang="en-US" smtClean="0"/>
              <a:t>1/16/2023</a:t>
            </a:fld>
            <a:endParaRPr lang="en-US"/>
          </a:p>
        </p:txBody>
      </p:sp>
      <p:sp>
        <p:nvSpPr>
          <p:cNvPr id="3" name="Footer Placeholder 2"/>
          <p:cNvSpPr>
            <a:spLocks noGrp="1"/>
          </p:cNvSpPr>
          <p:nvPr>
            <p:ph type="ftr" sz="quarter" idx="11"/>
          </p:nvPr>
        </p:nvSpPr>
        <p:spPr/>
        <p:txBody>
          <a:bodyPr/>
          <a:lstStyle/>
          <a:p>
            <a:r>
              <a:rPr lang="en-US" smtClean="0"/>
              <a:t>Confidential</a:t>
            </a: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F073E487-9713-4741-A1D9-0690343D3AF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F073E487-9713-4741-A1D9-0690343D3AFA}"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C792A1DF-D5E9-4794-AA32-7D1BFFD5B522}" type="datetime1">
              <a:rPr lang="en-US" smtClean="0"/>
              <a:t>1/16/2023</a:t>
            </a:fld>
            <a:endParaRPr lang="en-US"/>
          </a:p>
        </p:txBody>
      </p:sp>
      <p:sp>
        <p:nvSpPr>
          <p:cNvPr id="6" name="Footer Placeholder 5"/>
          <p:cNvSpPr>
            <a:spLocks noGrp="1"/>
          </p:cNvSpPr>
          <p:nvPr>
            <p:ph type="ftr" sz="quarter" idx="11"/>
          </p:nvPr>
        </p:nvSpPr>
        <p:spPr>
          <a:xfrm>
            <a:off x="301752" y="6410848"/>
            <a:ext cx="3383280" cy="365760"/>
          </a:xfrm>
        </p:spPr>
        <p:txBody>
          <a:bodyPr/>
          <a:lstStyle/>
          <a:p>
            <a:r>
              <a:rPr lang="en-US" smtClean="0"/>
              <a:t>Confidential</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F073E487-9713-4741-A1D9-0690343D3AFA}"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0604C00C-5863-494D-B19A-EC2CB57C447D}" type="datetime1">
              <a:rPr lang="en-US" smtClean="0"/>
              <a:t>1/16/2023</a:t>
            </a:fld>
            <a:endParaRPr lang="en-US"/>
          </a:p>
        </p:txBody>
      </p:sp>
      <p:sp>
        <p:nvSpPr>
          <p:cNvPr id="6" name="Footer Placeholder 5"/>
          <p:cNvSpPr>
            <a:spLocks noGrp="1"/>
          </p:cNvSpPr>
          <p:nvPr>
            <p:ph type="ftr" sz="quarter" idx="11"/>
          </p:nvPr>
        </p:nvSpPr>
        <p:spPr>
          <a:xfrm>
            <a:off x="301752" y="6410848"/>
            <a:ext cx="3584448" cy="365760"/>
          </a:xfrm>
        </p:spPr>
        <p:txBody>
          <a:bodyPr/>
          <a:lstStyle/>
          <a:p>
            <a:r>
              <a:rPr lang="en-US" smtClean="0"/>
              <a:t>Confidential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21FFC9ED-CBB6-4387-8BBF-73442317D49B}" type="datetime1">
              <a:rPr lang="en-US" smtClean="0"/>
              <a:t>1/16/2023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r>
              <a:rPr lang="en-US" smtClean="0"/>
              <a:t>Confidential</a:t>
            </a: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F073E487-9713-4741-A1D9-0690343D3AFA}"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fda.gov/regulatory-information/search-fda-guidance-documents/informed-consent#basicelement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1800" dirty="0" smtClean="0">
                <a:latin typeface="Times New Roman" pitchFamily="18" charset="0"/>
                <a:cs typeface="Times New Roman" pitchFamily="18" charset="0"/>
              </a:rPr>
              <a:t>Dr. </a:t>
            </a:r>
            <a:r>
              <a:rPr lang="en-US" sz="1800" dirty="0" err="1" smtClean="0">
                <a:latin typeface="Times New Roman" pitchFamily="18" charset="0"/>
                <a:cs typeface="Times New Roman" pitchFamily="18" charset="0"/>
              </a:rPr>
              <a:t>Geetu</a:t>
            </a:r>
            <a:endParaRPr lang="en-US" sz="1800" dirty="0" smtClean="0">
              <a:latin typeface="Times New Roman" pitchFamily="18" charset="0"/>
              <a:cs typeface="Times New Roman" pitchFamily="18" charset="0"/>
            </a:endParaRPr>
          </a:p>
          <a:p>
            <a:r>
              <a:rPr lang="en-US" sz="1800" dirty="0" err="1" smtClean="0">
                <a:latin typeface="Times New Roman" pitchFamily="18" charset="0"/>
                <a:cs typeface="Times New Roman" pitchFamily="18" charset="0"/>
              </a:rPr>
              <a:t>Manasi</a:t>
            </a:r>
            <a:endParaRPr lang="en-US" sz="1800" dirty="0" smtClean="0">
              <a:latin typeface="Times New Roman" pitchFamily="18" charset="0"/>
              <a:cs typeface="Times New Roman" pitchFamily="18" charset="0"/>
            </a:endParaRPr>
          </a:p>
          <a:p>
            <a:r>
              <a:rPr lang="en-US" sz="1800" dirty="0" err="1" smtClean="0">
                <a:latin typeface="Times New Roman" pitchFamily="18" charset="0"/>
                <a:cs typeface="Times New Roman" pitchFamily="18" charset="0"/>
              </a:rPr>
              <a:t>Arti</a:t>
            </a:r>
            <a:endParaRPr lang="en-US" sz="1800" dirty="0" smtClean="0">
              <a:latin typeface="Times New Roman" pitchFamily="18" charset="0"/>
              <a:cs typeface="Times New Roman" pitchFamily="18" charset="0"/>
            </a:endParaRPr>
          </a:p>
          <a:p>
            <a:r>
              <a:rPr lang="en-US" sz="1800" dirty="0" err="1" smtClean="0">
                <a:latin typeface="Times New Roman" pitchFamily="18" charset="0"/>
                <a:cs typeface="Times New Roman" pitchFamily="18" charset="0"/>
              </a:rPr>
              <a:t>Adil</a:t>
            </a:r>
            <a:endParaRPr lang="en-US" sz="1800" dirty="0">
              <a:latin typeface="Times New Roman" pitchFamily="18" charset="0"/>
              <a:cs typeface="Times New Roman" pitchFamily="18" charset="0"/>
            </a:endParaRPr>
          </a:p>
        </p:txBody>
      </p:sp>
      <p:sp>
        <p:nvSpPr>
          <p:cNvPr id="2" name="Title 1"/>
          <p:cNvSpPr>
            <a:spLocks noGrp="1"/>
          </p:cNvSpPr>
          <p:nvPr>
            <p:ph type="ctrTitle"/>
          </p:nvPr>
        </p:nvSpPr>
        <p:spPr>
          <a:xfrm>
            <a:off x="533400" y="381000"/>
            <a:ext cx="8077200" cy="1752600"/>
          </a:xfrm>
        </p:spPr>
        <p:txBody>
          <a:bodyPr>
            <a:normAutofit/>
          </a:bodyPr>
          <a:lstStyle/>
          <a:p>
            <a:r>
              <a:rPr lang="en-US" sz="4400" b="1" dirty="0" smtClean="0">
                <a:latin typeface="Times New Roman" pitchFamily="18" charset="0"/>
                <a:cs typeface="Times New Roman" pitchFamily="18" charset="0"/>
              </a:rPr>
              <a:t>Essential Element of PIS &amp; ICF</a:t>
            </a:r>
            <a:endParaRPr lang="en-US" sz="4400" b="1" dirty="0">
              <a:latin typeface="Times New Roman" pitchFamily="18" charset="0"/>
              <a:cs typeface="Times New Roman" pitchFamily="18" charset="0"/>
            </a:endParaRPr>
          </a:p>
        </p:txBody>
      </p:sp>
    </p:spTree>
    <p:extLst>
      <p:ext uri="{BB962C8B-B14F-4D97-AF65-F5344CB8AC3E}">
        <p14:creationId xmlns:p14="http://schemas.microsoft.com/office/powerpoint/2010/main" val="15431853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Continued…</a:t>
            </a:r>
            <a:endParaRPr lang="en-US" sz="36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marL="0" indent="0">
              <a:buNone/>
            </a:pPr>
            <a:endParaRPr lang="en-US" dirty="0" smtClean="0">
              <a:latin typeface="Times New Roman" pitchFamily="18" charset="0"/>
              <a:cs typeface="Times New Roman" pitchFamily="18" charset="0"/>
            </a:endParaRPr>
          </a:p>
          <a:p>
            <a:pPr marL="514350" indent="-514350">
              <a:buFont typeface="+mj-lt"/>
              <a:buAutoNum type="arabicPeriod" startAt="8"/>
            </a:pPr>
            <a:r>
              <a:rPr lang="en-US" u="sng" dirty="0" smtClean="0">
                <a:latin typeface="Times New Roman" pitchFamily="18" charset="0"/>
                <a:cs typeface="Times New Roman" pitchFamily="18" charset="0"/>
              </a:rPr>
              <a:t>Contacts</a:t>
            </a:r>
          </a:p>
          <a:p>
            <a:r>
              <a:rPr lang="en-US" dirty="0" smtClean="0">
                <a:latin typeface="Times New Roman" pitchFamily="18" charset="0"/>
                <a:cs typeface="Times New Roman" pitchFamily="18" charset="0"/>
              </a:rPr>
              <a:t>An explanation of whom to contact for answers to pertinent questions about the research and research subjects' rights, and whom to contact in the event of a research-related injury to the subject.</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Confidential</a:t>
            </a:r>
            <a:endParaRPr lang="en-US"/>
          </a:p>
        </p:txBody>
      </p:sp>
      <p:sp>
        <p:nvSpPr>
          <p:cNvPr id="5" name="Slide Number Placeholder 4"/>
          <p:cNvSpPr>
            <a:spLocks noGrp="1"/>
          </p:cNvSpPr>
          <p:nvPr>
            <p:ph type="sldNum" sz="quarter" idx="12"/>
          </p:nvPr>
        </p:nvSpPr>
        <p:spPr/>
        <p:txBody>
          <a:bodyPr/>
          <a:lstStyle/>
          <a:p>
            <a:fld id="{F073E487-9713-4741-A1D9-0690343D3AFA}" type="slidenum">
              <a:rPr lang="en-US" smtClean="0"/>
              <a:t>10</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4024745"/>
            <a:ext cx="2295525" cy="2295525"/>
          </a:xfrm>
          <a:prstGeom prst="rect">
            <a:avLst/>
          </a:prstGeom>
        </p:spPr>
      </p:pic>
    </p:spTree>
    <p:extLst>
      <p:ext uri="{BB962C8B-B14F-4D97-AF65-F5344CB8AC3E}">
        <p14:creationId xmlns:p14="http://schemas.microsoft.com/office/powerpoint/2010/main" val="490418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Continued…</a:t>
            </a:r>
            <a:endParaRPr lang="en-US" sz="36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marL="0" indent="0">
              <a:buNone/>
            </a:pPr>
            <a:endParaRPr lang="en-US" dirty="0" smtClean="0">
              <a:latin typeface="Times New Roman" pitchFamily="18" charset="0"/>
              <a:cs typeface="Times New Roman" pitchFamily="18" charset="0"/>
            </a:endParaRPr>
          </a:p>
          <a:p>
            <a:pPr marL="514350" indent="-514350">
              <a:buFont typeface="+mj-lt"/>
              <a:buAutoNum type="arabicPeriod" startAt="9"/>
            </a:pPr>
            <a:r>
              <a:rPr lang="en-US" u="sng" dirty="0" smtClean="0">
                <a:latin typeface="Times New Roman" pitchFamily="18" charset="0"/>
                <a:cs typeface="Times New Roman" pitchFamily="18" charset="0"/>
              </a:rPr>
              <a:t>Voluntary Participation</a:t>
            </a:r>
          </a:p>
          <a:p>
            <a:r>
              <a:rPr lang="en-US" dirty="0" smtClean="0">
                <a:latin typeface="Times New Roman" pitchFamily="18" charset="0"/>
                <a:cs typeface="Times New Roman" pitchFamily="18" charset="0"/>
              </a:rPr>
              <a:t>A statement that participation is voluntary, that refusal to participate will involve no penalty or loss of benefits to which the subject is otherwise entitled, and that the subject may discontinue participation at any time without penalty or loss of benefits to which the subject is otherwise entitled.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Confidential</a:t>
            </a:r>
            <a:endParaRPr lang="en-US"/>
          </a:p>
        </p:txBody>
      </p:sp>
      <p:sp>
        <p:nvSpPr>
          <p:cNvPr id="5" name="Slide Number Placeholder 4"/>
          <p:cNvSpPr>
            <a:spLocks noGrp="1"/>
          </p:cNvSpPr>
          <p:nvPr>
            <p:ph type="sldNum" sz="quarter" idx="12"/>
          </p:nvPr>
        </p:nvSpPr>
        <p:spPr/>
        <p:txBody>
          <a:bodyPr/>
          <a:lstStyle/>
          <a:p>
            <a:fld id="{F073E487-9713-4741-A1D9-0690343D3AFA}" type="slidenum">
              <a:rPr lang="en-US" smtClean="0"/>
              <a:t>11</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4673415"/>
            <a:ext cx="2466975" cy="1641660"/>
          </a:xfrm>
          <a:prstGeom prst="rect">
            <a:avLst/>
          </a:prstGeom>
        </p:spPr>
      </p:pic>
    </p:spTree>
    <p:extLst>
      <p:ext uri="{BB962C8B-B14F-4D97-AF65-F5344CB8AC3E}">
        <p14:creationId xmlns:p14="http://schemas.microsoft.com/office/powerpoint/2010/main" val="42014287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Times New Roman" pitchFamily="18" charset="0"/>
                <a:cs typeface="Times New Roman" pitchFamily="18" charset="0"/>
              </a:rPr>
              <a:t>Additional Elements of Informed Consent</a:t>
            </a:r>
            <a:endParaRPr lang="en-US" sz="36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dirty="0" smtClean="0">
                <a:latin typeface="Times New Roman" pitchFamily="18" charset="0"/>
                <a:cs typeface="Times New Roman" pitchFamily="18" charset="0"/>
              </a:rPr>
              <a:t>The regulations identify additional elements of informed consent to be included, when appropriate.</a:t>
            </a:r>
          </a:p>
          <a:p>
            <a:pPr marL="0" indent="0">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following elements are appropriate to provide to prospective subjects when the IRB determines the information is material to prospective subjects' decisions to participate:</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Confidential</a:t>
            </a:r>
            <a:endParaRPr lang="en-US"/>
          </a:p>
        </p:txBody>
      </p:sp>
      <p:sp>
        <p:nvSpPr>
          <p:cNvPr id="5" name="Slide Number Placeholder 4"/>
          <p:cNvSpPr>
            <a:spLocks noGrp="1"/>
          </p:cNvSpPr>
          <p:nvPr>
            <p:ph type="sldNum" sz="quarter" idx="12"/>
          </p:nvPr>
        </p:nvSpPr>
        <p:spPr/>
        <p:txBody>
          <a:bodyPr/>
          <a:lstStyle/>
          <a:p>
            <a:fld id="{F073E487-9713-4741-A1D9-0690343D3AFA}" type="slidenum">
              <a:rPr lang="en-US" smtClean="0"/>
              <a:t>12</a:t>
            </a:fld>
            <a:endParaRPr lang="en-US"/>
          </a:p>
        </p:txBody>
      </p:sp>
    </p:spTree>
    <p:extLst>
      <p:ext uri="{BB962C8B-B14F-4D97-AF65-F5344CB8AC3E}">
        <p14:creationId xmlns:p14="http://schemas.microsoft.com/office/powerpoint/2010/main" val="7883839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Continued…</a:t>
            </a:r>
            <a:endParaRPr lang="en-US" sz="36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marL="0" indent="0">
              <a:buNone/>
            </a:pPr>
            <a:endParaRPr lang="en-US" dirty="0" smtClean="0">
              <a:latin typeface="Times New Roman" pitchFamily="18" charset="0"/>
              <a:cs typeface="Times New Roman" pitchFamily="18" charset="0"/>
            </a:endParaRPr>
          </a:p>
          <a:p>
            <a:pPr marL="514350" indent="-514350">
              <a:buFont typeface="+mj-lt"/>
              <a:buAutoNum type="arabicPeriod"/>
            </a:pPr>
            <a:r>
              <a:rPr lang="en-US" u="sng" dirty="0" smtClean="0">
                <a:latin typeface="Times New Roman" pitchFamily="18" charset="0"/>
                <a:cs typeface="Times New Roman" pitchFamily="18" charset="0"/>
              </a:rPr>
              <a:t>Unforeseeable Risks</a:t>
            </a:r>
          </a:p>
          <a:p>
            <a:r>
              <a:rPr lang="en-US" dirty="0" smtClean="0">
                <a:latin typeface="Times New Roman" pitchFamily="18" charset="0"/>
                <a:cs typeface="Times New Roman" pitchFamily="18" charset="0"/>
              </a:rPr>
              <a:t>A statement that the particular treatment or procedure may involve risks to the subject (or to the embryo or fetus, if the subject is or may become pregnant) which are currently unforeseeable.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Confidential</a:t>
            </a:r>
            <a:endParaRPr lang="en-US"/>
          </a:p>
        </p:txBody>
      </p:sp>
      <p:sp>
        <p:nvSpPr>
          <p:cNvPr id="5" name="Slide Number Placeholder 4"/>
          <p:cNvSpPr>
            <a:spLocks noGrp="1"/>
          </p:cNvSpPr>
          <p:nvPr>
            <p:ph type="sldNum" sz="quarter" idx="12"/>
          </p:nvPr>
        </p:nvSpPr>
        <p:spPr/>
        <p:txBody>
          <a:bodyPr/>
          <a:lstStyle/>
          <a:p>
            <a:fld id="{F073E487-9713-4741-A1D9-0690343D3AFA}" type="slidenum">
              <a:rPr lang="en-US" smtClean="0"/>
              <a:t>13</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7705" y="4038600"/>
            <a:ext cx="3765219" cy="2266949"/>
          </a:xfrm>
          <a:prstGeom prst="rect">
            <a:avLst/>
          </a:prstGeom>
        </p:spPr>
      </p:pic>
    </p:spTree>
    <p:extLst>
      <p:ext uri="{BB962C8B-B14F-4D97-AF65-F5344CB8AC3E}">
        <p14:creationId xmlns:p14="http://schemas.microsoft.com/office/powerpoint/2010/main" val="14044064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Continued…</a:t>
            </a:r>
            <a:endParaRPr lang="en-US" sz="36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marL="0" indent="0">
              <a:buNone/>
            </a:pPr>
            <a:endParaRPr lang="en-US" dirty="0" smtClean="0">
              <a:latin typeface="Times New Roman" pitchFamily="18" charset="0"/>
              <a:cs typeface="Times New Roman" pitchFamily="18" charset="0"/>
            </a:endParaRPr>
          </a:p>
          <a:p>
            <a:pPr marL="514350" indent="-514350">
              <a:buFont typeface="+mj-lt"/>
              <a:buAutoNum type="arabicPeriod" startAt="2"/>
            </a:pPr>
            <a:r>
              <a:rPr lang="en-US" u="sng" dirty="0" smtClean="0">
                <a:latin typeface="Times New Roman" pitchFamily="18" charset="0"/>
                <a:cs typeface="Times New Roman" pitchFamily="18" charset="0"/>
              </a:rPr>
              <a:t>Involuntary Termination of Subject's Participation</a:t>
            </a:r>
          </a:p>
          <a:p>
            <a:pPr marL="0" indent="0">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Anticipated circumstances under which the subject's participation may be terminated by the investigator without regard to the subject's consent.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Confidential</a:t>
            </a:r>
            <a:endParaRPr lang="en-US"/>
          </a:p>
        </p:txBody>
      </p:sp>
      <p:sp>
        <p:nvSpPr>
          <p:cNvPr id="5" name="Slide Number Placeholder 4"/>
          <p:cNvSpPr>
            <a:spLocks noGrp="1"/>
          </p:cNvSpPr>
          <p:nvPr>
            <p:ph type="sldNum" sz="quarter" idx="12"/>
          </p:nvPr>
        </p:nvSpPr>
        <p:spPr/>
        <p:txBody>
          <a:bodyPr/>
          <a:lstStyle/>
          <a:p>
            <a:fld id="{F073E487-9713-4741-A1D9-0690343D3AFA}" type="slidenum">
              <a:rPr lang="en-US" smtClean="0"/>
              <a:t>14</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4376057"/>
            <a:ext cx="2971800" cy="1910443"/>
          </a:xfrm>
          <a:prstGeom prst="rect">
            <a:avLst/>
          </a:prstGeom>
        </p:spPr>
      </p:pic>
    </p:spTree>
    <p:extLst>
      <p:ext uri="{BB962C8B-B14F-4D97-AF65-F5344CB8AC3E}">
        <p14:creationId xmlns:p14="http://schemas.microsoft.com/office/powerpoint/2010/main" val="20349883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Continued…</a:t>
            </a:r>
            <a:endParaRPr lang="en-US" sz="36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marL="0" indent="0">
              <a:buNone/>
            </a:pPr>
            <a:endParaRPr lang="en-US" dirty="0" smtClean="0">
              <a:latin typeface="Times New Roman" pitchFamily="18" charset="0"/>
              <a:cs typeface="Times New Roman" pitchFamily="18" charset="0"/>
            </a:endParaRPr>
          </a:p>
          <a:p>
            <a:pPr marL="514350" indent="-514350">
              <a:buFont typeface="+mj-lt"/>
              <a:buAutoNum type="arabicPeriod" startAt="3"/>
            </a:pPr>
            <a:r>
              <a:rPr lang="en-US" u="sng" dirty="0" smtClean="0">
                <a:latin typeface="Times New Roman" pitchFamily="18" charset="0"/>
                <a:cs typeface="Times New Roman" pitchFamily="18" charset="0"/>
              </a:rPr>
              <a:t>Additional Costs to Subject</a:t>
            </a:r>
          </a:p>
          <a:p>
            <a:pPr marL="0" indent="0">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Any additional costs to the subject that may result from participation in the research.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Confidential</a:t>
            </a:r>
            <a:endParaRPr lang="en-US"/>
          </a:p>
        </p:txBody>
      </p:sp>
      <p:sp>
        <p:nvSpPr>
          <p:cNvPr id="5" name="Slide Number Placeholder 4"/>
          <p:cNvSpPr>
            <a:spLocks noGrp="1"/>
          </p:cNvSpPr>
          <p:nvPr>
            <p:ph type="sldNum" sz="quarter" idx="12"/>
          </p:nvPr>
        </p:nvSpPr>
        <p:spPr/>
        <p:txBody>
          <a:bodyPr/>
          <a:lstStyle/>
          <a:p>
            <a:fld id="{F073E487-9713-4741-A1D9-0690343D3AFA}" type="slidenum">
              <a:rPr lang="en-US" smtClean="0"/>
              <a:t>15</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3576295"/>
            <a:ext cx="3457575" cy="2589844"/>
          </a:xfrm>
          <a:prstGeom prst="rect">
            <a:avLst/>
          </a:prstGeom>
        </p:spPr>
      </p:pic>
    </p:spTree>
    <p:extLst>
      <p:ext uri="{BB962C8B-B14F-4D97-AF65-F5344CB8AC3E}">
        <p14:creationId xmlns:p14="http://schemas.microsoft.com/office/powerpoint/2010/main" val="9157209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Continued…</a:t>
            </a:r>
            <a:endParaRPr lang="en-US" sz="36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marL="0" indent="0">
              <a:buNone/>
            </a:pPr>
            <a:endParaRPr lang="en-US" dirty="0" smtClean="0">
              <a:latin typeface="Times New Roman" pitchFamily="18" charset="0"/>
              <a:cs typeface="Times New Roman" pitchFamily="18" charset="0"/>
            </a:endParaRPr>
          </a:p>
          <a:p>
            <a:pPr marL="514350" indent="-514350">
              <a:buFont typeface="+mj-lt"/>
              <a:buAutoNum type="arabicPeriod" startAt="4"/>
            </a:pPr>
            <a:r>
              <a:rPr lang="en-US" u="sng" dirty="0" smtClean="0">
                <a:latin typeface="Times New Roman" pitchFamily="18" charset="0"/>
                <a:cs typeface="Times New Roman" pitchFamily="18" charset="0"/>
              </a:rPr>
              <a:t>Consequences of Subject's Decision to Withdraw</a:t>
            </a:r>
          </a:p>
          <a:p>
            <a:r>
              <a:rPr lang="en-US" dirty="0" smtClean="0">
                <a:latin typeface="Times New Roman" pitchFamily="18" charset="0"/>
                <a:cs typeface="Times New Roman" pitchFamily="18" charset="0"/>
              </a:rPr>
              <a:t>The consequences of a subject's decision to withdraw from the research and procedures for orderly termination of participation by the subject.</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Confidential</a:t>
            </a:r>
            <a:endParaRPr lang="en-US"/>
          </a:p>
        </p:txBody>
      </p:sp>
      <p:sp>
        <p:nvSpPr>
          <p:cNvPr id="5" name="Slide Number Placeholder 4"/>
          <p:cNvSpPr>
            <a:spLocks noGrp="1"/>
          </p:cNvSpPr>
          <p:nvPr>
            <p:ph type="sldNum" sz="quarter" idx="12"/>
          </p:nvPr>
        </p:nvSpPr>
        <p:spPr/>
        <p:txBody>
          <a:bodyPr/>
          <a:lstStyle/>
          <a:p>
            <a:fld id="{F073E487-9713-4741-A1D9-0690343D3AFA}" type="slidenum">
              <a:rPr lang="en-US" smtClean="0"/>
              <a:t>16</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5620" y="3886200"/>
            <a:ext cx="2551756" cy="2495550"/>
          </a:xfrm>
          <a:prstGeom prst="rect">
            <a:avLst/>
          </a:prstGeom>
        </p:spPr>
      </p:pic>
    </p:spTree>
    <p:extLst>
      <p:ext uri="{BB962C8B-B14F-4D97-AF65-F5344CB8AC3E}">
        <p14:creationId xmlns:p14="http://schemas.microsoft.com/office/powerpoint/2010/main" val="646660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Continued…</a:t>
            </a:r>
            <a:endParaRPr lang="en-US" sz="36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marL="0" indent="0">
              <a:buNone/>
            </a:pPr>
            <a:endParaRPr lang="en-US" dirty="0" smtClean="0">
              <a:latin typeface="Times New Roman" pitchFamily="18" charset="0"/>
              <a:cs typeface="Times New Roman" pitchFamily="18" charset="0"/>
            </a:endParaRPr>
          </a:p>
          <a:p>
            <a:pPr marL="514350" indent="-514350">
              <a:buFont typeface="+mj-lt"/>
              <a:buAutoNum type="arabicPeriod" startAt="5"/>
            </a:pPr>
            <a:r>
              <a:rPr lang="en-US" u="sng" dirty="0" smtClean="0">
                <a:latin typeface="Times New Roman" pitchFamily="18" charset="0"/>
                <a:cs typeface="Times New Roman" pitchFamily="18" charset="0"/>
              </a:rPr>
              <a:t>Providing Significant New Findings to Subjects</a:t>
            </a:r>
          </a:p>
          <a:p>
            <a:r>
              <a:rPr lang="en-US" dirty="0" smtClean="0">
                <a:latin typeface="Times New Roman" pitchFamily="18" charset="0"/>
                <a:cs typeface="Times New Roman" pitchFamily="18" charset="0"/>
              </a:rPr>
              <a:t>A statement that significant new findings developed during the course of the research which may relate to the subject's willingness to continue participation will be provided to the subject.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Confidential</a:t>
            </a:r>
            <a:endParaRPr lang="en-US"/>
          </a:p>
        </p:txBody>
      </p:sp>
      <p:sp>
        <p:nvSpPr>
          <p:cNvPr id="5" name="Slide Number Placeholder 4"/>
          <p:cNvSpPr>
            <a:spLocks noGrp="1"/>
          </p:cNvSpPr>
          <p:nvPr>
            <p:ph type="sldNum" sz="quarter" idx="12"/>
          </p:nvPr>
        </p:nvSpPr>
        <p:spPr/>
        <p:txBody>
          <a:bodyPr/>
          <a:lstStyle/>
          <a:p>
            <a:fld id="{F073E487-9713-4741-A1D9-0690343D3AFA}" type="slidenum">
              <a:rPr lang="en-US" smtClean="0"/>
              <a:t>17</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1" y="4022859"/>
            <a:ext cx="3444586" cy="2292215"/>
          </a:xfrm>
          <a:prstGeom prst="rect">
            <a:avLst/>
          </a:prstGeom>
        </p:spPr>
      </p:pic>
    </p:spTree>
    <p:extLst>
      <p:ext uri="{BB962C8B-B14F-4D97-AF65-F5344CB8AC3E}">
        <p14:creationId xmlns:p14="http://schemas.microsoft.com/office/powerpoint/2010/main" val="7185540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Continued…</a:t>
            </a:r>
            <a:endParaRPr lang="en-US" sz="36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marL="0" indent="0">
              <a:buNone/>
            </a:pPr>
            <a:endParaRPr lang="en-US" dirty="0" smtClean="0">
              <a:latin typeface="Times New Roman" pitchFamily="18" charset="0"/>
              <a:cs typeface="Times New Roman" pitchFamily="18" charset="0"/>
            </a:endParaRPr>
          </a:p>
          <a:p>
            <a:pPr marL="514350" indent="-514350">
              <a:buFont typeface="+mj-lt"/>
              <a:buAutoNum type="arabicPeriod" startAt="6"/>
            </a:pPr>
            <a:r>
              <a:rPr lang="en-US" u="sng" dirty="0" smtClean="0">
                <a:latin typeface="Times New Roman" pitchFamily="18" charset="0"/>
                <a:cs typeface="Times New Roman" pitchFamily="18" charset="0"/>
              </a:rPr>
              <a:t>Number of Subjects</a:t>
            </a:r>
          </a:p>
          <a:p>
            <a:pPr marL="0" indent="0">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approximate number of subjects involved in the study.</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Confidential</a:t>
            </a:r>
            <a:endParaRPr lang="en-US"/>
          </a:p>
        </p:txBody>
      </p:sp>
      <p:sp>
        <p:nvSpPr>
          <p:cNvPr id="5" name="Slide Number Placeholder 4"/>
          <p:cNvSpPr>
            <a:spLocks noGrp="1"/>
          </p:cNvSpPr>
          <p:nvPr>
            <p:ph type="sldNum" sz="quarter" idx="12"/>
          </p:nvPr>
        </p:nvSpPr>
        <p:spPr/>
        <p:txBody>
          <a:bodyPr/>
          <a:lstStyle/>
          <a:p>
            <a:fld id="{F073E487-9713-4741-A1D9-0690343D3AFA}" type="slidenum">
              <a:rPr lang="en-US" smtClean="0"/>
              <a:t>18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4836" y="3733800"/>
            <a:ext cx="3293539" cy="2466975"/>
          </a:xfrm>
          <a:prstGeom prst="rect">
            <a:avLst/>
          </a:prstGeom>
        </p:spPr>
      </p:pic>
    </p:spTree>
    <p:extLst>
      <p:ext uri="{BB962C8B-B14F-4D97-AF65-F5344CB8AC3E}">
        <p14:creationId xmlns:p14="http://schemas.microsoft.com/office/powerpoint/2010/main" val="18683150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Language Barrier</a:t>
            </a:r>
            <a:endParaRPr lang="en-US" sz="36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marL="0" indent="0">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Individuals who do not understand desired language may ask or be asked to participate in a clinical trial in locations where desired language is the predominant language.</a:t>
            </a:r>
          </a:p>
          <a:p>
            <a:r>
              <a:rPr lang="en-US" dirty="0" smtClean="0">
                <a:latin typeface="Times New Roman" pitchFamily="18" charset="0"/>
                <a:cs typeface="Times New Roman" pitchFamily="18" charset="0"/>
              </a:rPr>
              <a:t>Translated form of ICF can also be used.</a:t>
            </a:r>
          </a:p>
        </p:txBody>
      </p:sp>
      <p:sp>
        <p:nvSpPr>
          <p:cNvPr id="4" name="Footer Placeholder 3"/>
          <p:cNvSpPr>
            <a:spLocks noGrp="1"/>
          </p:cNvSpPr>
          <p:nvPr>
            <p:ph type="ftr" sz="quarter" idx="11"/>
          </p:nvPr>
        </p:nvSpPr>
        <p:spPr/>
        <p:txBody>
          <a:bodyPr/>
          <a:lstStyle/>
          <a:p>
            <a:r>
              <a:rPr lang="en-US" smtClean="0"/>
              <a:t>Confidential</a:t>
            </a:r>
            <a:endParaRPr lang="en-US"/>
          </a:p>
        </p:txBody>
      </p:sp>
      <p:sp>
        <p:nvSpPr>
          <p:cNvPr id="5" name="Slide Number Placeholder 4"/>
          <p:cNvSpPr>
            <a:spLocks noGrp="1"/>
          </p:cNvSpPr>
          <p:nvPr>
            <p:ph type="sldNum" sz="quarter" idx="12"/>
          </p:nvPr>
        </p:nvSpPr>
        <p:spPr/>
        <p:txBody>
          <a:bodyPr/>
          <a:lstStyle/>
          <a:p>
            <a:fld id="{F073E487-9713-4741-A1D9-0690343D3AFA}" type="slidenum">
              <a:rPr lang="en-US" smtClean="0"/>
              <a:t>19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4038600"/>
            <a:ext cx="4400550" cy="2200275"/>
          </a:xfrm>
          <a:prstGeom prst="rect">
            <a:avLst/>
          </a:prstGeom>
        </p:spPr>
      </p:pic>
    </p:spTree>
    <p:extLst>
      <p:ext uri="{BB962C8B-B14F-4D97-AF65-F5344CB8AC3E}">
        <p14:creationId xmlns:p14="http://schemas.microsoft.com/office/powerpoint/2010/main" val="1665156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Content</a:t>
            </a:r>
            <a:endParaRPr lang="en-US" sz="36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r>
              <a:rPr lang="en-US" sz="2400" dirty="0" smtClean="0">
                <a:latin typeface="Times New Roman" pitchFamily="18" charset="0"/>
                <a:cs typeface="Times New Roman" pitchFamily="18" charset="0"/>
              </a:rPr>
              <a:t>Definition</a:t>
            </a:r>
          </a:p>
          <a:p>
            <a:r>
              <a:rPr lang="en-US" sz="2400" dirty="0" smtClean="0">
                <a:latin typeface="Times New Roman" pitchFamily="18" charset="0"/>
                <a:cs typeface="Times New Roman" pitchFamily="18" charset="0"/>
              </a:rPr>
              <a:t>Essential Elements of Informed Consent</a:t>
            </a:r>
          </a:p>
          <a:p>
            <a:r>
              <a:rPr lang="en-US" sz="2400" dirty="0" smtClean="0">
                <a:latin typeface="Times New Roman" pitchFamily="18" charset="0"/>
                <a:cs typeface="Times New Roman" pitchFamily="18" charset="0"/>
              </a:rPr>
              <a:t>Additional Elements of Informed Consent</a:t>
            </a:r>
          </a:p>
          <a:p>
            <a:r>
              <a:rPr lang="en-US" sz="2400" dirty="0" smtClean="0">
                <a:latin typeface="Times New Roman" pitchFamily="18" charset="0"/>
                <a:cs typeface="Times New Roman" pitchFamily="18" charset="0"/>
              </a:rPr>
              <a:t>Language Barrier</a:t>
            </a:r>
          </a:p>
          <a:p>
            <a:r>
              <a:rPr lang="en-US" sz="2400" dirty="0" smtClean="0">
                <a:latin typeface="Times New Roman" pitchFamily="18" charset="0"/>
                <a:cs typeface="Times New Roman" pitchFamily="18" charset="0"/>
              </a:rPr>
              <a:t>Subjects with Low Literacy and Numeracy</a:t>
            </a:r>
          </a:p>
          <a:p>
            <a:r>
              <a:rPr lang="en-US" sz="2400" dirty="0" smtClean="0">
                <a:latin typeface="Times New Roman" pitchFamily="18" charset="0"/>
                <a:cs typeface="Times New Roman" pitchFamily="18" charset="0"/>
              </a:rPr>
              <a:t>Physically Challenged Subjects</a:t>
            </a:r>
          </a:p>
          <a:p>
            <a:r>
              <a:rPr lang="en-US" sz="2400" dirty="0" smtClean="0">
                <a:latin typeface="Times New Roman" pitchFamily="18" charset="0"/>
                <a:cs typeface="Times New Roman" pitchFamily="18" charset="0"/>
              </a:rPr>
              <a:t>Children as Subjects</a:t>
            </a:r>
            <a:endParaRPr lang="en-US" sz="24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Confidential</a:t>
            </a:r>
            <a:endParaRPr lang="en-US"/>
          </a:p>
        </p:txBody>
      </p:sp>
      <p:sp>
        <p:nvSpPr>
          <p:cNvPr id="6" name="Slide Number Placeholder 5"/>
          <p:cNvSpPr>
            <a:spLocks noGrp="1"/>
          </p:cNvSpPr>
          <p:nvPr>
            <p:ph type="sldNum" sz="quarter" idx="12"/>
          </p:nvPr>
        </p:nvSpPr>
        <p:spPr/>
        <p:txBody>
          <a:bodyPr/>
          <a:lstStyle/>
          <a:p>
            <a:fld id="{F073E487-9713-4741-A1D9-0690343D3AFA}" type="slidenum">
              <a:rPr lang="en-US" smtClean="0"/>
              <a:t>2</a:t>
            </a:fld>
            <a:endParaRPr lang="en-US"/>
          </a:p>
        </p:txBody>
      </p:sp>
    </p:spTree>
    <p:extLst>
      <p:ext uri="{BB962C8B-B14F-4D97-AF65-F5344CB8AC3E}">
        <p14:creationId xmlns:p14="http://schemas.microsoft.com/office/powerpoint/2010/main" val="21162191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latin typeface="Times New Roman" pitchFamily="18" charset="0"/>
                <a:cs typeface="Times New Roman" pitchFamily="18" charset="0"/>
              </a:rPr>
              <a:t>Subjects with Low Literacy and Numeracy</a:t>
            </a:r>
            <a:endParaRPr lang="en-US" sz="32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dirty="0" smtClean="0">
                <a:latin typeface="Times New Roman" pitchFamily="18" charset="0"/>
                <a:cs typeface="Times New Roman" pitchFamily="18" charset="0"/>
              </a:rPr>
              <a:t>For subjects with apparent low literacy, oral presentation of the information contained in the consent form is especially important.</a:t>
            </a:r>
          </a:p>
          <a:p>
            <a:pPr marL="0" indent="0">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It should be noted that, even if the information is presented orally, the subject or the subject’s legally authorized representative is required to sign the consent form.</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Confidential</a:t>
            </a:r>
            <a:endParaRPr lang="en-US"/>
          </a:p>
        </p:txBody>
      </p:sp>
      <p:sp>
        <p:nvSpPr>
          <p:cNvPr id="5" name="Slide Number Placeholder 4"/>
          <p:cNvSpPr>
            <a:spLocks noGrp="1"/>
          </p:cNvSpPr>
          <p:nvPr>
            <p:ph type="sldNum" sz="quarter" idx="12"/>
          </p:nvPr>
        </p:nvSpPr>
        <p:spPr/>
        <p:txBody>
          <a:bodyPr/>
          <a:lstStyle/>
          <a:p>
            <a:fld id="{F073E487-9713-4741-A1D9-0690343D3AFA}" type="slidenum">
              <a:rPr lang="en-US" smtClean="0"/>
              <a:t>20</a:t>
            </a:fld>
            <a:endParaRPr lang="en-US"/>
          </a:p>
        </p:txBody>
      </p:sp>
    </p:spTree>
    <p:extLst>
      <p:ext uri="{BB962C8B-B14F-4D97-AF65-F5344CB8AC3E}">
        <p14:creationId xmlns:p14="http://schemas.microsoft.com/office/powerpoint/2010/main" val="20843114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Physically Challenged Subjects</a:t>
            </a:r>
            <a:endParaRPr lang="en-US" sz="36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r>
              <a:rPr lang="en-US" dirty="0" smtClean="0">
                <a:latin typeface="Times New Roman" pitchFamily="18" charset="0"/>
                <a:cs typeface="Times New Roman" pitchFamily="18" charset="0"/>
              </a:rPr>
              <a:t>A person who is physically challenged (for example, physically unable to talk or write or has hearing or visual loss) can enroll in a clinical investigation if competent and able to signal consent when consistent with applicable State law.</a:t>
            </a:r>
          </a:p>
          <a:p>
            <a:r>
              <a:rPr lang="en-US" dirty="0" smtClean="0">
                <a:latin typeface="Times New Roman" pitchFamily="18" charset="0"/>
                <a:cs typeface="Times New Roman" pitchFamily="18" charset="0"/>
              </a:rPr>
              <a:t>Investigator should give the description of the specific means by which the prospective subject communicated agreement to take part in the clinical investigation and how questions were answered.</a:t>
            </a:r>
          </a:p>
          <a:p>
            <a:pPr marL="0" indent="0">
              <a:buNone/>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Confidential</a:t>
            </a:r>
            <a:endParaRPr lang="en-US"/>
          </a:p>
        </p:txBody>
      </p:sp>
      <p:sp>
        <p:nvSpPr>
          <p:cNvPr id="5" name="Slide Number Placeholder 4"/>
          <p:cNvSpPr>
            <a:spLocks noGrp="1"/>
          </p:cNvSpPr>
          <p:nvPr>
            <p:ph type="sldNum" sz="quarter" idx="12"/>
          </p:nvPr>
        </p:nvSpPr>
        <p:spPr/>
        <p:txBody>
          <a:bodyPr/>
          <a:lstStyle/>
          <a:p>
            <a:fld id="{F073E487-9713-4741-A1D9-0690343D3AFA}" type="slidenum">
              <a:rPr lang="en-US" smtClean="0"/>
              <a:t>21</a:t>
            </a:fld>
            <a:endParaRPr lang="en-US"/>
          </a:p>
        </p:txBody>
      </p:sp>
    </p:spTree>
    <p:extLst>
      <p:ext uri="{BB962C8B-B14F-4D97-AF65-F5344CB8AC3E}">
        <p14:creationId xmlns:p14="http://schemas.microsoft.com/office/powerpoint/2010/main" val="22978470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Children as Subjects</a:t>
            </a:r>
            <a:endParaRPr lang="en-US" sz="36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dirty="0" smtClean="0">
                <a:latin typeface="Times New Roman" pitchFamily="18" charset="0"/>
                <a:cs typeface="Times New Roman" pitchFamily="18" charset="0"/>
              </a:rPr>
              <a:t>The parent(s) or guardian must provide permission, with the assent of the child when appropriate. </a:t>
            </a:r>
          </a:p>
          <a:p>
            <a:r>
              <a:rPr lang="en-US" dirty="0" smtClean="0">
                <a:latin typeface="Times New Roman" pitchFamily="18" charset="0"/>
                <a:cs typeface="Times New Roman" pitchFamily="18" charset="0"/>
              </a:rPr>
              <a:t>U.S. government policy states that children 7 years of age and older must assent (agree) to participate in a clinical trial.</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Confidential</a:t>
            </a:r>
            <a:endParaRPr lang="en-US"/>
          </a:p>
        </p:txBody>
      </p:sp>
      <p:sp>
        <p:nvSpPr>
          <p:cNvPr id="5" name="Slide Number Placeholder 4"/>
          <p:cNvSpPr>
            <a:spLocks noGrp="1"/>
          </p:cNvSpPr>
          <p:nvPr>
            <p:ph type="sldNum" sz="quarter" idx="12"/>
          </p:nvPr>
        </p:nvSpPr>
        <p:spPr/>
        <p:txBody>
          <a:bodyPr/>
          <a:lstStyle/>
          <a:p>
            <a:fld id="{F073E487-9713-4741-A1D9-0690343D3AFA}" type="slidenum">
              <a:rPr lang="en-US" smtClean="0"/>
              <a:t>22</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3086" y="3505200"/>
            <a:ext cx="4222490" cy="2809875"/>
          </a:xfrm>
          <a:prstGeom prst="rect">
            <a:avLst/>
          </a:prstGeom>
        </p:spPr>
      </p:pic>
    </p:spTree>
    <p:extLst>
      <p:ext uri="{BB962C8B-B14F-4D97-AF65-F5344CB8AC3E}">
        <p14:creationId xmlns:p14="http://schemas.microsoft.com/office/powerpoint/2010/main" val="29834056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References</a:t>
            </a:r>
            <a:endParaRPr lang="en-US" sz="36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r>
              <a:rPr lang="en-US" dirty="0" smtClean="0">
                <a:latin typeface="Times New Roman" pitchFamily="18" charset="0"/>
                <a:cs typeface="Times New Roman" pitchFamily="18" charset="0"/>
              </a:rPr>
              <a:t>US FDA: 21 CFR 50.25</a:t>
            </a:r>
          </a:p>
          <a:p>
            <a:r>
              <a:rPr lang="en-US" dirty="0" err="1" smtClean="0">
                <a:latin typeface="Times New Roman" pitchFamily="18" charset="0"/>
                <a:cs typeface="Times New Roman" pitchFamily="18" charset="0"/>
              </a:rPr>
              <a:t>Koonrungsesomboon</a:t>
            </a:r>
            <a:r>
              <a:rPr lang="en-US" dirty="0" smtClean="0">
                <a:latin typeface="Times New Roman" pitchFamily="18" charset="0"/>
                <a:cs typeface="Times New Roman" pitchFamily="18" charset="0"/>
              </a:rPr>
              <a:t> N </a:t>
            </a:r>
            <a:r>
              <a:rPr lang="en-US" i="1" dirty="0" smtClean="0">
                <a:latin typeface="Times New Roman" pitchFamily="18" charset="0"/>
                <a:cs typeface="Times New Roman" pitchFamily="18" charset="0"/>
              </a:rPr>
              <a:t>et al</a:t>
            </a:r>
            <a:r>
              <a:rPr lang="en-US" dirty="0" smtClean="0">
                <a:latin typeface="Times New Roman" pitchFamily="18" charset="0"/>
                <a:cs typeface="Times New Roman" pitchFamily="18" charset="0"/>
              </a:rPr>
              <a:t>. Understanding of Essential Elements Required in Informed Consent Form among Researchers and Institutional Review Board Members. Tropical Medicine and Health 43(2),</a:t>
            </a:r>
            <a:r>
              <a:rPr lang="en-US" dirty="0" smtClean="0">
                <a:latin typeface="Times New Roman" pitchFamily="18" charset="0"/>
                <a:cs typeface="Times New Roman" pitchFamily="18" charset="0"/>
              </a:rPr>
              <a:t> June 2015.</a:t>
            </a:r>
          </a:p>
          <a:p>
            <a:r>
              <a:rPr lang="en-US" dirty="0" smtClean="0">
                <a:latin typeface="Times New Roman" pitchFamily="18" charset="0"/>
                <a:cs typeface="Times New Roman" pitchFamily="18" charset="0"/>
              </a:rPr>
              <a:t>US FDA: </a:t>
            </a:r>
            <a:r>
              <a:rPr lang="en-US" dirty="0" smtClean="0">
                <a:latin typeface="Times New Roman" pitchFamily="18" charset="0"/>
                <a:cs typeface="Times New Roman" pitchFamily="18" charset="0"/>
                <a:hlinkClick r:id="rId2"/>
              </a:rPr>
              <a:t>https://www.fda.gov/regulatory-information/search-fda-guidance-documents/informed-consent#basicelements</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Confidential</a:t>
            </a:r>
            <a:endParaRPr lang="en-US"/>
          </a:p>
        </p:txBody>
      </p:sp>
      <p:sp>
        <p:nvSpPr>
          <p:cNvPr id="5" name="Slide Number Placeholder 4"/>
          <p:cNvSpPr>
            <a:spLocks noGrp="1"/>
          </p:cNvSpPr>
          <p:nvPr>
            <p:ph type="sldNum" sz="quarter" idx="12"/>
          </p:nvPr>
        </p:nvSpPr>
        <p:spPr/>
        <p:txBody>
          <a:bodyPr/>
          <a:lstStyle/>
          <a:p>
            <a:fld id="{F073E487-9713-4741-A1D9-0690343D3AFA}" type="slidenum">
              <a:rPr lang="en-US" smtClean="0"/>
              <a:t>23</a:t>
            </a:fld>
            <a:endParaRPr lang="en-US"/>
          </a:p>
        </p:txBody>
      </p:sp>
    </p:spTree>
    <p:extLst>
      <p:ext uri="{BB962C8B-B14F-4D97-AF65-F5344CB8AC3E}">
        <p14:creationId xmlns:p14="http://schemas.microsoft.com/office/powerpoint/2010/main" val="37085218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2133600"/>
            <a:ext cx="8077200" cy="1862048"/>
          </a:xfrm>
          <a:prstGeom prst="rect">
            <a:avLst/>
          </a:prstGeom>
          <a:solidFill>
            <a:schemeClr val="accent2">
              <a:lumMod val="20000"/>
              <a:lumOff val="80000"/>
            </a:schemeClr>
          </a:solidFill>
          <a:effectLst>
            <a:glow rad="228600">
              <a:schemeClr val="accent1">
                <a:satMod val="175000"/>
                <a:alpha val="40000"/>
              </a:schemeClr>
            </a:glow>
          </a:effectLst>
        </p:spPr>
        <p:txBody>
          <a:bodyPr wrap="square" rtlCol="0">
            <a:spAutoFit/>
          </a:bodyPr>
          <a:lstStyle/>
          <a:p>
            <a:pPr algn="ctr"/>
            <a:r>
              <a:rPr lang="en-US" sz="11500" dirty="0" err="1" smtClean="0">
                <a:solidFill>
                  <a:schemeClr val="tx2">
                    <a:lumMod val="60000"/>
                    <a:lumOff val="40000"/>
                  </a:schemeClr>
                </a:solidFill>
                <a:latin typeface="Times New Roman" pitchFamily="18" charset="0"/>
                <a:cs typeface="Times New Roman" pitchFamily="18" charset="0"/>
              </a:rPr>
              <a:t>ThankYou</a:t>
            </a:r>
            <a:endParaRPr lang="en-US" sz="11500" dirty="0">
              <a:solidFill>
                <a:schemeClr val="tx2">
                  <a:lumMod val="60000"/>
                  <a:lumOff val="40000"/>
                </a:schemeClr>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Confidential</a:t>
            </a:r>
            <a:endParaRPr lang="en-US"/>
          </a:p>
        </p:txBody>
      </p:sp>
      <p:sp>
        <p:nvSpPr>
          <p:cNvPr id="4" name="Slide Number Placeholder 3"/>
          <p:cNvSpPr>
            <a:spLocks noGrp="1"/>
          </p:cNvSpPr>
          <p:nvPr>
            <p:ph type="sldNum" sz="quarter" idx="12"/>
          </p:nvPr>
        </p:nvSpPr>
        <p:spPr/>
        <p:txBody>
          <a:bodyPr/>
          <a:lstStyle/>
          <a:p>
            <a:fld id="{F073E487-9713-4741-A1D9-0690343D3AFA}" type="slidenum">
              <a:rPr lang="en-US" smtClean="0"/>
              <a:t>24</a:t>
            </a:fld>
            <a:endParaRPr lang="en-US"/>
          </a:p>
        </p:txBody>
      </p:sp>
    </p:spTree>
    <p:extLst>
      <p:ext uri="{BB962C8B-B14F-4D97-AF65-F5344CB8AC3E}">
        <p14:creationId xmlns:p14="http://schemas.microsoft.com/office/powerpoint/2010/main" val="27684151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Definition</a:t>
            </a:r>
            <a:endParaRPr lang="en-US" sz="36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r>
              <a:rPr lang="en-US" sz="2400" dirty="0" smtClean="0">
                <a:latin typeface="Times New Roman" pitchFamily="18" charset="0"/>
                <a:cs typeface="Times New Roman" pitchFamily="18" charset="0"/>
              </a:rPr>
              <a:t>Informed consent is the process in which a health care provider educates a patient about the risks, benefits, and alternatives of a given procedure or intervention. </a:t>
            </a:r>
          </a:p>
          <a:p>
            <a:r>
              <a:rPr lang="en-US" sz="2400" dirty="0" smtClean="0">
                <a:latin typeface="Times New Roman" pitchFamily="18" charset="0"/>
                <a:cs typeface="Times New Roman" pitchFamily="18" charset="0"/>
              </a:rPr>
              <a:t>Patients are also given any new information that might affect their decision to continue. Also called consent process.</a:t>
            </a:r>
            <a:endParaRPr lang="en-US" sz="24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3763513"/>
            <a:ext cx="5611969" cy="2238482"/>
          </a:xfrm>
          <a:prstGeom prst="rect">
            <a:avLst/>
          </a:prstGeom>
        </p:spPr>
      </p:pic>
      <p:sp>
        <p:nvSpPr>
          <p:cNvPr id="5" name="Footer Placeholder 4"/>
          <p:cNvSpPr>
            <a:spLocks noGrp="1"/>
          </p:cNvSpPr>
          <p:nvPr>
            <p:ph type="ftr" sz="quarter" idx="11"/>
          </p:nvPr>
        </p:nvSpPr>
        <p:spPr/>
        <p:txBody>
          <a:bodyPr/>
          <a:lstStyle/>
          <a:p>
            <a:r>
              <a:rPr lang="en-US" smtClean="0"/>
              <a:t>Confidential</a:t>
            </a:r>
            <a:endParaRPr lang="en-US"/>
          </a:p>
        </p:txBody>
      </p:sp>
      <p:sp>
        <p:nvSpPr>
          <p:cNvPr id="6" name="Slide Number Placeholder 5"/>
          <p:cNvSpPr>
            <a:spLocks noGrp="1"/>
          </p:cNvSpPr>
          <p:nvPr>
            <p:ph type="sldNum" sz="quarter" idx="12"/>
          </p:nvPr>
        </p:nvSpPr>
        <p:spPr/>
        <p:txBody>
          <a:bodyPr/>
          <a:lstStyle/>
          <a:p>
            <a:fld id="{F073E487-9713-4741-A1D9-0690343D3AFA}" type="slidenum">
              <a:rPr lang="en-US" smtClean="0"/>
              <a:t>3</a:t>
            </a:fld>
            <a:endParaRPr lang="en-US"/>
          </a:p>
        </p:txBody>
      </p:sp>
    </p:spTree>
    <p:extLst>
      <p:ext uri="{BB962C8B-B14F-4D97-AF65-F5344CB8AC3E}">
        <p14:creationId xmlns:p14="http://schemas.microsoft.com/office/powerpoint/2010/main" val="10169440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Essential Elements of Informed Consent</a:t>
            </a:r>
            <a:endParaRPr lang="en-US" sz="36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0" indent="0">
              <a:buNone/>
            </a:pPr>
            <a:endParaRPr lang="en-US" sz="2400" u="sng" dirty="0" smtClean="0">
              <a:latin typeface="Times New Roman" pitchFamily="18" charset="0"/>
              <a:cs typeface="Times New Roman" pitchFamily="18" charset="0"/>
            </a:endParaRPr>
          </a:p>
          <a:p>
            <a:pPr marL="514350" indent="-514350">
              <a:buFont typeface="+mj-lt"/>
              <a:buAutoNum type="arabicPeriod"/>
            </a:pPr>
            <a:r>
              <a:rPr lang="en-US" sz="2400" u="sng" dirty="0" smtClean="0">
                <a:latin typeface="Times New Roman" pitchFamily="18" charset="0"/>
                <a:cs typeface="Times New Roman" pitchFamily="18" charset="0"/>
              </a:rPr>
              <a:t>Description of Clinical Investigation</a:t>
            </a:r>
          </a:p>
          <a:p>
            <a:pPr marL="0" indent="0">
              <a:buNone/>
            </a:pP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A statement that the study involves research, an explanation of the purposes of the research and the expected duration of the subject's participation, a description of the procedures to be followed, and identification of any procedures which are experimental.</a:t>
            </a:r>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Confidential</a:t>
            </a:r>
            <a:endParaRPr lang="en-US"/>
          </a:p>
        </p:txBody>
      </p:sp>
      <p:sp>
        <p:nvSpPr>
          <p:cNvPr id="5" name="Slide Number Placeholder 4"/>
          <p:cNvSpPr>
            <a:spLocks noGrp="1"/>
          </p:cNvSpPr>
          <p:nvPr>
            <p:ph type="sldNum" sz="quarter" idx="12"/>
          </p:nvPr>
        </p:nvSpPr>
        <p:spPr/>
        <p:txBody>
          <a:bodyPr/>
          <a:lstStyle/>
          <a:p>
            <a:fld id="{F073E487-9713-4741-A1D9-0690343D3AFA}" type="slidenum">
              <a:rPr lang="en-US" smtClean="0"/>
              <a:t>4</a:t>
            </a:fld>
            <a:endParaRPr lang="en-US"/>
          </a:p>
        </p:txBody>
      </p:sp>
    </p:spTree>
    <p:extLst>
      <p:ext uri="{BB962C8B-B14F-4D97-AF65-F5344CB8AC3E}">
        <p14:creationId xmlns:p14="http://schemas.microsoft.com/office/powerpoint/2010/main" val="41475909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Continued…</a:t>
            </a:r>
            <a:endParaRPr lang="en-US" sz="36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0" indent="0">
              <a:buNone/>
            </a:pPr>
            <a:endParaRPr lang="en-US" dirty="0" smtClean="0">
              <a:latin typeface="Times New Roman" pitchFamily="18" charset="0"/>
              <a:cs typeface="Times New Roman" pitchFamily="18" charset="0"/>
            </a:endParaRPr>
          </a:p>
          <a:p>
            <a:pPr marL="514350" indent="-514350">
              <a:buFont typeface="+mj-lt"/>
              <a:buAutoNum type="arabicPeriod" startAt="2"/>
            </a:pPr>
            <a:r>
              <a:rPr lang="en-US" u="sng" dirty="0" smtClean="0">
                <a:latin typeface="Times New Roman" pitchFamily="18" charset="0"/>
                <a:cs typeface="Times New Roman" pitchFamily="18" charset="0"/>
              </a:rPr>
              <a:t>Risks and Discomforts</a:t>
            </a:r>
          </a:p>
          <a:p>
            <a:pPr marL="0" indent="0">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 description of any reasonably foreseeable risks or discomforts to the subject.</a:t>
            </a:r>
          </a:p>
          <a:p>
            <a:pPr marL="0" indent="0">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This includes risks or discomforts of tests, interventions and procedures required by the protocol, especially those that carry significant risk of morbidity or mortality.</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Confidential</a:t>
            </a:r>
            <a:endParaRPr lang="en-US"/>
          </a:p>
        </p:txBody>
      </p:sp>
      <p:sp>
        <p:nvSpPr>
          <p:cNvPr id="5" name="Slide Number Placeholder 4"/>
          <p:cNvSpPr>
            <a:spLocks noGrp="1"/>
          </p:cNvSpPr>
          <p:nvPr>
            <p:ph type="sldNum" sz="quarter" idx="12"/>
          </p:nvPr>
        </p:nvSpPr>
        <p:spPr/>
        <p:txBody>
          <a:bodyPr/>
          <a:lstStyle/>
          <a:p>
            <a:fld id="{F073E487-9713-4741-A1D9-0690343D3AFA}" type="slidenum">
              <a:rPr lang="en-US" smtClean="0"/>
              <a:t>5</a:t>
            </a:fld>
            <a:endParaRPr lang="en-US"/>
          </a:p>
        </p:txBody>
      </p:sp>
    </p:spTree>
    <p:extLst>
      <p:ext uri="{BB962C8B-B14F-4D97-AF65-F5344CB8AC3E}">
        <p14:creationId xmlns:p14="http://schemas.microsoft.com/office/powerpoint/2010/main" val="17607212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Continued…</a:t>
            </a:r>
            <a:endParaRPr lang="en-US" sz="36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marL="0" indent="0">
              <a:buNone/>
            </a:pPr>
            <a:endParaRPr lang="en-US" dirty="0" smtClean="0">
              <a:latin typeface="Times New Roman" pitchFamily="18" charset="0"/>
              <a:cs typeface="Times New Roman" pitchFamily="18" charset="0"/>
            </a:endParaRPr>
          </a:p>
          <a:p>
            <a:pPr marL="514350" indent="-514350">
              <a:buFont typeface="+mj-lt"/>
              <a:buAutoNum type="arabicPeriod" startAt="3"/>
            </a:pPr>
            <a:r>
              <a:rPr lang="en-US" u="sng" dirty="0" smtClean="0">
                <a:latin typeface="Times New Roman" pitchFamily="18" charset="0"/>
                <a:cs typeface="Times New Roman" pitchFamily="18" charset="0"/>
              </a:rPr>
              <a:t>Benefits</a:t>
            </a:r>
          </a:p>
          <a:p>
            <a:pPr marL="0" indent="0">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 description of any benefits to the subject or to others which may reasonably be expected from the research.</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Confidential</a:t>
            </a:r>
            <a:endParaRPr lang="en-US"/>
          </a:p>
        </p:txBody>
      </p:sp>
      <p:sp>
        <p:nvSpPr>
          <p:cNvPr id="5" name="Slide Number Placeholder 4"/>
          <p:cNvSpPr>
            <a:spLocks noGrp="1"/>
          </p:cNvSpPr>
          <p:nvPr>
            <p:ph type="sldNum" sz="quarter" idx="12"/>
          </p:nvPr>
        </p:nvSpPr>
        <p:spPr/>
        <p:txBody>
          <a:bodyPr/>
          <a:lstStyle/>
          <a:p>
            <a:fld id="{F073E487-9713-4741-A1D9-0690343D3AFA}" type="slidenum">
              <a:rPr lang="en-US" smtClean="0"/>
              <a:t>6</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1" y="4163750"/>
            <a:ext cx="2605086" cy="1951300"/>
          </a:xfrm>
          <a:prstGeom prst="rect">
            <a:avLst/>
          </a:prstGeom>
        </p:spPr>
      </p:pic>
    </p:spTree>
    <p:extLst>
      <p:ext uri="{BB962C8B-B14F-4D97-AF65-F5344CB8AC3E}">
        <p14:creationId xmlns:p14="http://schemas.microsoft.com/office/powerpoint/2010/main" val="25428686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Continued…</a:t>
            </a:r>
            <a:endParaRPr lang="en-US" sz="36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marL="0" indent="0">
              <a:buNone/>
            </a:pPr>
            <a:endParaRPr lang="en-US" dirty="0" smtClean="0">
              <a:latin typeface="Times New Roman" pitchFamily="18" charset="0"/>
              <a:cs typeface="Times New Roman" pitchFamily="18" charset="0"/>
            </a:endParaRPr>
          </a:p>
          <a:p>
            <a:pPr marL="514350" indent="-514350">
              <a:buFont typeface="+mj-lt"/>
              <a:buAutoNum type="arabicPeriod" startAt="4"/>
            </a:pPr>
            <a:r>
              <a:rPr lang="en-US" u="sng" dirty="0" smtClean="0">
                <a:latin typeface="Times New Roman" pitchFamily="18" charset="0"/>
                <a:cs typeface="Times New Roman" pitchFamily="18" charset="0"/>
              </a:rPr>
              <a:t>Alternative Procedures or Treatments</a:t>
            </a:r>
          </a:p>
          <a:p>
            <a:pPr marL="0" indent="0">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 disclosure of appropriate alternative procedures or courses of treatment, if any, that might be advantageous to the subject.</a:t>
            </a:r>
          </a:p>
          <a:p>
            <a:pPr marL="0" indent="0">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This includes alternatives such as approved therapies for the patient's condition, other forms of therapy.</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Confidential</a:t>
            </a:r>
            <a:endParaRPr lang="en-US"/>
          </a:p>
        </p:txBody>
      </p:sp>
      <p:sp>
        <p:nvSpPr>
          <p:cNvPr id="5" name="Slide Number Placeholder 4"/>
          <p:cNvSpPr>
            <a:spLocks noGrp="1"/>
          </p:cNvSpPr>
          <p:nvPr>
            <p:ph type="sldNum" sz="quarter" idx="12"/>
          </p:nvPr>
        </p:nvSpPr>
        <p:spPr/>
        <p:txBody>
          <a:bodyPr/>
          <a:lstStyle/>
          <a:p>
            <a:fld id="{F073E487-9713-4741-A1D9-0690343D3AFA}" type="slidenum">
              <a:rPr lang="en-US" smtClean="0"/>
              <a:t>7</a:t>
            </a:fld>
            <a:endParaRPr lang="en-US"/>
          </a:p>
        </p:txBody>
      </p:sp>
    </p:spTree>
    <p:extLst>
      <p:ext uri="{BB962C8B-B14F-4D97-AF65-F5344CB8AC3E}">
        <p14:creationId xmlns:p14="http://schemas.microsoft.com/office/powerpoint/2010/main" val="1114243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Continued…</a:t>
            </a:r>
            <a:endParaRPr lang="en-US" sz="36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marL="0" indent="0">
              <a:buNone/>
            </a:pPr>
            <a:endParaRPr lang="en-US" dirty="0" smtClean="0">
              <a:latin typeface="Times New Roman" pitchFamily="18" charset="0"/>
              <a:cs typeface="Times New Roman" pitchFamily="18" charset="0"/>
            </a:endParaRPr>
          </a:p>
          <a:p>
            <a:pPr marL="514350" indent="-514350">
              <a:buFont typeface="+mj-lt"/>
              <a:buAutoNum type="arabicPeriod" startAt="5"/>
            </a:pPr>
            <a:r>
              <a:rPr lang="en-US" u="sng" dirty="0" smtClean="0">
                <a:latin typeface="Times New Roman" pitchFamily="18" charset="0"/>
                <a:cs typeface="Times New Roman" pitchFamily="18" charset="0"/>
              </a:rPr>
              <a:t>Confidentiality</a:t>
            </a:r>
          </a:p>
          <a:p>
            <a:r>
              <a:rPr lang="en-US" dirty="0" smtClean="0">
                <a:latin typeface="Times New Roman" pitchFamily="18" charset="0"/>
                <a:cs typeface="Times New Roman" pitchFamily="18" charset="0"/>
              </a:rPr>
              <a:t>A statement describing the extent, if any, to which confidentiality of records identifying the subject will be maintained and that notes the possibility that the regulatory authority(s) may inspect the records.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Confidential</a:t>
            </a:r>
            <a:endParaRPr lang="en-US"/>
          </a:p>
        </p:txBody>
      </p:sp>
      <p:sp>
        <p:nvSpPr>
          <p:cNvPr id="5" name="Slide Number Placeholder 4"/>
          <p:cNvSpPr>
            <a:spLocks noGrp="1"/>
          </p:cNvSpPr>
          <p:nvPr>
            <p:ph type="sldNum" sz="quarter" idx="12"/>
          </p:nvPr>
        </p:nvSpPr>
        <p:spPr/>
        <p:txBody>
          <a:bodyPr/>
          <a:lstStyle/>
          <a:p>
            <a:fld id="{F073E487-9713-4741-A1D9-0690343D3AFA}" type="slidenum">
              <a:rPr lang="en-US" smtClean="0"/>
              <a:t>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4191000"/>
            <a:ext cx="2190750" cy="2085975"/>
          </a:xfrm>
          <a:prstGeom prst="rect">
            <a:avLst/>
          </a:prstGeom>
        </p:spPr>
      </p:pic>
    </p:spTree>
    <p:extLst>
      <p:ext uri="{BB962C8B-B14F-4D97-AF65-F5344CB8AC3E}">
        <p14:creationId xmlns:p14="http://schemas.microsoft.com/office/powerpoint/2010/main" val="3562862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Continued…</a:t>
            </a:r>
            <a:endParaRPr lang="en-US" sz="36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marL="514350" indent="-514350">
              <a:buFont typeface="+mj-lt"/>
              <a:buAutoNum type="arabicPeriod" startAt="6"/>
            </a:pPr>
            <a:r>
              <a:rPr lang="en-US" u="sng" dirty="0" smtClean="0"/>
              <a:t>Compensation and Medical Treatment in Event of Injury</a:t>
            </a:r>
          </a:p>
          <a:p>
            <a:r>
              <a:rPr lang="en-US" dirty="0" smtClean="0"/>
              <a:t>For research involving more than minimal risk, an explanation as to whether any compensation and an explanation as to whether any medical treatments are available if injury occurs and, if so, what they consist of, or where further information may be obtained. </a:t>
            </a:r>
            <a:endParaRPr lang="en-US" dirty="0"/>
          </a:p>
        </p:txBody>
      </p:sp>
      <p:sp>
        <p:nvSpPr>
          <p:cNvPr id="4" name="Footer Placeholder 3"/>
          <p:cNvSpPr>
            <a:spLocks noGrp="1"/>
          </p:cNvSpPr>
          <p:nvPr>
            <p:ph type="ftr" sz="quarter" idx="11"/>
          </p:nvPr>
        </p:nvSpPr>
        <p:spPr/>
        <p:txBody>
          <a:bodyPr/>
          <a:lstStyle/>
          <a:p>
            <a:r>
              <a:rPr lang="en-US" smtClean="0"/>
              <a:t>Confidential</a:t>
            </a:r>
            <a:endParaRPr lang="en-US"/>
          </a:p>
        </p:txBody>
      </p:sp>
      <p:sp>
        <p:nvSpPr>
          <p:cNvPr id="5" name="Slide Number Placeholder 4"/>
          <p:cNvSpPr>
            <a:spLocks noGrp="1"/>
          </p:cNvSpPr>
          <p:nvPr>
            <p:ph type="sldNum" sz="quarter" idx="12"/>
          </p:nvPr>
        </p:nvSpPr>
        <p:spPr/>
        <p:txBody>
          <a:bodyPr/>
          <a:lstStyle/>
          <a:p>
            <a:fld id="{F073E487-9713-4741-A1D9-0690343D3AFA}" type="slidenum">
              <a:rPr lang="en-US" smtClean="0"/>
              <a:t>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4742008"/>
            <a:ext cx="2619375" cy="1471756"/>
          </a:xfrm>
          <a:prstGeom prst="rect">
            <a:avLst/>
          </a:prstGeom>
        </p:spPr>
      </p:pic>
    </p:spTree>
    <p:extLst>
      <p:ext uri="{BB962C8B-B14F-4D97-AF65-F5344CB8AC3E}">
        <p14:creationId xmlns:p14="http://schemas.microsoft.com/office/powerpoint/2010/main" val="9780190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207</TotalTime>
  <Words>967</Words>
  <Application>Microsoft Office PowerPoint</Application>
  <PresentationFormat>On-screen Show (4:3)</PresentationFormat>
  <Paragraphs>151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Civic</vt:lpstr>
      <vt:lpstr>Essential Element of PIS &amp; ICF</vt:lpstr>
      <vt:lpstr>Content</vt:lpstr>
      <vt:lpstr>Definition</vt:lpstr>
      <vt:lpstr>Essential Elements of Informed Consent</vt:lpstr>
      <vt:lpstr>Continued…</vt:lpstr>
      <vt:lpstr>Continued…</vt:lpstr>
      <vt:lpstr>Continued…</vt:lpstr>
      <vt:lpstr>Continued…</vt:lpstr>
      <vt:lpstr>Continued…</vt:lpstr>
      <vt:lpstr>Continued…</vt:lpstr>
      <vt:lpstr>Continued…</vt:lpstr>
      <vt:lpstr>Additional Elements of Informed Consent</vt:lpstr>
      <vt:lpstr>Continued…</vt:lpstr>
      <vt:lpstr>Continued…</vt:lpstr>
      <vt:lpstr>Continued…</vt:lpstr>
      <vt:lpstr>Continued…</vt:lpstr>
      <vt:lpstr>Continued…</vt:lpstr>
      <vt:lpstr>Continued…</vt:lpstr>
      <vt:lpstr>Language Barrier</vt:lpstr>
      <vt:lpstr>Subjects with Low Literacy and Numeracy</vt:lpstr>
      <vt:lpstr>Physically Challenged Subjects</vt:lpstr>
      <vt:lpstr>Children as Subjects</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12</cp:revision>
  <dcterms:created xsi:type="dcterms:W3CDTF">2023-01-16T14:36:56Z</dcterms:created>
  <dcterms:modified xsi:type="dcterms:W3CDTF">2023-01-16T18:04:55Z</dcterms:modified>
</cp:coreProperties>
</file>