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9"/>
  </p:notesMasterIdLst>
  <p:sldIdLst>
    <p:sldId id="256" r:id="rId2"/>
    <p:sldId id="257" r:id="rId3"/>
    <p:sldId id="259" r:id="rId4"/>
    <p:sldId id="261" r:id="rId5"/>
    <p:sldId id="264" r:id="rId6"/>
    <p:sldId id="273" r:id="rId7"/>
    <p:sldId id="262" r:id="rId8"/>
    <p:sldId id="263" r:id="rId9"/>
    <p:sldId id="265" r:id="rId10"/>
    <p:sldId id="266" r:id="rId11"/>
    <p:sldId id="267" r:id="rId12"/>
    <p:sldId id="277" r:id="rId13"/>
    <p:sldId id="276" r:id="rId14"/>
    <p:sldId id="274" r:id="rId15"/>
    <p:sldId id="275" r:id="rId16"/>
    <p:sldId id="268"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164"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92288-191D-4D62-96FC-F8A75E4DAE0F}" type="datetimeFigureOut">
              <a:rPr lang="en-US" smtClean="0"/>
              <a:pPr/>
              <a:t>22/12/2022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55A0B-68CB-42FC-BECC-8E341CDB578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D55A0B-68CB-42FC-BECC-8E341CDB578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461EBE-C2FB-4CAE-8DB6-9290DBAF54CD}" type="datetime1">
              <a:rPr lang="en-US" smtClean="0"/>
              <a:t>22/12/2022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561A561-A7AA-4BAA-9603-8C1216E2C4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14F384-95D5-45AC-BC20-0DEF9FDDEB16}" type="datetime1">
              <a:rPr lang="en-US" smtClean="0"/>
              <a:t>22/12/2022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A561-A7AA-4BAA-9603-8C1216E2C4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3EC8DA-333D-4FCB-A918-BDA6575CF6A0}" type="datetime1">
              <a:rPr lang="en-US" smtClean="0"/>
              <a:t>22/12/2022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A561-A7AA-4BAA-9603-8C1216E2C4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153617-08D9-4422-9850-34B9D855056B}" type="datetime1">
              <a:rPr lang="en-US" smtClean="0"/>
              <a:t>22/12/2022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A561-A7AA-4BAA-9603-8C1216E2C4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3487EA-B028-4D45-B449-D254C5577470}" type="datetime1">
              <a:rPr lang="en-US" smtClean="0"/>
              <a:t>22/12/2022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A561-A7AA-4BAA-9603-8C1216E2C4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05BB78-8C79-44BD-AF95-CB5FA6B848EF}" type="datetime1">
              <a:rPr lang="en-US" smtClean="0"/>
              <a:t>22/12/2022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A561-A7AA-4BAA-9603-8C1216E2C4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2F0CC8B-EB17-49A0-AF72-C8110DB58980}" type="datetime1">
              <a:rPr lang="en-US" smtClean="0"/>
              <a:t>22/12/2022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61A561-A7AA-4BAA-9603-8C1216E2C4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5646551-7875-4645-A5E1-4E68CFF6D92D}" type="datetime1">
              <a:rPr lang="en-US" smtClean="0"/>
              <a:t>22/12/2022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01E2B-C07C-4E4C-BF7F-C9520E1E7686}" type="datetime1">
              <a:rPr lang="en-US" smtClean="0"/>
              <a:t>22/12/2022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61A561-A7AA-4BAA-9603-8C1216E2C4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0BCC3A-0C88-4D24-A8D9-39AED2B9BC4F}" type="datetime1">
              <a:rPr lang="en-US" smtClean="0"/>
              <a:t>22/12/2022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A561-A7AA-4BAA-9603-8C1216E2C4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6E289A-07BC-4004-B0CB-8B7004021CF0}" type="datetime1">
              <a:rPr lang="en-US" smtClean="0"/>
              <a:t>22/12/2022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561A561-A7AA-4BAA-9603-8C1216E2C4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D824617-6377-4535-A6CE-A2F6E27F71F1}" type="datetime1">
              <a:rPr lang="en-US" smtClean="0"/>
              <a:t>22/12/2022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561A561-A7AA-4BAA-9603-8C1216E2C4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914400"/>
            <a:ext cx="7086600" cy="1905000"/>
          </a:xfrm>
        </p:spPr>
        <p:style>
          <a:lnRef idx="1">
            <a:schemeClr val="accent2"/>
          </a:lnRef>
          <a:fillRef idx="2">
            <a:schemeClr val="accent2"/>
          </a:fillRef>
          <a:effectRef idx="1">
            <a:schemeClr val="accent2"/>
          </a:effectRef>
          <a:fontRef idx="minor">
            <a:schemeClr val="dk1"/>
          </a:fontRef>
        </p:style>
        <p:txBody>
          <a:bodyPr>
            <a:noAutofit/>
          </a:bodyPr>
          <a:lstStyle/>
          <a:p>
            <a:pPr algn="ctr"/>
            <a:r>
              <a:rPr lang="en-US" sz="2800" b="0" dirty="0" smtClean="0">
                <a:solidFill>
                  <a:schemeClr val="accent1">
                    <a:lumMod val="50000"/>
                  </a:schemeClr>
                </a:solidFill>
              </a:rPr>
              <a:t>Flow of IP from manufacturing facility to patient and return and documentation required</a:t>
            </a:r>
            <a:br>
              <a:rPr lang="en-US" sz="2800" b="0" dirty="0" smtClean="0">
                <a:solidFill>
                  <a:schemeClr val="accent1">
                    <a:lumMod val="50000"/>
                  </a:schemeClr>
                </a:solidFill>
              </a:rPr>
            </a:br>
            <a:endParaRPr lang="en-US" sz="2800" b="0" dirty="0">
              <a:solidFill>
                <a:schemeClr val="accent1">
                  <a:lumMod val="50000"/>
                </a:schemeClr>
              </a:solidFill>
            </a:endParaRPr>
          </a:p>
        </p:txBody>
      </p:sp>
      <p:sp>
        <p:nvSpPr>
          <p:cNvPr id="3" name="Subtitle 2"/>
          <p:cNvSpPr>
            <a:spLocks noGrp="1"/>
          </p:cNvSpPr>
          <p:nvPr>
            <p:ph type="subTitle" idx="1"/>
          </p:nvPr>
        </p:nvSpPr>
        <p:spPr>
          <a:xfrm>
            <a:off x="2362200" y="3124200"/>
            <a:ext cx="6400800" cy="685800"/>
          </a:xfrm>
        </p:spPr>
        <p:txBody>
          <a:bodyPr/>
          <a:lstStyle/>
          <a:p>
            <a:r>
              <a:rPr lang="en-US" dirty="0" smtClean="0"/>
              <a:t>                               </a:t>
            </a:r>
            <a:r>
              <a:rPr lang="en-US" dirty="0" err="1" smtClean="0"/>
              <a:t>Aarti</a:t>
            </a:r>
            <a:r>
              <a:rPr lang="en-US" dirty="0" err="1" smtClean="0"/>
              <a:t>,</a:t>
            </a:r>
            <a:r>
              <a:rPr lang="en-US" sz="2400" dirty="0" err="1" smtClean="0"/>
              <a:t>Akshata,Payal</a:t>
            </a:r>
            <a:endParaRPr lang="en-US" sz="2400" dirty="0"/>
          </a:p>
        </p:txBody>
      </p:sp>
      <p:sp>
        <p:nvSpPr>
          <p:cNvPr id="5" name="Date Placeholder 4"/>
          <p:cNvSpPr>
            <a:spLocks noGrp="1"/>
          </p:cNvSpPr>
          <p:nvPr>
            <p:ph type="dt" sz="half" idx="10"/>
          </p:nvPr>
        </p:nvSpPr>
        <p:spPr/>
        <p:txBody>
          <a:bodyPr/>
          <a:lstStyle/>
          <a:p>
            <a:fld id="{A79764FD-E37E-422E-8421-1A38CADBDAE5}" type="datetime1">
              <a:rPr lang="en-US" smtClean="0"/>
              <a:t>22/12/2022</a:t>
            </a:fld>
            <a:endParaRPr lang="en-US"/>
          </a:p>
        </p:txBody>
      </p:sp>
      <p:sp>
        <p:nvSpPr>
          <p:cNvPr id="6" name="Slide Number Placeholder 5"/>
          <p:cNvSpPr>
            <a:spLocks noGrp="1"/>
          </p:cNvSpPr>
          <p:nvPr>
            <p:ph type="sldNum" sz="quarter" idx="12"/>
          </p:nvPr>
        </p:nvSpPr>
        <p:spPr/>
        <p:txBody>
          <a:bodyPr/>
          <a:lstStyle/>
          <a:p>
            <a:fld id="{0561A561-A7AA-4BAA-9603-8C1216E2C4B2}" type="slidenum">
              <a:rPr lang="en-US" smtClean="0"/>
              <a:pPr/>
              <a:t>1</a:t>
            </a:fld>
            <a:endParaRPr lang="en-US"/>
          </a:p>
        </p:txBody>
      </p:sp>
      <p:pic>
        <p:nvPicPr>
          <p:cNvPr id="7" name="Picture 6" descr="c1e609ac-f76d-42f1-bd0c-909f8faab667.jpg"/>
          <p:cNvPicPr>
            <a:picLocks noChangeAspect="1"/>
          </p:cNvPicPr>
          <p:nvPr/>
        </p:nvPicPr>
        <p:blipFill>
          <a:blip r:embed="rId3" cstate="print"/>
          <a:stretch>
            <a:fillRect/>
          </a:stretch>
        </p:blipFill>
        <p:spPr>
          <a:xfrm>
            <a:off x="609600" y="4038600"/>
            <a:ext cx="7924800" cy="21621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200" dirty="0" smtClean="0"/>
              <a:t>IP related </a:t>
            </a:r>
            <a:r>
              <a:rPr lang="en-US" sz="3200" dirty="0" smtClean="0"/>
              <a:t>documents(3/8)</a:t>
            </a:r>
            <a:endParaRPr lang="en-US" sz="3200" dirty="0"/>
          </a:p>
        </p:txBody>
      </p:sp>
      <p:sp>
        <p:nvSpPr>
          <p:cNvPr id="3" name="Content Placeholder 2"/>
          <p:cNvSpPr>
            <a:spLocks noGrp="1"/>
          </p:cNvSpPr>
          <p:nvPr>
            <p:ph idx="1"/>
          </p:nvPr>
        </p:nvSpPr>
        <p:spPr>
          <a:xfrm>
            <a:off x="457200" y="1600200"/>
            <a:ext cx="8229600" cy="4800600"/>
          </a:xfrm>
        </p:spPr>
        <p:txBody>
          <a:bodyPr>
            <a:normAutofit/>
          </a:bodyPr>
          <a:lstStyle/>
          <a:p>
            <a:endParaRPr lang="en-US" sz="2400" dirty="0" smtClean="0"/>
          </a:p>
          <a:p>
            <a:pPr>
              <a:buNone/>
            </a:pPr>
            <a:r>
              <a:rPr lang="en-US" sz="2400" dirty="0" smtClean="0">
                <a:latin typeface="Calibri" pitchFamily="34" charset="0"/>
              </a:rPr>
              <a:t>Manufacturing formulae and processing instructions</a:t>
            </a:r>
          </a:p>
          <a:p>
            <a:r>
              <a:rPr lang="en-US" sz="2400" dirty="0" smtClean="0">
                <a:latin typeface="Calibri" pitchFamily="34" charset="0"/>
              </a:rPr>
              <a:t> </a:t>
            </a:r>
            <a:r>
              <a:rPr lang="en-US" sz="2000" dirty="0" smtClean="0">
                <a:latin typeface="Calibri" pitchFamily="34" charset="0"/>
              </a:rPr>
              <a:t>Every manufacturing operation or supply should have clear written instructions for personnel, based on the relevant product specification file and trial details, and written records to enable the details of activities to be reconstructed</a:t>
            </a:r>
          </a:p>
          <a:p>
            <a:pPr>
              <a:buNone/>
            </a:pPr>
            <a:endParaRPr lang="en-US" sz="2000" dirty="0" smtClean="0">
              <a:latin typeface="Calibri" pitchFamily="34" charset="0"/>
            </a:endParaRPr>
          </a:p>
          <a:p>
            <a:pPr>
              <a:buNone/>
            </a:pPr>
            <a:r>
              <a:rPr lang="en-US" sz="2400" dirty="0" smtClean="0">
                <a:latin typeface="Calibri" pitchFamily="34" charset="0"/>
              </a:rPr>
              <a:t> Packaging instructions</a:t>
            </a:r>
          </a:p>
          <a:p>
            <a:r>
              <a:rPr lang="en-US" sz="2000" dirty="0" smtClean="0">
                <a:latin typeface="Calibri" pitchFamily="34" charset="0"/>
              </a:rPr>
              <a:t> The theoretical number of units to be packaged should be specified        before the start of the  packaging operation</a:t>
            </a:r>
          </a:p>
          <a:p>
            <a:r>
              <a:rPr lang="en-US" sz="2000" dirty="0" smtClean="0">
                <a:latin typeface="Calibri" pitchFamily="34" charset="0"/>
              </a:rPr>
              <a:t>  Packaging instructions are based on order and medical product</a:t>
            </a:r>
          </a:p>
          <a:p>
            <a:r>
              <a:rPr lang="en-US" sz="2000" dirty="0" smtClean="0">
                <a:latin typeface="Calibri" pitchFamily="34" charset="0"/>
              </a:rPr>
              <a:t>  Investigational products should normally be packed individually for each     subject included in the clinical trial</a:t>
            </a:r>
            <a:endParaRPr lang="en-US" sz="2000" dirty="0">
              <a:latin typeface="Calibri" pitchFamily="34" charset="0"/>
            </a:endParaRPr>
          </a:p>
        </p:txBody>
      </p:sp>
      <p:sp>
        <p:nvSpPr>
          <p:cNvPr id="4" name="Date Placeholder 3"/>
          <p:cNvSpPr>
            <a:spLocks noGrp="1"/>
          </p:cNvSpPr>
          <p:nvPr>
            <p:ph type="dt" sz="half" idx="10"/>
          </p:nvPr>
        </p:nvSpPr>
        <p:spPr/>
        <p:txBody>
          <a:bodyPr/>
          <a:lstStyle/>
          <a:p>
            <a:fld id="{4B403743-5759-4356-89B2-F65D2518A82A}"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IP related </a:t>
            </a:r>
            <a:r>
              <a:rPr lang="en-US" sz="3200" dirty="0" smtClean="0"/>
              <a:t>documents(4/8)</a:t>
            </a:r>
            <a:endParaRPr lang="en-US" sz="3200" dirty="0"/>
          </a:p>
        </p:txBody>
      </p:sp>
      <p:sp>
        <p:nvSpPr>
          <p:cNvPr id="3" name="Content Placeholder 2"/>
          <p:cNvSpPr>
            <a:spLocks noGrp="1"/>
          </p:cNvSpPr>
          <p:nvPr>
            <p:ph idx="1"/>
          </p:nvPr>
        </p:nvSpPr>
        <p:spPr/>
        <p:txBody>
          <a:bodyPr>
            <a:normAutofit/>
          </a:bodyPr>
          <a:lstStyle/>
          <a:p>
            <a:endParaRPr lang="en-US" sz="2400" dirty="0" smtClean="0"/>
          </a:p>
          <a:p>
            <a:pPr>
              <a:buNone/>
            </a:pPr>
            <a:r>
              <a:rPr lang="en-US" sz="2400" dirty="0" smtClean="0">
                <a:latin typeface="Calibri" pitchFamily="34" charset="0"/>
              </a:rPr>
              <a:t>Labeling </a:t>
            </a:r>
            <a:r>
              <a:rPr lang="en-US" sz="2400" dirty="0" smtClean="0">
                <a:latin typeface="Calibri" pitchFamily="34" charset="0"/>
              </a:rPr>
              <a:t>instructions</a:t>
            </a:r>
          </a:p>
          <a:p>
            <a:r>
              <a:rPr lang="en-US" sz="2400" dirty="0" smtClean="0">
                <a:latin typeface="Calibri" pitchFamily="34" charset="0"/>
              </a:rPr>
              <a:t> </a:t>
            </a:r>
            <a:r>
              <a:rPr lang="en-US" sz="2000" dirty="0" smtClean="0">
                <a:latin typeface="Calibri" pitchFamily="34" charset="0"/>
              </a:rPr>
              <a:t>Investigational products should be </a:t>
            </a:r>
            <a:r>
              <a:rPr lang="en-US" sz="2000" dirty="0" smtClean="0">
                <a:latin typeface="Calibri" pitchFamily="34" charset="0"/>
              </a:rPr>
              <a:t>labeled </a:t>
            </a:r>
            <a:r>
              <a:rPr lang="en-US" sz="2000" dirty="0" smtClean="0">
                <a:latin typeface="Calibri" pitchFamily="34" charset="0"/>
              </a:rPr>
              <a:t>in accordance with relevant legislation or best practices.</a:t>
            </a:r>
          </a:p>
          <a:p>
            <a:pPr>
              <a:buNone/>
            </a:pPr>
            <a:endParaRPr lang="en-US" sz="2000" dirty="0">
              <a:latin typeface="Calibri" pitchFamily="34" charset="0"/>
            </a:endParaRPr>
          </a:p>
          <a:p>
            <a:pPr>
              <a:buNone/>
            </a:pPr>
            <a:endParaRPr lang="en-US" sz="2000" dirty="0" smtClean="0">
              <a:latin typeface="Calibri" pitchFamily="34" charset="0"/>
            </a:endParaRPr>
          </a:p>
          <a:p>
            <a:pPr>
              <a:buNone/>
            </a:pPr>
            <a:r>
              <a:rPr lang="en-US" sz="2000" dirty="0" smtClean="0">
                <a:latin typeface="Calibri" pitchFamily="34" charset="0"/>
              </a:rPr>
              <a:t> </a:t>
            </a:r>
            <a:r>
              <a:rPr lang="en-US" sz="2400" dirty="0" smtClean="0">
                <a:latin typeface="Calibri" pitchFamily="34" charset="0"/>
              </a:rPr>
              <a:t>Batch manufacturing, packaging and testing records</a:t>
            </a:r>
          </a:p>
          <a:p>
            <a:r>
              <a:rPr lang="en-US" sz="2000" dirty="0" smtClean="0">
                <a:latin typeface="Calibri" pitchFamily="34" charset="0"/>
              </a:rPr>
              <a:t>  Processing, packaging and testing records should be kept in sufficient detail for the sequence 507 of operations to be accurately traced.</a:t>
            </a:r>
            <a:endParaRPr lang="en-US" sz="2000" dirty="0">
              <a:latin typeface="Calibri" pitchFamily="34" charset="0"/>
            </a:endParaRPr>
          </a:p>
        </p:txBody>
      </p:sp>
      <p:sp>
        <p:nvSpPr>
          <p:cNvPr id="4" name="Date Placeholder 3"/>
          <p:cNvSpPr>
            <a:spLocks noGrp="1"/>
          </p:cNvSpPr>
          <p:nvPr>
            <p:ph type="dt" sz="half" idx="10"/>
          </p:nvPr>
        </p:nvSpPr>
        <p:spPr/>
        <p:txBody>
          <a:bodyPr/>
          <a:lstStyle/>
          <a:p>
            <a:fld id="{B88BE1E0-89A8-4F69-9266-0309DC5FA64F}"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IP related </a:t>
            </a:r>
            <a:r>
              <a:rPr lang="en-US" sz="3200" dirty="0" smtClean="0"/>
              <a:t>documents(5/8)</a:t>
            </a:r>
            <a:endParaRPr lang="en-US" sz="3200"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Document change control</a:t>
            </a:r>
          </a:p>
          <a:p>
            <a:pPr>
              <a:buNone/>
            </a:pPr>
            <a:endParaRPr lang="en-US" dirty="0" smtClean="0"/>
          </a:p>
          <a:p>
            <a:r>
              <a:rPr lang="en-US" sz="2000" dirty="0" smtClean="0"/>
              <a:t>Manufacturing formula and processing ,packaging and labeling instructions may be changed frequently as a result of new experience, each new version shall be approved by a responsible person, take into account the latest data, and refer to the previous version so that traceability is insured reasons for changes shall be recorded</a:t>
            </a:r>
          </a:p>
          <a:p>
            <a:pPr>
              <a:buNone/>
            </a:pPr>
            <a:endParaRPr lang="en-US" dirty="0"/>
          </a:p>
        </p:txBody>
      </p:sp>
      <p:sp>
        <p:nvSpPr>
          <p:cNvPr id="4" name="Date Placeholder 3"/>
          <p:cNvSpPr>
            <a:spLocks noGrp="1"/>
          </p:cNvSpPr>
          <p:nvPr>
            <p:ph type="dt" sz="half" idx="10"/>
          </p:nvPr>
        </p:nvSpPr>
        <p:spPr/>
        <p:txBody>
          <a:bodyPr/>
          <a:lstStyle/>
          <a:p>
            <a:fld id="{FEFFF42B-E46C-4E96-8980-1F9276E4934C}"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12</a:t>
            </a:fld>
            <a:endParaRPr lang="en-US"/>
          </a:p>
        </p:txBody>
      </p:sp>
      <p:pic>
        <p:nvPicPr>
          <p:cNvPr id="6" name="Picture 5" descr="images (11).jpg"/>
          <p:cNvPicPr>
            <a:picLocks noChangeAspect="1"/>
          </p:cNvPicPr>
          <p:nvPr/>
        </p:nvPicPr>
        <p:blipFill>
          <a:blip r:embed="rId2" cstate="print"/>
          <a:stretch>
            <a:fillRect/>
          </a:stretch>
        </p:blipFill>
        <p:spPr>
          <a:xfrm>
            <a:off x="6705600" y="1066800"/>
            <a:ext cx="1847850" cy="2085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IP related </a:t>
            </a:r>
            <a:r>
              <a:rPr lang="en-US" sz="3200" dirty="0" smtClean="0"/>
              <a:t>documents(6/8)</a:t>
            </a:r>
            <a:endParaRPr lang="en-US" sz="3200" dirty="0"/>
          </a:p>
        </p:txBody>
      </p:sp>
      <p:sp>
        <p:nvSpPr>
          <p:cNvPr id="3" name="Content Placeholder 2"/>
          <p:cNvSpPr>
            <a:spLocks noGrp="1"/>
          </p:cNvSpPr>
          <p:nvPr>
            <p:ph idx="1"/>
          </p:nvPr>
        </p:nvSpPr>
        <p:spPr/>
        <p:txBody>
          <a:bodyPr/>
          <a:lstStyle/>
          <a:p>
            <a:pPr>
              <a:buNone/>
            </a:pPr>
            <a:endParaRPr lang="en-US" sz="2400" dirty="0" smtClean="0"/>
          </a:p>
          <a:p>
            <a:pPr>
              <a:buNone/>
            </a:pPr>
            <a:r>
              <a:rPr lang="en-US" sz="2400" dirty="0" smtClean="0"/>
              <a:t>Shipping records for IP</a:t>
            </a:r>
          </a:p>
          <a:p>
            <a:r>
              <a:rPr lang="en-US" dirty="0" smtClean="0"/>
              <a:t> </a:t>
            </a:r>
            <a:r>
              <a:rPr lang="en-US" sz="2000" dirty="0" smtClean="0"/>
              <a:t>To </a:t>
            </a:r>
            <a:r>
              <a:rPr lang="en-US" sz="2000" dirty="0" smtClean="0"/>
              <a:t>document shipment dates, batch numbers and method of shipment of investigational product(s) and trial-related materials. </a:t>
            </a:r>
            <a:endParaRPr lang="en-US" sz="2000" dirty="0" smtClean="0"/>
          </a:p>
          <a:p>
            <a:r>
              <a:rPr lang="en-US" sz="2000" dirty="0" smtClean="0"/>
              <a:t>Allows </a:t>
            </a:r>
            <a:r>
              <a:rPr lang="en-US" sz="2000" dirty="0" smtClean="0"/>
              <a:t>tracking of product batch, review of shipping conditions, and </a:t>
            </a:r>
            <a:r>
              <a:rPr lang="en-US" sz="2000" dirty="0" smtClean="0"/>
              <a:t>accountability</a:t>
            </a:r>
          </a:p>
          <a:p>
            <a:endParaRPr lang="en-US" sz="2000" dirty="0" smtClean="0"/>
          </a:p>
          <a:p>
            <a:pPr>
              <a:buNone/>
            </a:pPr>
            <a:r>
              <a:rPr lang="en-US" sz="2400" dirty="0" smtClean="0"/>
              <a:t>Certificate of analysis of IP</a:t>
            </a:r>
            <a:endParaRPr lang="en-US" sz="2400" dirty="0" smtClean="0"/>
          </a:p>
          <a:p>
            <a:pPr fontAlgn="base"/>
            <a:r>
              <a:rPr lang="en-US" sz="2000" dirty="0" smtClean="0"/>
              <a:t>To document identity, purity, and strength of investigational product(s) to be used in the trial</a:t>
            </a:r>
          </a:p>
          <a:p>
            <a:pPr fontAlgn="base">
              <a:buNone/>
            </a:pPr>
            <a:endParaRPr lang="en-US" sz="2000" dirty="0" smtClean="0"/>
          </a:p>
          <a:p>
            <a:endParaRPr lang="en-US" dirty="0"/>
          </a:p>
        </p:txBody>
      </p:sp>
      <p:sp>
        <p:nvSpPr>
          <p:cNvPr id="4" name="Date Placeholder 3"/>
          <p:cNvSpPr>
            <a:spLocks noGrp="1"/>
          </p:cNvSpPr>
          <p:nvPr>
            <p:ph type="dt" sz="half" idx="10"/>
          </p:nvPr>
        </p:nvSpPr>
        <p:spPr/>
        <p:txBody>
          <a:bodyPr/>
          <a:lstStyle/>
          <a:p>
            <a:fld id="{C13FD9C5-62EE-4D09-B162-B22F1F45DB80}"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3200" dirty="0" smtClean="0"/>
              <a:t>IP related </a:t>
            </a:r>
            <a:r>
              <a:rPr lang="en-US" sz="3200" dirty="0" smtClean="0"/>
              <a:t>documents(7/8)</a:t>
            </a:r>
            <a:endParaRPr lang="en-US" sz="3200" dirty="0"/>
          </a:p>
        </p:txBody>
      </p:sp>
      <p:sp>
        <p:nvSpPr>
          <p:cNvPr id="3" name="Content Placeholder 2"/>
          <p:cNvSpPr>
            <a:spLocks noGrp="1"/>
          </p:cNvSpPr>
          <p:nvPr>
            <p:ph idx="1"/>
          </p:nvPr>
        </p:nvSpPr>
        <p:spPr/>
        <p:txBody>
          <a:bodyPr/>
          <a:lstStyle/>
          <a:p>
            <a:pPr>
              <a:buNone/>
            </a:pPr>
            <a:r>
              <a:rPr lang="en-US" sz="2400" dirty="0" smtClean="0">
                <a:latin typeface="Calibri" pitchFamily="34" charset="0"/>
              </a:rPr>
              <a:t>Instruction for handling of IP</a:t>
            </a:r>
          </a:p>
          <a:p>
            <a:r>
              <a:rPr lang="en-US" sz="2000" dirty="0" smtClean="0">
                <a:latin typeface="Calibri" pitchFamily="34" charset="0"/>
              </a:rPr>
              <a:t>To document instructions needed to ensure proper storage, packaging, dispensing and disposition of investigational products and trial-related </a:t>
            </a:r>
            <a:r>
              <a:rPr lang="en-US" sz="2000" dirty="0" smtClean="0">
                <a:latin typeface="Calibri" pitchFamily="34" charset="0"/>
              </a:rPr>
              <a:t>materials</a:t>
            </a:r>
          </a:p>
          <a:p>
            <a:endParaRPr lang="en-US" sz="2000" dirty="0" smtClean="0">
              <a:latin typeface="Calibri" pitchFamily="34" charset="0"/>
            </a:endParaRPr>
          </a:p>
          <a:p>
            <a:pPr>
              <a:buNone/>
            </a:pPr>
            <a:r>
              <a:rPr lang="en-US" sz="2400" dirty="0" smtClean="0">
                <a:latin typeface="Calibri" pitchFamily="34" charset="0"/>
              </a:rPr>
              <a:t>Shipping records for IP</a:t>
            </a:r>
          </a:p>
          <a:p>
            <a:r>
              <a:rPr lang="en-US" sz="2000" dirty="0" smtClean="0">
                <a:latin typeface="Calibri" pitchFamily="34" charset="0"/>
              </a:rPr>
              <a:t>To document shipment dates, batch numbers and method of shipment of investigational product(s) and trial-related </a:t>
            </a:r>
            <a:r>
              <a:rPr lang="en-US" sz="2000" dirty="0" smtClean="0">
                <a:latin typeface="Calibri" pitchFamily="34" charset="0"/>
              </a:rPr>
              <a:t>materials</a:t>
            </a:r>
          </a:p>
          <a:p>
            <a:r>
              <a:rPr lang="en-US" sz="2000" dirty="0" smtClean="0">
                <a:latin typeface="Calibri" pitchFamily="34" charset="0"/>
              </a:rPr>
              <a:t> </a:t>
            </a:r>
            <a:r>
              <a:rPr lang="en-US" sz="2000" dirty="0" smtClean="0">
                <a:latin typeface="Calibri" pitchFamily="34" charset="0"/>
              </a:rPr>
              <a:t>Allows tracking of product batch, review of shipping conditions, and accountability</a:t>
            </a:r>
            <a:endParaRPr lang="en-US" sz="2000" dirty="0">
              <a:latin typeface="Calibri" pitchFamily="34" charset="0"/>
            </a:endParaRPr>
          </a:p>
        </p:txBody>
      </p:sp>
      <p:sp>
        <p:nvSpPr>
          <p:cNvPr id="4" name="Date Placeholder 3"/>
          <p:cNvSpPr>
            <a:spLocks noGrp="1"/>
          </p:cNvSpPr>
          <p:nvPr>
            <p:ph type="dt" sz="half" idx="10"/>
          </p:nvPr>
        </p:nvSpPr>
        <p:spPr/>
        <p:txBody>
          <a:bodyPr/>
          <a:lstStyle/>
          <a:p>
            <a:fld id="{EE4DC0E2-D1EA-4FBB-8837-CAD8C9687345}"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838200"/>
          </a:xfrm>
        </p:spPr>
        <p:txBody>
          <a:bodyPr>
            <a:normAutofit/>
          </a:bodyPr>
          <a:lstStyle/>
          <a:p>
            <a:r>
              <a:rPr lang="en-US" sz="3200" dirty="0" smtClean="0"/>
              <a:t>IP related </a:t>
            </a:r>
            <a:r>
              <a:rPr lang="en-US" sz="3200" dirty="0" smtClean="0"/>
              <a:t>documents(8/8)</a:t>
            </a:r>
            <a:endParaRPr lang="en-US" sz="3200" dirty="0"/>
          </a:p>
        </p:txBody>
      </p:sp>
      <p:sp>
        <p:nvSpPr>
          <p:cNvPr id="3" name="Content Placeholder 2"/>
          <p:cNvSpPr>
            <a:spLocks noGrp="1"/>
          </p:cNvSpPr>
          <p:nvPr>
            <p:ph idx="1"/>
          </p:nvPr>
        </p:nvSpPr>
        <p:spPr/>
        <p:txBody>
          <a:bodyPr>
            <a:normAutofit/>
          </a:bodyPr>
          <a:lstStyle/>
          <a:p>
            <a:pPr>
              <a:buNone/>
            </a:pPr>
            <a:r>
              <a:rPr lang="en-US" sz="2400" dirty="0" smtClean="0">
                <a:latin typeface="Calibri" pitchFamily="34" charset="0"/>
              </a:rPr>
              <a:t>IP accountability at site</a:t>
            </a:r>
          </a:p>
          <a:p>
            <a:r>
              <a:rPr lang="en-US" sz="2000" dirty="0" smtClean="0">
                <a:latin typeface="Calibri" pitchFamily="34" charset="0"/>
              </a:rPr>
              <a:t>To document that the investigational product(s) have been used according to the </a:t>
            </a:r>
            <a:r>
              <a:rPr lang="en-US" sz="2000" dirty="0" smtClean="0">
                <a:latin typeface="Calibri" pitchFamily="34" charset="0"/>
              </a:rPr>
              <a:t>protocol</a:t>
            </a:r>
          </a:p>
          <a:p>
            <a:r>
              <a:rPr lang="en-US" sz="2000" dirty="0" smtClean="0">
                <a:latin typeface="Calibri" pitchFamily="34" charset="0"/>
              </a:rPr>
              <a:t> </a:t>
            </a:r>
            <a:r>
              <a:rPr lang="en-US" sz="2000" dirty="0" smtClean="0">
                <a:latin typeface="Calibri" pitchFamily="34" charset="0"/>
              </a:rPr>
              <a:t>To documents the final accounting of investigational product(s) received at the site, dispensed to subjects, returned by the subjects, and returned to </a:t>
            </a:r>
            <a:r>
              <a:rPr lang="en-US" sz="2000" dirty="0" smtClean="0">
                <a:latin typeface="Calibri" pitchFamily="34" charset="0"/>
              </a:rPr>
              <a:t>sponsor</a:t>
            </a:r>
          </a:p>
          <a:p>
            <a:endParaRPr lang="en-US" sz="2000" dirty="0" smtClean="0">
              <a:latin typeface="Calibri" pitchFamily="34" charset="0"/>
            </a:endParaRPr>
          </a:p>
          <a:p>
            <a:pPr>
              <a:buNone/>
            </a:pPr>
            <a:r>
              <a:rPr lang="en-US" sz="2400" dirty="0" smtClean="0">
                <a:latin typeface="Calibri" pitchFamily="34" charset="0"/>
              </a:rPr>
              <a:t>Documentation of  IP destruction</a:t>
            </a:r>
          </a:p>
          <a:p>
            <a:pPr fontAlgn="base"/>
            <a:r>
              <a:rPr lang="en-US" sz="2000" dirty="0" smtClean="0"/>
              <a:t>To document destruction of unused investigational products by sponsor or at site</a:t>
            </a:r>
          </a:p>
          <a:p>
            <a:endParaRPr lang="en-US" sz="2000" dirty="0">
              <a:latin typeface="Calibri" pitchFamily="34" charset="0"/>
            </a:endParaRPr>
          </a:p>
        </p:txBody>
      </p:sp>
      <p:sp>
        <p:nvSpPr>
          <p:cNvPr id="4" name="Date Placeholder 3"/>
          <p:cNvSpPr>
            <a:spLocks noGrp="1"/>
          </p:cNvSpPr>
          <p:nvPr>
            <p:ph type="dt" sz="half" idx="10"/>
          </p:nvPr>
        </p:nvSpPr>
        <p:spPr/>
        <p:txBody>
          <a:bodyPr/>
          <a:lstStyle/>
          <a:p>
            <a:fld id="{1C96EC11-D5B5-47D6-B55C-B74DE93ABB7D}"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References</a:t>
            </a:r>
            <a:endParaRPr lang="en-US" sz="3200" dirty="0"/>
          </a:p>
        </p:txBody>
      </p:sp>
      <p:sp>
        <p:nvSpPr>
          <p:cNvPr id="3" name="Content Placeholder 2"/>
          <p:cNvSpPr>
            <a:spLocks noGrp="1"/>
          </p:cNvSpPr>
          <p:nvPr>
            <p:ph idx="1"/>
          </p:nvPr>
        </p:nvSpPr>
        <p:spPr/>
        <p:txBody>
          <a:bodyPr>
            <a:normAutofit/>
          </a:bodyPr>
          <a:lstStyle/>
          <a:p>
            <a:endParaRPr lang="en-US" sz="2000" dirty="0" smtClean="0"/>
          </a:p>
          <a:p>
            <a:r>
              <a:rPr lang="en-US" sz="2000" dirty="0" smtClean="0"/>
              <a:t>ICH-GCP guidelines E6(R2)</a:t>
            </a:r>
          </a:p>
          <a:p>
            <a:r>
              <a:rPr lang="en-US" sz="2000" dirty="0" smtClean="0"/>
              <a:t>WHO  GMP </a:t>
            </a:r>
            <a:endParaRPr lang="en-US" sz="2000" dirty="0" smtClean="0"/>
          </a:p>
          <a:p>
            <a:r>
              <a:rPr lang="en-US" sz="2000" dirty="0" smtClean="0"/>
              <a:t>GMP</a:t>
            </a:r>
            <a:r>
              <a:rPr lang="en-US" sz="2000" dirty="0" smtClean="0"/>
              <a:t>-sop</a:t>
            </a:r>
            <a:endParaRPr lang="en-US" sz="2000" dirty="0" smtClean="0"/>
          </a:p>
          <a:p>
            <a:pPr>
              <a:buNone/>
            </a:pPr>
            <a:endParaRPr lang="en-US" sz="2400" dirty="0" smtClean="0">
              <a:latin typeface="Calibri" pitchFamily="34" charset="0"/>
            </a:endParaRPr>
          </a:p>
          <a:p>
            <a:endParaRPr lang="en-US" sz="2400" dirty="0">
              <a:latin typeface="Calibri" pitchFamily="34" charset="0"/>
            </a:endParaRPr>
          </a:p>
        </p:txBody>
      </p:sp>
      <p:sp>
        <p:nvSpPr>
          <p:cNvPr id="4" name="Date Placeholder 3"/>
          <p:cNvSpPr>
            <a:spLocks noGrp="1"/>
          </p:cNvSpPr>
          <p:nvPr>
            <p:ph type="dt" sz="half" idx="10"/>
          </p:nvPr>
        </p:nvSpPr>
        <p:spPr/>
        <p:txBody>
          <a:bodyPr/>
          <a:lstStyle/>
          <a:p>
            <a:fld id="{099C2210-5392-4ABE-81EB-382B05D835A3}"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16</a:t>
            </a:fld>
            <a:endParaRPr lang="en-US"/>
          </a:p>
        </p:txBody>
      </p:sp>
      <p:pic>
        <p:nvPicPr>
          <p:cNvPr id="9" name="Picture 8" descr="ada3e8de-23d0-49a8-ba37-bb2608d23b66 (1).jpg"/>
          <p:cNvPicPr>
            <a:picLocks noChangeAspect="1"/>
          </p:cNvPicPr>
          <p:nvPr/>
        </p:nvPicPr>
        <p:blipFill>
          <a:blip r:embed="rId2" cstate="print"/>
          <a:stretch>
            <a:fillRect/>
          </a:stretch>
        </p:blipFill>
        <p:spPr>
          <a:xfrm>
            <a:off x="3810000" y="4038600"/>
            <a:ext cx="4943475" cy="2362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305800" cy="1143000"/>
          </a:xfrm>
        </p:spPr>
        <p:txBody>
          <a:bodyPr>
            <a:normAutofit/>
          </a:bodyPr>
          <a:lstStyle/>
          <a:p>
            <a:pPr algn="ctr"/>
            <a:r>
              <a:rPr lang="en-US" sz="7200" dirty="0" smtClean="0">
                <a:solidFill>
                  <a:schemeClr val="accent1">
                    <a:lumMod val="50000"/>
                  </a:schemeClr>
                </a:solidFill>
              </a:rPr>
              <a:t>Thank You</a:t>
            </a:r>
            <a:endParaRPr lang="en-US" sz="7200" dirty="0">
              <a:solidFill>
                <a:schemeClr val="accent1">
                  <a:lumMod val="50000"/>
                </a:schemeClr>
              </a:solidFill>
            </a:endParaRPr>
          </a:p>
        </p:txBody>
      </p:sp>
      <p:sp>
        <p:nvSpPr>
          <p:cNvPr id="3" name="Date Placeholder 2"/>
          <p:cNvSpPr>
            <a:spLocks noGrp="1"/>
          </p:cNvSpPr>
          <p:nvPr>
            <p:ph type="dt" sz="half" idx="10"/>
          </p:nvPr>
        </p:nvSpPr>
        <p:spPr/>
        <p:txBody>
          <a:bodyPr/>
          <a:lstStyle/>
          <a:p>
            <a:fld id="{746C744B-B8FD-4F9C-A728-67B788B63BD4}" type="datetime1">
              <a:rPr lang="en-US" smtClean="0"/>
              <a:t>22/12/2022</a:t>
            </a:fld>
            <a:endParaRPr lang="en-US"/>
          </a:p>
        </p:txBody>
      </p:sp>
      <p:sp>
        <p:nvSpPr>
          <p:cNvPr id="4" name="Slide Number Placeholder 3"/>
          <p:cNvSpPr>
            <a:spLocks noGrp="1"/>
          </p:cNvSpPr>
          <p:nvPr>
            <p:ph type="sldNum" sz="quarter" idx="12"/>
          </p:nvPr>
        </p:nvSpPr>
        <p:spPr/>
        <p:txBody>
          <a:bodyPr/>
          <a:lstStyle/>
          <a:p>
            <a:fld id="{0561A561-A7AA-4BAA-9603-8C1216E2C4B2}" type="slidenum">
              <a:rPr lang="en-US" smtClean="0"/>
              <a:pPr/>
              <a:t>17</a:t>
            </a:fld>
            <a:endParaRPr lang="en-US"/>
          </a:p>
        </p:txBody>
      </p:sp>
      <p:pic>
        <p:nvPicPr>
          <p:cNvPr id="6" name="Picture 5" descr="images (1).png"/>
          <p:cNvPicPr>
            <a:picLocks noChangeAspect="1"/>
          </p:cNvPicPr>
          <p:nvPr/>
        </p:nvPicPr>
        <p:blipFill>
          <a:blip r:embed="rId2" cstate="print"/>
          <a:stretch>
            <a:fillRect/>
          </a:stretch>
        </p:blipFill>
        <p:spPr>
          <a:xfrm>
            <a:off x="1371600" y="1828800"/>
            <a:ext cx="6400800" cy="381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solidFill>
                  <a:schemeClr val="accent1">
                    <a:lumMod val="50000"/>
                  </a:schemeClr>
                </a:solidFill>
              </a:rPr>
              <a:t>Content       </a:t>
            </a:r>
            <a:r>
              <a:rPr lang="en-US" dirty="0" smtClean="0">
                <a:solidFill>
                  <a:schemeClr val="accent1">
                    <a:lumMod val="50000"/>
                  </a:schemeClr>
                </a:solidFill>
              </a:rPr>
              <a:t> </a:t>
            </a:r>
            <a:r>
              <a:rPr lang="en-US" dirty="0" smtClean="0"/>
              <a:t>  </a:t>
            </a:r>
            <a:endParaRPr lang="en-US" dirty="0"/>
          </a:p>
        </p:txBody>
      </p:sp>
      <p:sp>
        <p:nvSpPr>
          <p:cNvPr id="3" name="Content Placeholder 2"/>
          <p:cNvSpPr>
            <a:spLocks noGrp="1"/>
          </p:cNvSpPr>
          <p:nvPr>
            <p:ph idx="1"/>
          </p:nvPr>
        </p:nvSpPr>
        <p:spPr/>
        <p:txBody>
          <a:bodyPr/>
          <a:lstStyle/>
          <a:p>
            <a:endParaRPr lang="en-US" dirty="0" smtClean="0"/>
          </a:p>
          <a:p>
            <a:r>
              <a:rPr lang="en-US" sz="2000" dirty="0" smtClean="0"/>
              <a:t>Investigational Product</a:t>
            </a:r>
          </a:p>
          <a:p>
            <a:r>
              <a:rPr lang="en-US" sz="2000" dirty="0" smtClean="0"/>
              <a:t>Key personnel responsible in management of IP</a:t>
            </a:r>
          </a:p>
          <a:p>
            <a:r>
              <a:rPr lang="en-US" sz="2000" dirty="0" smtClean="0"/>
              <a:t>Flow of IP</a:t>
            </a:r>
          </a:p>
          <a:p>
            <a:r>
              <a:rPr lang="en-US" sz="2000" dirty="0" smtClean="0"/>
              <a:t>Documentation</a:t>
            </a:r>
          </a:p>
          <a:p>
            <a:r>
              <a:rPr lang="en-US" sz="2000" dirty="0" smtClean="0"/>
              <a:t>IP related documents</a:t>
            </a:r>
            <a:endParaRPr lang="en-US" sz="2000" dirty="0" smtClean="0"/>
          </a:p>
          <a:p>
            <a:r>
              <a:rPr lang="en-US" sz="2000" dirty="0" smtClean="0"/>
              <a:t>References</a:t>
            </a:r>
          </a:p>
          <a:p>
            <a:endParaRPr lang="en-US" dirty="0" smtClean="0"/>
          </a:p>
          <a:p>
            <a:endParaRPr lang="en-US" dirty="0"/>
          </a:p>
        </p:txBody>
      </p:sp>
      <p:sp>
        <p:nvSpPr>
          <p:cNvPr id="4" name="Date Placeholder 3"/>
          <p:cNvSpPr>
            <a:spLocks noGrp="1"/>
          </p:cNvSpPr>
          <p:nvPr>
            <p:ph type="dt" sz="half" idx="10"/>
          </p:nvPr>
        </p:nvSpPr>
        <p:spPr/>
        <p:txBody>
          <a:bodyPr/>
          <a:lstStyle/>
          <a:p>
            <a:fld id="{6C90EFF2-4194-4EE7-B94F-F7FBFB5E9512}"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2</a:t>
            </a:fld>
            <a:endParaRPr lang="en-US"/>
          </a:p>
        </p:txBody>
      </p:sp>
      <p:pic>
        <p:nvPicPr>
          <p:cNvPr id="6" name="Picture 5" descr="images (24).jpg"/>
          <p:cNvPicPr>
            <a:picLocks noChangeAspect="1"/>
          </p:cNvPicPr>
          <p:nvPr/>
        </p:nvPicPr>
        <p:blipFill>
          <a:blip r:embed="rId2" cstate="print"/>
          <a:stretch>
            <a:fillRect/>
          </a:stretch>
        </p:blipFill>
        <p:spPr>
          <a:xfrm>
            <a:off x="4343400" y="4038600"/>
            <a:ext cx="4000500" cy="228600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t>  </a:t>
            </a:r>
            <a:r>
              <a:rPr lang="en-US" sz="3600" dirty="0" smtClean="0">
                <a:solidFill>
                  <a:schemeClr val="accent1">
                    <a:lumMod val="50000"/>
                  </a:schemeClr>
                </a:solidFill>
              </a:rPr>
              <a:t>Investigational Product</a:t>
            </a:r>
            <a:br>
              <a:rPr lang="en-US" sz="3600" dirty="0" smtClean="0">
                <a:solidFill>
                  <a:schemeClr val="accent1">
                    <a:lumMod val="50000"/>
                  </a:schemeClr>
                </a:solidFill>
              </a:rPr>
            </a:br>
            <a:endParaRPr lang="en-US" sz="3600" dirty="0">
              <a:solidFill>
                <a:schemeClr val="accent1">
                  <a:lumMod val="50000"/>
                </a:schemeClr>
              </a:solidFill>
            </a:endParaRPr>
          </a:p>
        </p:txBody>
      </p:sp>
      <p:sp>
        <p:nvSpPr>
          <p:cNvPr id="3" name="Content Placeholder 2"/>
          <p:cNvSpPr>
            <a:spLocks noGrp="1"/>
          </p:cNvSpPr>
          <p:nvPr>
            <p:ph idx="1"/>
          </p:nvPr>
        </p:nvSpPr>
        <p:spPr/>
        <p:txBody>
          <a:bodyPr>
            <a:normAutofit/>
          </a:bodyPr>
          <a:lstStyle/>
          <a:p>
            <a:r>
              <a:rPr lang="en-US" sz="2000" dirty="0" smtClean="0">
                <a:latin typeface="Calibri" pitchFamily="34" charset="0"/>
              </a:rPr>
              <a:t>investigational product. Any pharmaceutical product including a new product, existing product for a new indication, reference product or placebo being tested or used as a reference in a clinical trial.</a:t>
            </a:r>
            <a:endParaRPr lang="en-US" sz="2000" dirty="0">
              <a:latin typeface="Calibri" pitchFamily="34" charset="0"/>
            </a:endParaRPr>
          </a:p>
        </p:txBody>
      </p:sp>
      <p:sp>
        <p:nvSpPr>
          <p:cNvPr id="4" name="Date Placeholder 3"/>
          <p:cNvSpPr>
            <a:spLocks noGrp="1"/>
          </p:cNvSpPr>
          <p:nvPr>
            <p:ph type="dt" sz="half" idx="10"/>
          </p:nvPr>
        </p:nvSpPr>
        <p:spPr/>
        <p:txBody>
          <a:bodyPr/>
          <a:lstStyle/>
          <a:p>
            <a:fld id="{DE07C3D7-216A-478F-9A8B-7EA63FD6D9E8}"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3</a:t>
            </a:fld>
            <a:endParaRPr lang="en-US"/>
          </a:p>
        </p:txBody>
      </p:sp>
      <p:pic>
        <p:nvPicPr>
          <p:cNvPr id="6" name="Picture 5" descr="download.png"/>
          <p:cNvPicPr>
            <a:picLocks noChangeAspect="1"/>
          </p:cNvPicPr>
          <p:nvPr/>
        </p:nvPicPr>
        <p:blipFill>
          <a:blip r:embed="rId2" cstate="print"/>
          <a:stretch>
            <a:fillRect/>
          </a:stretch>
        </p:blipFill>
        <p:spPr>
          <a:xfrm>
            <a:off x="2133600" y="3581400"/>
            <a:ext cx="5029200" cy="228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sz="3200" dirty="0" smtClean="0">
                <a:solidFill>
                  <a:schemeClr val="accent1">
                    <a:lumMod val="50000"/>
                  </a:schemeClr>
                </a:solidFill>
              </a:rPr>
              <a:t>Key personnel responsible in management of IP</a:t>
            </a:r>
            <a:br>
              <a:rPr lang="en-US" sz="3200" dirty="0" smtClean="0">
                <a:solidFill>
                  <a:schemeClr val="accent1">
                    <a:lumMod val="50000"/>
                  </a:schemeClr>
                </a:solidFill>
              </a:rPr>
            </a:br>
            <a:endParaRPr lang="en-US" sz="3200" dirty="0">
              <a:solidFill>
                <a:schemeClr val="accent1">
                  <a:lumMod val="50000"/>
                </a:schemeClr>
              </a:solidFill>
            </a:endParaRPr>
          </a:p>
        </p:txBody>
      </p:sp>
      <p:sp>
        <p:nvSpPr>
          <p:cNvPr id="3" name="Content Placeholder 2"/>
          <p:cNvSpPr>
            <a:spLocks noGrp="1"/>
          </p:cNvSpPr>
          <p:nvPr>
            <p:ph idx="1"/>
          </p:nvPr>
        </p:nvSpPr>
        <p:spPr>
          <a:xfrm>
            <a:off x="457200" y="1524000"/>
            <a:ext cx="8229600" cy="4389120"/>
          </a:xfrm>
        </p:spPr>
        <p:txBody>
          <a:bodyPr>
            <a:normAutofit lnSpcReduction="10000"/>
          </a:bodyPr>
          <a:lstStyle/>
          <a:p>
            <a:pPr>
              <a:buFont typeface="Wingdings" pitchFamily="2" charset="2"/>
              <a:buChar char="q"/>
            </a:pPr>
            <a:r>
              <a:rPr lang="en-US" sz="2400" dirty="0" smtClean="0">
                <a:latin typeface="+mj-lt"/>
              </a:rPr>
              <a:t>Sponsor</a:t>
            </a:r>
          </a:p>
          <a:p>
            <a:pPr>
              <a:buNone/>
            </a:pPr>
            <a:r>
              <a:rPr lang="en-US" sz="2400" dirty="0"/>
              <a:t> </a:t>
            </a:r>
            <a:r>
              <a:rPr lang="en-US" sz="2400" dirty="0" smtClean="0"/>
              <a:t>    - </a:t>
            </a:r>
            <a:r>
              <a:rPr lang="en-US" sz="2000" dirty="0" smtClean="0">
                <a:latin typeface="+mj-lt"/>
              </a:rPr>
              <a:t>Manufacturing                     </a:t>
            </a:r>
          </a:p>
          <a:p>
            <a:pPr>
              <a:buNone/>
            </a:pPr>
            <a:r>
              <a:rPr lang="en-US" sz="2000" dirty="0">
                <a:latin typeface="+mj-lt"/>
              </a:rPr>
              <a:t> </a:t>
            </a:r>
            <a:r>
              <a:rPr lang="en-US" sz="2000" dirty="0" smtClean="0">
                <a:latin typeface="+mj-lt"/>
              </a:rPr>
              <a:t>      - Packaging   </a:t>
            </a:r>
          </a:p>
          <a:p>
            <a:pPr>
              <a:buNone/>
            </a:pPr>
            <a:r>
              <a:rPr lang="en-US" sz="2000" dirty="0">
                <a:latin typeface="+mj-lt"/>
              </a:rPr>
              <a:t> </a:t>
            </a:r>
            <a:r>
              <a:rPr lang="en-US" sz="2000" dirty="0" smtClean="0">
                <a:latin typeface="+mj-lt"/>
              </a:rPr>
              <a:t>      - </a:t>
            </a:r>
            <a:r>
              <a:rPr lang="en-US" sz="2000" dirty="0" smtClean="0">
                <a:latin typeface="+mj-lt"/>
              </a:rPr>
              <a:t>Labeling                              </a:t>
            </a:r>
            <a:endParaRPr lang="en-US" sz="2000" dirty="0" smtClean="0">
              <a:latin typeface="+mj-lt"/>
            </a:endParaRPr>
          </a:p>
          <a:p>
            <a:pPr>
              <a:buNone/>
            </a:pPr>
            <a:r>
              <a:rPr lang="en-US" sz="2000" dirty="0">
                <a:latin typeface="+mj-lt"/>
              </a:rPr>
              <a:t> </a:t>
            </a:r>
            <a:r>
              <a:rPr lang="en-US" sz="2000" dirty="0" smtClean="0">
                <a:latin typeface="+mj-lt"/>
              </a:rPr>
              <a:t>      - Coding IP</a:t>
            </a:r>
          </a:p>
          <a:p>
            <a:pPr>
              <a:buNone/>
            </a:pPr>
            <a:r>
              <a:rPr lang="en-US" sz="2000" dirty="0" smtClean="0">
                <a:latin typeface="+mj-lt"/>
              </a:rPr>
              <a:t>       - Storage of IP</a:t>
            </a:r>
          </a:p>
          <a:p>
            <a:pPr>
              <a:buNone/>
            </a:pPr>
            <a:endParaRPr lang="en-US" sz="2000" dirty="0" smtClean="0"/>
          </a:p>
          <a:p>
            <a:pPr>
              <a:buFont typeface="Wingdings" pitchFamily="2" charset="2"/>
              <a:buChar char="q"/>
            </a:pPr>
            <a:r>
              <a:rPr lang="en-US" sz="2400" dirty="0" smtClean="0">
                <a:latin typeface="+mj-lt"/>
              </a:rPr>
              <a:t>CRO</a:t>
            </a:r>
          </a:p>
          <a:p>
            <a:pPr>
              <a:buNone/>
            </a:pPr>
            <a:r>
              <a:rPr lang="en-US" sz="2400" dirty="0" smtClean="0"/>
              <a:t>     </a:t>
            </a:r>
            <a:r>
              <a:rPr lang="en-US" sz="2000" dirty="0" smtClean="0">
                <a:latin typeface="Calibri" pitchFamily="34" charset="0"/>
              </a:rPr>
              <a:t> Storage Location</a:t>
            </a:r>
          </a:p>
          <a:p>
            <a:pPr>
              <a:buNone/>
            </a:pPr>
            <a:r>
              <a:rPr lang="en-US" sz="2000" dirty="0">
                <a:latin typeface="Calibri" pitchFamily="34" charset="0"/>
              </a:rPr>
              <a:t> </a:t>
            </a:r>
            <a:r>
              <a:rPr lang="en-US" sz="2000" dirty="0" smtClean="0">
                <a:latin typeface="Calibri" pitchFamily="34" charset="0"/>
              </a:rPr>
              <a:t>      - Temperature log</a:t>
            </a:r>
          </a:p>
          <a:p>
            <a:pPr>
              <a:buNone/>
            </a:pPr>
            <a:r>
              <a:rPr lang="en-US" sz="2000" dirty="0">
                <a:latin typeface="Calibri" pitchFamily="34" charset="0"/>
              </a:rPr>
              <a:t> </a:t>
            </a:r>
            <a:r>
              <a:rPr lang="en-US" sz="2000" dirty="0" smtClean="0">
                <a:latin typeface="Calibri" pitchFamily="34" charset="0"/>
              </a:rPr>
              <a:t>      - Check of essential documents related to IP</a:t>
            </a:r>
          </a:p>
          <a:p>
            <a:pPr>
              <a:buNone/>
            </a:pPr>
            <a:r>
              <a:rPr lang="en-US" sz="2000" dirty="0">
                <a:latin typeface="Calibri" pitchFamily="34" charset="0"/>
              </a:rPr>
              <a:t> </a:t>
            </a:r>
            <a:r>
              <a:rPr lang="en-US" sz="2000" dirty="0" smtClean="0">
                <a:latin typeface="Calibri" pitchFamily="34" charset="0"/>
              </a:rPr>
              <a:t>      - Training to site related to protocol IP</a:t>
            </a:r>
          </a:p>
          <a:p>
            <a:pPr>
              <a:buNone/>
            </a:pPr>
            <a:endParaRPr lang="en-US" sz="2000" dirty="0">
              <a:latin typeface="Calibri" pitchFamily="34" charset="0"/>
            </a:endParaRPr>
          </a:p>
        </p:txBody>
      </p:sp>
      <p:sp>
        <p:nvSpPr>
          <p:cNvPr id="4" name="Date Placeholder 3"/>
          <p:cNvSpPr>
            <a:spLocks noGrp="1"/>
          </p:cNvSpPr>
          <p:nvPr>
            <p:ph type="dt" sz="half" idx="10"/>
          </p:nvPr>
        </p:nvSpPr>
        <p:spPr/>
        <p:txBody>
          <a:bodyPr/>
          <a:lstStyle/>
          <a:p>
            <a:fld id="{EAB6BC0C-1E4A-48B9-8BF5-666E6B9315EE}"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4</a:t>
            </a:fld>
            <a:endParaRPr lang="en-US"/>
          </a:p>
        </p:txBody>
      </p:sp>
      <p:pic>
        <p:nvPicPr>
          <p:cNvPr id="7" name="Picture 6" descr="download (4).jpg"/>
          <p:cNvPicPr>
            <a:picLocks noChangeAspect="1"/>
          </p:cNvPicPr>
          <p:nvPr/>
        </p:nvPicPr>
        <p:blipFill>
          <a:blip r:embed="rId2" cstate="print"/>
          <a:stretch>
            <a:fillRect/>
          </a:stretch>
        </p:blipFill>
        <p:spPr>
          <a:xfrm>
            <a:off x="6172200" y="2514600"/>
            <a:ext cx="2667000" cy="2514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r>
              <a:rPr lang="en-US" sz="3200" dirty="0" smtClean="0">
                <a:solidFill>
                  <a:schemeClr val="accent1">
                    <a:lumMod val="50000"/>
                  </a:schemeClr>
                </a:solidFill>
              </a:rPr>
              <a:t>Key personnel responsible in management of IP</a:t>
            </a:r>
            <a:br>
              <a:rPr lang="en-US" sz="3200" dirty="0" smtClean="0">
                <a:solidFill>
                  <a:schemeClr val="accent1">
                    <a:lumMod val="50000"/>
                  </a:schemeClr>
                </a:solidFill>
              </a:rPr>
            </a:br>
            <a:endParaRPr lang="en-US" sz="3200"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Site</a:t>
            </a:r>
          </a:p>
          <a:p>
            <a:pPr>
              <a:buNone/>
            </a:pPr>
            <a:endParaRPr lang="en-US" dirty="0" smtClean="0"/>
          </a:p>
          <a:p>
            <a:pPr>
              <a:buNone/>
            </a:pPr>
            <a:r>
              <a:rPr lang="en-US" sz="2400" dirty="0" smtClean="0"/>
              <a:t>Principle investigator</a:t>
            </a:r>
          </a:p>
          <a:p>
            <a:pPr>
              <a:buNone/>
            </a:pPr>
            <a:r>
              <a:rPr lang="en-US" sz="2200" dirty="0" smtClean="0">
                <a:latin typeface="+mj-lt"/>
              </a:rPr>
              <a:t>Accountable for receipt, storage, and dispensing of study drug </a:t>
            </a:r>
          </a:p>
          <a:p>
            <a:pPr>
              <a:buNone/>
            </a:pPr>
            <a:r>
              <a:rPr lang="en-US" sz="2200" dirty="0" smtClean="0">
                <a:latin typeface="+mj-lt"/>
              </a:rPr>
              <a:t>•	Ensure that drug is used in accordance with protocol</a:t>
            </a:r>
          </a:p>
          <a:p>
            <a:pPr>
              <a:buNone/>
            </a:pPr>
            <a:endParaRPr lang="en-US" sz="2200" dirty="0" smtClean="0"/>
          </a:p>
          <a:p>
            <a:pPr>
              <a:buNone/>
            </a:pPr>
            <a:r>
              <a:rPr lang="en-US" sz="2200" dirty="0" smtClean="0">
                <a:latin typeface="Calibri" pitchFamily="34" charset="0"/>
              </a:rPr>
              <a:t>Research Coordinator/ Investigational Pharmacist:</a:t>
            </a:r>
          </a:p>
          <a:p>
            <a:pPr>
              <a:buNone/>
            </a:pPr>
            <a:r>
              <a:rPr lang="en-US" sz="2200" dirty="0" smtClean="0"/>
              <a:t>•	</a:t>
            </a:r>
            <a:r>
              <a:rPr lang="en-US" sz="2200" dirty="0" smtClean="0">
                <a:latin typeface="Calibri" pitchFamily="34" charset="0"/>
              </a:rPr>
              <a:t>Maintain all documentation related to study drug accountability including all shipping receipts/invoicing as part of the study file </a:t>
            </a:r>
          </a:p>
          <a:p>
            <a:pPr>
              <a:buNone/>
            </a:pPr>
            <a:r>
              <a:rPr lang="en-US" sz="2200" dirty="0" smtClean="0">
                <a:latin typeface="Calibri" pitchFamily="34" charset="0"/>
              </a:rPr>
              <a:t>•	Initiate the Master Drug Accountability Log</a:t>
            </a:r>
          </a:p>
          <a:p>
            <a:pPr>
              <a:buNone/>
            </a:pPr>
            <a:r>
              <a:rPr lang="en-US" sz="2200" dirty="0" smtClean="0">
                <a:latin typeface="Calibri" pitchFamily="34" charset="0"/>
              </a:rPr>
              <a:t>•	Dispense study drug</a:t>
            </a:r>
          </a:p>
          <a:p>
            <a:pPr>
              <a:buNone/>
            </a:pPr>
            <a:r>
              <a:rPr lang="en-US" sz="2200" dirty="0" smtClean="0">
                <a:latin typeface="Calibri" pitchFamily="34" charset="0"/>
              </a:rPr>
              <a:t>•	Monitor temperature for drug supply storage</a:t>
            </a:r>
          </a:p>
          <a:p>
            <a:pPr>
              <a:buNone/>
            </a:pPr>
            <a:r>
              <a:rPr lang="en-US" sz="2200" dirty="0" smtClean="0">
                <a:latin typeface="Calibri" pitchFamily="34" charset="0"/>
              </a:rPr>
              <a:t>•	Order drug supply for investigator initiated studies</a:t>
            </a:r>
          </a:p>
          <a:p>
            <a:pPr>
              <a:buNone/>
            </a:pPr>
            <a:r>
              <a:rPr lang="en-US" sz="2200" dirty="0" smtClean="0">
                <a:latin typeface="Calibri" pitchFamily="34" charset="0"/>
              </a:rPr>
              <a:t>•	Instruct subject on proper use and handling of drug</a:t>
            </a:r>
          </a:p>
          <a:p>
            <a:endParaRPr lang="en-US" sz="2400" dirty="0"/>
          </a:p>
        </p:txBody>
      </p:sp>
      <p:sp>
        <p:nvSpPr>
          <p:cNvPr id="4" name="Date Placeholder 3"/>
          <p:cNvSpPr>
            <a:spLocks noGrp="1"/>
          </p:cNvSpPr>
          <p:nvPr>
            <p:ph type="dt" sz="half" idx="10"/>
          </p:nvPr>
        </p:nvSpPr>
        <p:spPr/>
        <p:txBody>
          <a:bodyPr/>
          <a:lstStyle/>
          <a:p>
            <a:fld id="{D0A7AEF6-CDAD-437D-8276-615A373A2EDD}"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5</a:t>
            </a:fld>
            <a:endParaRPr lang="en-US"/>
          </a:p>
        </p:txBody>
      </p:sp>
      <p:pic>
        <p:nvPicPr>
          <p:cNvPr id="6" name="Picture 5" descr="images (26).jpg"/>
          <p:cNvPicPr>
            <a:picLocks noChangeAspect="1"/>
          </p:cNvPicPr>
          <p:nvPr/>
        </p:nvPicPr>
        <p:blipFill>
          <a:blip r:embed="rId2" cstate="print"/>
          <a:srcRect t="30952"/>
          <a:stretch>
            <a:fillRect/>
          </a:stretch>
        </p:blipFill>
        <p:spPr>
          <a:xfrm>
            <a:off x="6324600" y="5181600"/>
            <a:ext cx="2514600" cy="1257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43800" cy="533400"/>
          </a:xfrm>
        </p:spPr>
        <p:txBody>
          <a:bodyPr>
            <a:normAutofit/>
          </a:bodyPr>
          <a:lstStyle/>
          <a:p>
            <a:r>
              <a:rPr lang="en-US" sz="3200" dirty="0" smtClean="0"/>
              <a:t>IP Flow</a:t>
            </a:r>
            <a:endParaRPr lang="en-US" sz="3200" dirty="0"/>
          </a:p>
        </p:txBody>
      </p:sp>
      <p:grpSp>
        <p:nvGrpSpPr>
          <p:cNvPr id="32" name="Group 31"/>
          <p:cNvGrpSpPr/>
          <p:nvPr/>
        </p:nvGrpSpPr>
        <p:grpSpPr>
          <a:xfrm>
            <a:off x="762000" y="1143000"/>
            <a:ext cx="7467600" cy="5105400"/>
            <a:chOff x="1371600" y="1293159"/>
            <a:chExt cx="5791200" cy="4955241"/>
          </a:xfrm>
        </p:grpSpPr>
        <p:grpSp>
          <p:nvGrpSpPr>
            <p:cNvPr id="5" name="Group 4"/>
            <p:cNvGrpSpPr/>
            <p:nvPr/>
          </p:nvGrpSpPr>
          <p:grpSpPr>
            <a:xfrm>
              <a:off x="2435289" y="1293159"/>
              <a:ext cx="3657601" cy="535642"/>
              <a:chOff x="3347340" y="2209991"/>
              <a:chExt cx="1577748" cy="1256770"/>
            </a:xfrm>
          </p:grpSpPr>
          <p:sp>
            <p:nvSpPr>
              <p:cNvPr id="6" name="Rounded Rectangle 5"/>
              <p:cNvSpPr/>
              <p:nvPr/>
            </p:nvSpPr>
            <p:spPr>
              <a:xfrm>
                <a:off x="3347340" y="2209991"/>
                <a:ext cx="1577748" cy="107272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Sponsor  manufacturing  plant</a:t>
                </a:r>
                <a:endParaRPr lang="en-US" dirty="0"/>
              </a:p>
            </p:txBody>
          </p:sp>
          <p:sp>
            <p:nvSpPr>
              <p:cNvPr id="7" name="Rounded Rectangle 4"/>
              <p:cNvSpPr/>
              <p:nvPr/>
            </p:nvSpPr>
            <p:spPr>
              <a:xfrm>
                <a:off x="3348682" y="2744727"/>
                <a:ext cx="1105515" cy="722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endParaRPr lang="en-US" sz="2700" kern="1200"/>
              </a:p>
            </p:txBody>
          </p:sp>
        </p:grpSp>
        <p:sp>
          <p:nvSpPr>
            <p:cNvPr id="20" name="Rounded Rectangle 19"/>
            <p:cNvSpPr/>
            <p:nvPr/>
          </p:nvSpPr>
          <p:spPr>
            <a:xfrm>
              <a:off x="3276600" y="1981200"/>
              <a:ext cx="19050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CRO</a:t>
              </a:r>
              <a:endParaRPr lang="en-US" dirty="0"/>
            </a:p>
          </p:txBody>
        </p:sp>
        <p:sp>
          <p:nvSpPr>
            <p:cNvPr id="21" name="Rounded Rectangle 20"/>
            <p:cNvSpPr/>
            <p:nvPr/>
          </p:nvSpPr>
          <p:spPr>
            <a:xfrm>
              <a:off x="3276600" y="2590800"/>
              <a:ext cx="19050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Investigator /site</a:t>
              </a:r>
              <a:endParaRPr lang="en-US" dirty="0"/>
            </a:p>
          </p:txBody>
        </p:sp>
        <p:sp>
          <p:nvSpPr>
            <p:cNvPr id="22" name="Rounded Rectangle 21"/>
            <p:cNvSpPr/>
            <p:nvPr/>
          </p:nvSpPr>
          <p:spPr>
            <a:xfrm>
              <a:off x="3276600" y="3200400"/>
              <a:ext cx="19050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Patient</a:t>
              </a:r>
              <a:endParaRPr lang="en-US" dirty="0"/>
            </a:p>
          </p:txBody>
        </p:sp>
        <p:sp>
          <p:nvSpPr>
            <p:cNvPr id="23" name="Rounded Rectangle 22"/>
            <p:cNvSpPr/>
            <p:nvPr/>
          </p:nvSpPr>
          <p:spPr>
            <a:xfrm>
              <a:off x="1828800" y="3733800"/>
              <a:ext cx="17526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Used IP </a:t>
              </a:r>
              <a:endParaRPr lang="en-US" dirty="0"/>
            </a:p>
          </p:txBody>
        </p:sp>
        <p:sp>
          <p:nvSpPr>
            <p:cNvPr id="24" name="Rounded Rectangle 23"/>
            <p:cNvSpPr/>
            <p:nvPr/>
          </p:nvSpPr>
          <p:spPr>
            <a:xfrm>
              <a:off x="4724400" y="3733800"/>
              <a:ext cx="17526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Unused IP</a:t>
              </a:r>
              <a:endParaRPr lang="en-US" dirty="0"/>
            </a:p>
          </p:txBody>
        </p:sp>
        <p:sp>
          <p:nvSpPr>
            <p:cNvPr id="25" name="Rounded Rectangle 24"/>
            <p:cNvSpPr/>
            <p:nvPr/>
          </p:nvSpPr>
          <p:spPr>
            <a:xfrm>
              <a:off x="1524000" y="4267200"/>
              <a:ext cx="22098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Investigator / Site </a:t>
              </a:r>
              <a:endParaRPr lang="en-US" dirty="0"/>
            </a:p>
          </p:txBody>
        </p:sp>
        <p:sp>
          <p:nvSpPr>
            <p:cNvPr id="28" name="Rounded Rectangle 27"/>
            <p:cNvSpPr/>
            <p:nvPr/>
          </p:nvSpPr>
          <p:spPr>
            <a:xfrm>
              <a:off x="4648200" y="4267200"/>
              <a:ext cx="22098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Investigator / Site </a:t>
              </a:r>
              <a:endParaRPr lang="en-US" dirty="0"/>
            </a:p>
          </p:txBody>
        </p:sp>
        <p:sp>
          <p:nvSpPr>
            <p:cNvPr id="29" name="Rounded Rectangle 28"/>
            <p:cNvSpPr/>
            <p:nvPr/>
          </p:nvSpPr>
          <p:spPr>
            <a:xfrm>
              <a:off x="1524000" y="4800600"/>
              <a:ext cx="22098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CRO/Destruction </a:t>
              </a:r>
              <a:endParaRPr lang="en-US" dirty="0"/>
            </a:p>
          </p:txBody>
        </p:sp>
        <p:sp>
          <p:nvSpPr>
            <p:cNvPr id="30" name="Rounded Rectangle 29"/>
            <p:cNvSpPr/>
            <p:nvPr/>
          </p:nvSpPr>
          <p:spPr>
            <a:xfrm>
              <a:off x="4648200" y="4800600"/>
              <a:ext cx="22098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CRO </a:t>
              </a:r>
              <a:endParaRPr lang="en-US" dirty="0"/>
            </a:p>
          </p:txBody>
        </p:sp>
        <p:sp>
          <p:nvSpPr>
            <p:cNvPr id="31" name="Rounded Rectangle 30"/>
            <p:cNvSpPr/>
            <p:nvPr/>
          </p:nvSpPr>
          <p:spPr>
            <a:xfrm>
              <a:off x="1371600" y="5334000"/>
              <a:ext cx="24384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Sponsor/Destruction </a:t>
              </a:r>
              <a:endParaRPr lang="en-US" dirty="0"/>
            </a:p>
          </p:txBody>
        </p:sp>
        <p:sp>
          <p:nvSpPr>
            <p:cNvPr id="33" name="Rounded Rectangle 32"/>
            <p:cNvSpPr/>
            <p:nvPr/>
          </p:nvSpPr>
          <p:spPr>
            <a:xfrm>
              <a:off x="4648200" y="5334000"/>
              <a:ext cx="23622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Sponsor/Destruction </a:t>
              </a:r>
              <a:endParaRPr lang="en-US" dirty="0"/>
            </a:p>
          </p:txBody>
        </p:sp>
        <p:sp>
          <p:nvSpPr>
            <p:cNvPr id="34" name="Rounded Rectangle 33"/>
            <p:cNvSpPr/>
            <p:nvPr/>
          </p:nvSpPr>
          <p:spPr>
            <a:xfrm>
              <a:off x="1371600" y="5867400"/>
              <a:ext cx="25146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Destruction records </a:t>
              </a:r>
              <a:endParaRPr lang="en-US" dirty="0"/>
            </a:p>
          </p:txBody>
        </p:sp>
        <p:sp>
          <p:nvSpPr>
            <p:cNvPr id="35" name="Rounded Rectangle 34"/>
            <p:cNvSpPr/>
            <p:nvPr/>
          </p:nvSpPr>
          <p:spPr>
            <a:xfrm>
              <a:off x="4572000" y="5867400"/>
              <a:ext cx="2590800" cy="3810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Destruction records </a:t>
              </a:r>
              <a:endParaRPr lang="en-US" dirty="0"/>
            </a:p>
          </p:txBody>
        </p:sp>
        <p:cxnSp>
          <p:nvCxnSpPr>
            <p:cNvPr id="42" name="Straight Arrow Connector 41"/>
            <p:cNvCxnSpPr>
              <a:stCxn id="6" idx="2"/>
            </p:cNvCxnSpPr>
            <p:nvPr/>
          </p:nvCxnSpPr>
          <p:spPr>
            <a:xfrm>
              <a:off x="4264090" y="1750358"/>
              <a:ext cx="0" cy="304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267200" y="2286000"/>
              <a:ext cx="0" cy="304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267200" y="2895600"/>
              <a:ext cx="0" cy="304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hape 53"/>
            <p:cNvCxnSpPr>
              <a:stCxn id="22" idx="1"/>
              <a:endCxn id="23" idx="0"/>
            </p:cNvCxnSpPr>
            <p:nvPr/>
          </p:nvCxnSpPr>
          <p:spPr>
            <a:xfrm rot="10800000" flipV="1">
              <a:off x="2705100" y="3390900"/>
              <a:ext cx="5715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54"/>
            <p:cNvCxnSpPr/>
            <p:nvPr/>
          </p:nvCxnSpPr>
          <p:spPr>
            <a:xfrm>
              <a:off x="5181600" y="3352800"/>
              <a:ext cx="762000" cy="381000"/>
            </a:xfrm>
            <a:prstGeom prst="bentConnector3">
              <a:avLst>
                <a:gd name="adj1" fmla="val 8891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2667000" y="4114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5867400" y="4114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2667000" y="4572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867400" y="4572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667000" y="5105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867400" y="5105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667000" y="5715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867400" y="5715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6" name="Date Placeholder 35"/>
          <p:cNvSpPr>
            <a:spLocks noGrp="1"/>
          </p:cNvSpPr>
          <p:nvPr>
            <p:ph type="dt" sz="half" idx="10"/>
          </p:nvPr>
        </p:nvSpPr>
        <p:spPr/>
        <p:txBody>
          <a:bodyPr/>
          <a:lstStyle/>
          <a:p>
            <a:fld id="{8F7308BB-85B1-4314-AAAE-E89705F6C121}" type="datetime1">
              <a:rPr lang="en-US" smtClean="0"/>
              <a:t>22/12/2022</a:t>
            </a:fld>
            <a:endParaRPr lang="en-US"/>
          </a:p>
        </p:txBody>
      </p:sp>
      <p:sp>
        <p:nvSpPr>
          <p:cNvPr id="37" name="Slide Number Placeholder 36"/>
          <p:cNvSpPr>
            <a:spLocks noGrp="1"/>
          </p:cNvSpPr>
          <p:nvPr>
            <p:ph type="sldNum" sz="quarter" idx="12"/>
          </p:nvPr>
        </p:nvSpPr>
        <p:spPr/>
        <p:txBody>
          <a:bodyPr/>
          <a:lstStyle/>
          <a:p>
            <a:fld id="{0561A561-A7AA-4BAA-9603-8C1216E2C4B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pPr algn="l"/>
            <a:r>
              <a:rPr lang="en-US" sz="3200" dirty="0" smtClean="0">
                <a:solidFill>
                  <a:schemeClr val="accent1">
                    <a:lumMod val="50000"/>
                  </a:schemeClr>
                </a:solidFill>
              </a:rPr>
              <a:t>Documentation</a:t>
            </a:r>
            <a:endParaRPr lang="en-US" sz="3200" dirty="0">
              <a:solidFill>
                <a:schemeClr val="accent1">
                  <a:lumMod val="50000"/>
                </a:schemeClr>
              </a:solidFill>
            </a:endParaRPr>
          </a:p>
        </p:txBody>
      </p:sp>
      <p:sp>
        <p:nvSpPr>
          <p:cNvPr id="3" name="Content Placeholder 2"/>
          <p:cNvSpPr>
            <a:spLocks noGrp="1"/>
          </p:cNvSpPr>
          <p:nvPr>
            <p:ph idx="1"/>
          </p:nvPr>
        </p:nvSpPr>
        <p:spPr/>
        <p:txBody>
          <a:bodyPr>
            <a:normAutofit/>
          </a:bodyPr>
          <a:lstStyle/>
          <a:p>
            <a:endParaRPr lang="en-US" sz="2000" dirty="0" smtClean="0"/>
          </a:p>
          <a:p>
            <a:r>
              <a:rPr lang="en-US" sz="2000" dirty="0" smtClean="0"/>
              <a:t>Good documentation is an essential part of a quality management      system. Documents should be appropriately designed, prepared,  reviewed and distributed. They should also be appropriate for their intended use</a:t>
            </a:r>
          </a:p>
          <a:p>
            <a:endParaRPr lang="en-US" sz="2000" dirty="0" smtClean="0"/>
          </a:p>
          <a:p>
            <a:r>
              <a:rPr lang="en-US" sz="2000" dirty="0" smtClean="0"/>
              <a:t>Documents should be approved, signed and dated by the            appropriate responsible persons. No authorized document                          should be changed without the prior authorization and </a:t>
            </a:r>
            <a:r>
              <a:rPr lang="en-US" sz="2000" dirty="0" smtClean="0"/>
              <a:t>approval</a:t>
            </a:r>
            <a:endParaRPr lang="en-US" sz="2000" dirty="0" smtClean="0"/>
          </a:p>
        </p:txBody>
      </p:sp>
      <p:sp>
        <p:nvSpPr>
          <p:cNvPr id="4" name="Date Placeholder 3"/>
          <p:cNvSpPr>
            <a:spLocks noGrp="1"/>
          </p:cNvSpPr>
          <p:nvPr>
            <p:ph type="dt" sz="half" idx="10"/>
          </p:nvPr>
        </p:nvSpPr>
        <p:spPr/>
        <p:txBody>
          <a:bodyPr/>
          <a:lstStyle/>
          <a:p>
            <a:fld id="{78FF4E5E-D789-4FBE-80A3-2C588C55E608}"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7</a:t>
            </a:fld>
            <a:endParaRPr lang="en-US"/>
          </a:p>
        </p:txBody>
      </p:sp>
      <p:pic>
        <p:nvPicPr>
          <p:cNvPr id="6" name="Picture 5" descr="download (3).jpg"/>
          <p:cNvPicPr>
            <a:picLocks noChangeAspect="1"/>
          </p:cNvPicPr>
          <p:nvPr/>
        </p:nvPicPr>
        <p:blipFill>
          <a:blip r:embed="rId2" cstate="print"/>
          <a:stretch>
            <a:fillRect/>
          </a:stretch>
        </p:blipFill>
        <p:spPr>
          <a:xfrm>
            <a:off x="5410200" y="5029200"/>
            <a:ext cx="3552825" cy="167640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z="3200" dirty="0" smtClean="0"/>
              <a:t>IP related documents(1/8)</a:t>
            </a:r>
            <a:endParaRPr lang="en-US" sz="3200" dirty="0"/>
          </a:p>
        </p:txBody>
      </p:sp>
      <p:sp>
        <p:nvSpPr>
          <p:cNvPr id="3" name="Content Placeholder 2"/>
          <p:cNvSpPr>
            <a:spLocks noGrp="1"/>
          </p:cNvSpPr>
          <p:nvPr>
            <p:ph idx="1"/>
          </p:nvPr>
        </p:nvSpPr>
        <p:spPr/>
        <p:txBody>
          <a:bodyPr>
            <a:normAutofit/>
          </a:bodyPr>
          <a:lstStyle/>
          <a:p>
            <a:pPr>
              <a:buNone/>
            </a:pPr>
            <a:r>
              <a:rPr lang="en-US" sz="2400" dirty="0" smtClean="0">
                <a:latin typeface="Calibri" pitchFamily="34" charset="0"/>
              </a:rPr>
              <a:t>Order</a:t>
            </a:r>
          </a:p>
          <a:p>
            <a:r>
              <a:rPr lang="en-US" sz="2000" dirty="0" smtClean="0">
                <a:latin typeface="Calibri" pitchFamily="34" charset="0"/>
              </a:rPr>
              <a:t>An instruction to process, package and/or ship a certain number of                                      units of an  investigational product.</a:t>
            </a:r>
          </a:p>
          <a:p>
            <a:r>
              <a:rPr lang="en-US" sz="2000" dirty="0" smtClean="0">
                <a:latin typeface="Calibri" pitchFamily="34" charset="0"/>
              </a:rPr>
              <a:t>The order should be given by or on behalf of the sponsor to the     manufacturer of an </a:t>
            </a:r>
            <a:r>
              <a:rPr lang="en-US" sz="2000" dirty="0" smtClean="0">
                <a:latin typeface="Calibri" pitchFamily="34" charset="0"/>
              </a:rPr>
              <a:t> </a:t>
            </a:r>
            <a:r>
              <a:rPr lang="en-US" sz="2000" dirty="0" smtClean="0">
                <a:latin typeface="Calibri" pitchFamily="34" charset="0"/>
              </a:rPr>
              <a:t>investigational product.</a:t>
            </a:r>
          </a:p>
          <a:p>
            <a:pPr>
              <a:buNone/>
            </a:pPr>
            <a:endParaRPr lang="en-US" sz="2000" dirty="0" smtClean="0">
              <a:latin typeface="Calibri" pitchFamily="34" charset="0"/>
            </a:endParaRPr>
          </a:p>
          <a:p>
            <a:pPr>
              <a:buNone/>
            </a:pPr>
            <a:r>
              <a:rPr lang="en-US" sz="2000" dirty="0" smtClean="0">
                <a:latin typeface="Calibri" pitchFamily="34" charset="0"/>
              </a:rPr>
              <a:t>    </a:t>
            </a:r>
            <a:r>
              <a:rPr lang="en-US" sz="2400" dirty="0" smtClean="0">
                <a:latin typeface="Calibri" pitchFamily="34" charset="0"/>
              </a:rPr>
              <a:t>Specifications      </a:t>
            </a:r>
          </a:p>
          <a:p>
            <a:r>
              <a:rPr lang="en-US" sz="2000" dirty="0" smtClean="0">
                <a:latin typeface="Calibri" pitchFamily="34" charset="0"/>
              </a:rPr>
              <a:t> </a:t>
            </a:r>
            <a:r>
              <a:rPr lang="en-US" sz="2000" dirty="0" smtClean="0">
                <a:latin typeface="Calibri" pitchFamily="34" charset="0"/>
              </a:rPr>
              <a:t>Specifications for starting materials, primary packaging materials and intermediate and bulk products should be established and approved by a </a:t>
            </a:r>
            <a:r>
              <a:rPr lang="en-US" sz="2000" dirty="0" smtClean="0">
                <a:latin typeface="Calibri" pitchFamily="34" charset="0"/>
              </a:rPr>
              <a:t>responsible person prior to the use of the lot in clinical studies</a:t>
            </a:r>
            <a:endParaRPr lang="en-US" sz="2000" dirty="0">
              <a:latin typeface="Calibri" pitchFamily="34" charset="0"/>
            </a:endParaRPr>
          </a:p>
        </p:txBody>
      </p:sp>
      <p:sp>
        <p:nvSpPr>
          <p:cNvPr id="4" name="Date Placeholder 3"/>
          <p:cNvSpPr>
            <a:spLocks noGrp="1"/>
          </p:cNvSpPr>
          <p:nvPr>
            <p:ph type="dt" sz="half" idx="10"/>
          </p:nvPr>
        </p:nvSpPr>
        <p:spPr/>
        <p:txBody>
          <a:bodyPr/>
          <a:lstStyle/>
          <a:p>
            <a:fld id="{F00FBDA4-3D21-4EE6-99CC-4B43AD2ECF2E}"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IP related </a:t>
            </a:r>
            <a:r>
              <a:rPr lang="en-US" sz="3200" dirty="0" smtClean="0"/>
              <a:t>documents(2/8)</a:t>
            </a:r>
            <a:endParaRPr lang="en-US" sz="3200" dirty="0"/>
          </a:p>
        </p:txBody>
      </p:sp>
      <p:sp>
        <p:nvSpPr>
          <p:cNvPr id="3" name="Content Placeholder 2"/>
          <p:cNvSpPr>
            <a:spLocks noGrp="1"/>
          </p:cNvSpPr>
          <p:nvPr>
            <p:ph idx="1"/>
          </p:nvPr>
        </p:nvSpPr>
        <p:spPr/>
        <p:txBody>
          <a:bodyPr>
            <a:normAutofit/>
          </a:bodyPr>
          <a:lstStyle/>
          <a:p>
            <a:endParaRPr lang="en-US" sz="2400" dirty="0" smtClean="0"/>
          </a:p>
          <a:p>
            <a:pPr>
              <a:buNone/>
            </a:pPr>
            <a:r>
              <a:rPr lang="en-US" sz="2400" dirty="0" smtClean="0"/>
              <a:t>Product specification file</a:t>
            </a:r>
          </a:p>
          <a:p>
            <a:endParaRPr lang="en-US" sz="2400" dirty="0" smtClean="0"/>
          </a:p>
          <a:p>
            <a:r>
              <a:rPr lang="en-US" sz="2000" dirty="0" smtClean="0"/>
              <a:t> The Product specification file brings together and contains all of the  essential reference documents to ensure that investigational medicinal products are manufactured  according to good manufacturing practice for investigational medicinal products and the clinical trial </a:t>
            </a:r>
            <a:r>
              <a:rPr lang="en-US" sz="2000" dirty="0" smtClean="0"/>
              <a:t>authorization</a:t>
            </a:r>
            <a:endParaRPr lang="en-US" sz="2000" dirty="0" smtClean="0"/>
          </a:p>
          <a:p>
            <a:pPr>
              <a:buNone/>
            </a:pPr>
            <a:endParaRPr lang="en-US" sz="2000" dirty="0" smtClean="0"/>
          </a:p>
          <a:p>
            <a:r>
              <a:rPr lang="en-US" sz="2000" dirty="0" smtClean="0"/>
              <a:t> It should be continually updated as development of the product proceeds, ensuring  appropriate traceability to the previous versions.</a:t>
            </a:r>
          </a:p>
          <a:p>
            <a:pPr>
              <a:buNone/>
            </a:pPr>
            <a:r>
              <a:rPr lang="en-US" sz="2000" dirty="0" smtClean="0"/>
              <a:t> </a:t>
            </a:r>
            <a:endParaRPr lang="en-US" sz="2000" dirty="0"/>
          </a:p>
        </p:txBody>
      </p:sp>
      <p:sp>
        <p:nvSpPr>
          <p:cNvPr id="4" name="Date Placeholder 3"/>
          <p:cNvSpPr>
            <a:spLocks noGrp="1"/>
          </p:cNvSpPr>
          <p:nvPr>
            <p:ph type="dt" sz="half" idx="10"/>
          </p:nvPr>
        </p:nvSpPr>
        <p:spPr/>
        <p:txBody>
          <a:bodyPr/>
          <a:lstStyle/>
          <a:p>
            <a:fld id="{D7A2777B-6736-4C49-B698-22CD8CDCB547}" type="datetime1">
              <a:rPr lang="en-US" smtClean="0"/>
              <a:t>22/12/2022</a:t>
            </a:fld>
            <a:endParaRPr lang="en-US"/>
          </a:p>
        </p:txBody>
      </p:sp>
      <p:sp>
        <p:nvSpPr>
          <p:cNvPr id="5" name="Slide Number Placeholder 4"/>
          <p:cNvSpPr>
            <a:spLocks noGrp="1"/>
          </p:cNvSpPr>
          <p:nvPr>
            <p:ph type="sldNum" sz="quarter" idx="12"/>
          </p:nvPr>
        </p:nvSpPr>
        <p:spPr/>
        <p:txBody>
          <a:bodyPr/>
          <a:lstStyle/>
          <a:p>
            <a:fld id="{0561A561-A7AA-4BAA-9603-8C1216E2C4B2}"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458</TotalTime>
  <Words>824</Words>
  <Application>Microsoft Office PowerPoint</Application>
  <PresentationFormat>On-screen Show (4:3)</PresentationFormat>
  <Paragraphs>159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Flow of IP from manufacturing facility to patient and return and documentation required </vt:lpstr>
      <vt:lpstr>Content          </vt:lpstr>
      <vt:lpstr>   Investigational Product </vt:lpstr>
      <vt:lpstr>Key personnel responsible in management of IP </vt:lpstr>
      <vt:lpstr>Key personnel responsible in management of IP </vt:lpstr>
      <vt:lpstr>IP Flow</vt:lpstr>
      <vt:lpstr>Documentation</vt:lpstr>
      <vt:lpstr>IP related documents(1/8)</vt:lpstr>
      <vt:lpstr>IP related documents(2/8)</vt:lpstr>
      <vt:lpstr>IP related documents(3/8)</vt:lpstr>
      <vt:lpstr>IP related documents(4/8)</vt:lpstr>
      <vt:lpstr>IP related documents(5/8)</vt:lpstr>
      <vt:lpstr>IP related documents(6/8)</vt:lpstr>
      <vt:lpstr>IP related documents(7/8)</vt:lpstr>
      <vt:lpstr>IP related documents(8/8)</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of IP from manufacturing facility to patient and return and documentation required</dc:title>
  <dc:creator>Shraddha</dc:creator>
  <cp:lastModifiedBy>Shraddha</cp:lastModifiedBy>
  <cp:revision>11</cp:revision>
  <dcterms:created xsi:type="dcterms:W3CDTF">2022-12-21T12:18:00Z</dcterms:created>
  <dcterms:modified xsi:type="dcterms:W3CDTF">2022-12-22T11:10:57Z</dcterms:modified>
</cp:coreProperties>
</file>