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8" r:id="rId6"/>
    <p:sldId id="295" r:id="rId7"/>
    <p:sldId id="284" r:id="rId8"/>
    <p:sldId id="285" r:id="rId9"/>
    <p:sldId id="292" r:id="rId10"/>
    <p:sldId id="293" r:id="rId11"/>
    <p:sldId id="279" r:id="rId12"/>
    <p:sldId id="290" r:id="rId13"/>
    <p:sldId id="287" r:id="rId14"/>
    <p:sldId id="296" r:id="rId15"/>
    <p:sldId id="286" r:id="rId16"/>
    <p:sldId id="297" r:id="rId17"/>
    <p:sldId id="298" r:id="rId18"/>
    <p:sldId id="299" r:id="rId19"/>
    <p:sldId id="289" r:id="rId20"/>
    <p:sldId id="288" r:id="rId21"/>
    <p:sldId id="300" r:id="rId22"/>
    <p:sldId id="291" r:id="rId23"/>
    <p:sldId id="29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9" autoAdjust="0"/>
    <p:restoredTop sz="89068" autoAdjust="0"/>
  </p:normalViewPr>
  <p:slideViewPr>
    <p:cSldViewPr>
      <p:cViewPr varScale="1">
        <p:scale>
          <a:sx n="66" d="100"/>
          <a:sy n="66" d="100"/>
        </p:scale>
        <p:origin x="94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pPr/>
              <a:t>12/13/2022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pPr/>
              <a:t>12/13/2022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source of bias in clinical studies is a </a:t>
            </a:r>
            <a:r>
              <a:rPr lang="en-US" b="1" dirty="0" smtClean="0"/>
              <a:t>financial interest of the clinical investigator in the outcome of the study:</a:t>
            </a:r>
            <a:r>
              <a:rPr lang="en-US" b="1" baseline="0" dirty="0" smtClean="0"/>
              <a:t> </a:t>
            </a:r>
          </a:p>
          <a:p>
            <a:r>
              <a:rPr lang="en-US" b="1" baseline="0" dirty="0" smtClean="0"/>
              <a:t>For instance: </a:t>
            </a:r>
            <a:r>
              <a:rPr lang="en-US" dirty="0" smtClean="0"/>
              <a:t>way payment is arranged (e.g., a royalty) or because the investigator has a proprietary interest in the product (e.g., a patent) or because the investigator has an equity interest in the sponsor of the covered study.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Compensation affected by the outcome of clinical studies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means compensation that could be higher for a favorable outcome than for an unfavorable 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Form FDA 3454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D423B-C62B-4C0F-8F65-2B3E64D6324F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811-80B5-4425-B989-7783CFF3BE25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93B5-C71F-43BB-8D6D-FB79D6812EA9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76C-99FB-460F-BCC7-4CDA85628994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E9D-B267-48D4-BF73-947EB0A384EE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24F-E7A0-4CA1-BA3D-548D6836C3A1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EDB-CBAF-48B2-9AE9-DB832F19ECB4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B1B9-65EC-4B87-96D2-7B945D940F58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9D1-1222-4707-BD06-0C4CA469D34C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A29C-048D-4425-8DA4-8644BF1060C6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Form FDA 3454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9AA8325-3B2F-4CB2-9499-641C68879069}" type="datetime1">
              <a:rPr lang="en-US" smtClean="0"/>
              <a:pPr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latin typeface="Calibri" pitchFamily="34" charset="0"/>
                <a:cs typeface="Calibri" pitchFamily="34" charset="0"/>
              </a:rPr>
              <a:t>FORM FDA 3454</a:t>
            </a:r>
            <a:br>
              <a:rPr lang="en-US" sz="6000" dirty="0" smtClean="0">
                <a:latin typeface="Calibri" pitchFamily="34" charset="0"/>
                <a:cs typeface="Calibri" pitchFamily="34" charset="0"/>
              </a:rPr>
            </a:br>
            <a:r>
              <a:rPr lang="en-US" sz="6000" dirty="0" smtClean="0">
                <a:latin typeface="Calibri" pitchFamily="34" charset="0"/>
                <a:cs typeface="Calibri" pitchFamily="34" charset="0"/>
              </a:rPr>
              <a:t>(Certification)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257800"/>
            <a:ext cx="9429931" cy="991077"/>
          </a:xfrm>
        </p:spPr>
        <p:txBody>
          <a:bodyPr/>
          <a:lstStyle/>
          <a:p>
            <a:r>
              <a:rPr lang="en-US" cap="none" dirty="0" smtClean="0">
                <a:latin typeface="Calibri" pitchFamily="34" charset="0"/>
                <a:cs typeface="Calibri" pitchFamily="34" charset="0"/>
              </a:rPr>
              <a:t>Presented By: </a:t>
            </a:r>
            <a:r>
              <a:rPr lang="en-US" cap="none" dirty="0" err="1" smtClean="0">
                <a:latin typeface="Calibri" pitchFamily="34" charset="0"/>
                <a:cs typeface="Calibri" pitchFamily="34" charset="0"/>
              </a:rPr>
              <a:t>Vinay</a:t>
            </a:r>
            <a:r>
              <a:rPr lang="en-US" cap="none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cap="none" dirty="0" err="1" smtClean="0">
                <a:latin typeface="Calibri" pitchFamily="34" charset="0"/>
                <a:cs typeface="Calibri" pitchFamily="34" charset="0"/>
              </a:rPr>
              <a:t>Digvijay</a:t>
            </a:r>
            <a:r>
              <a:rPr lang="en-US" cap="none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cap="none" dirty="0" err="1" smtClean="0">
                <a:latin typeface="Calibri" pitchFamily="34" charset="0"/>
                <a:cs typeface="Calibri" pitchFamily="34" charset="0"/>
              </a:rPr>
              <a:t>Aarti</a:t>
            </a:r>
            <a:r>
              <a:rPr lang="en-US" cap="none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cap="none" dirty="0" err="1" smtClean="0">
                <a:latin typeface="Calibri" pitchFamily="34" charset="0"/>
                <a:cs typeface="Calibri" pitchFamily="34" charset="0"/>
              </a:rPr>
              <a:t>Manasi</a:t>
            </a:r>
            <a:r>
              <a:rPr lang="en-US" cap="none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cap="none" dirty="0" err="1" smtClean="0">
                <a:latin typeface="Calibri" pitchFamily="34" charset="0"/>
                <a:cs typeface="Calibri" pitchFamily="34" charset="0"/>
              </a:rPr>
              <a:t>Dr.Geetu</a:t>
            </a:r>
            <a:endParaRPr lang="en-US" cap="non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0"/>
            <a:ext cx="9751060" cy="116840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Form 3454 (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2/10)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7800"/>
            <a:ext cx="9751060" cy="24638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Covered clinical study: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Means any study of a drug or device in humans submitted in a marketing application.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Clinical Investigator: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Means a listed or identified investigator or sub-investigator  who is directly involved in the treatment or evaluation of research subjects.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Applicant: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Means the party who submits a marketing application to FDA for approval of a drug, device or biologic product.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2FF9-9B7E-432E-BCF2-A970FFD88FE8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98" r="1518"/>
          <a:stretch>
            <a:fillRect/>
          </a:stretch>
        </p:blipFill>
        <p:spPr bwMode="auto">
          <a:xfrm>
            <a:off x="684212" y="4267200"/>
            <a:ext cx="108204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 3454 (3/10)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21 CFR 54.2(d)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Clinical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investigator 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3" y="2519363"/>
            <a:ext cx="8458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0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751060" cy="78740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Form 3454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(4/10)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3812" y="1371600"/>
            <a:ext cx="9751060" cy="1625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Proprietary interest: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Means, a patent, trademark, copyright or licensing agreement.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Significant equity interest in the sponsor of a covered study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means any ownership interest, stock options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21E6-64DF-49D3-A46B-A5A77CEDA100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027" r="2027"/>
          <a:stretch>
            <a:fillRect/>
          </a:stretch>
        </p:blipFill>
        <p:spPr bwMode="auto">
          <a:xfrm>
            <a:off x="684212" y="3124200"/>
            <a:ext cx="10820400" cy="3105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Form 3454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(5/10)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21 CFR 54.2(a)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Compensation affected by the outcome of clinical studies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9"/>
          <a:stretch/>
        </p:blipFill>
        <p:spPr>
          <a:xfrm>
            <a:off x="1821087" y="2263490"/>
            <a:ext cx="8247620" cy="38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Form 3454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(6/10)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21 CFR 54.2(b)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Significant equity interest in the sponsor of a covered study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236535"/>
            <a:ext cx="8152369" cy="38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Form 3454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(7/10)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21 CFR 54.2(f)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Significant payments of other sorts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317785"/>
            <a:ext cx="7391400" cy="38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9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57200"/>
            <a:ext cx="9751060" cy="71120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Form 3454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(8/10)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447800"/>
            <a:ext cx="9751060" cy="2235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Sponsor of the covered clinical study: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Means a party supporting a particular study at the time it was carried out.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Significant payments of other sorts (SPOOS):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Are payments that have a cumulative monetary value of $25,000 or more and are made by any sponsor of a covered study to the investigator or the investigator’s institution during the time the clinical investigator is carrying out the study and for one year following completion of the study.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774A-2BF3-4C73-90EA-CBC8D9328D8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293812" y="6019800"/>
            <a:ext cx="7414870" cy="304800"/>
          </a:xfrm>
        </p:spPr>
        <p:txBody>
          <a:bodyPr/>
          <a:lstStyle/>
          <a:p>
            <a:r>
              <a:rPr lang="en-US" dirty="0" smtClean="0"/>
              <a:t>Form FDA 3454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2" y="3962400"/>
            <a:ext cx="10829925" cy="216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751060" cy="78740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Form 3454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(9/10)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676400"/>
            <a:ext cx="9751060" cy="109220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Due diligence: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 a measure of activity expected from a reasonable and prudent person under a particular circumstance, in this case, collecting information about financial interests or arrangements.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2CB4-10DB-4169-A467-FA8DF5D7C703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2" y="2971800"/>
            <a:ext cx="11049000" cy="323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762000"/>
            <a:ext cx="9751060" cy="7112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Form 3454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(10/10)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16314"/>
            <a:ext cx="9751060" cy="4354286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21 CFR 54.4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4"/>
          <a:stretch/>
        </p:blipFill>
        <p:spPr>
          <a:xfrm>
            <a:off x="3474254" y="1995714"/>
            <a:ext cx="5362644" cy="37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References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www.fda.gov/media/70465/download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788-D34B-4076-9961-8980551F039D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Content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About 21 CFR Part 54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Introduction to form 3454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Purpose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Summary of Financial Reporting Requirements for Clinical Investigators (Flowchart)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Form FDA 3454- Key Definitions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References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6F8-CF64-4250-AF89-A60945733B58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7612" y="2667000"/>
            <a:ext cx="9751060" cy="11684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/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Thank You</a:t>
            </a:r>
            <a:endParaRPr lang="en-US" sz="8000" b="1" dirty="0">
              <a:ln/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112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21 CFR Part 54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295400"/>
            <a:ext cx="975106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financial disclosure by clinical investigators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 purpose of this part :-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Compensation affected by the outcome of clinical studies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Significant equity interest in the sponsor of a covered study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Proprietary interest in the tested product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54.2(c)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Clinical investigator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Covered clinical study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Significant payments of other sorts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Applicant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Sponsor of the covered clinical study –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54.2(h)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2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(1/2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Form 3454 or The Financial Certification or Disclosure Statement  is used to submit information regarding clinical investigators who participated in the clinical studies.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Form 3454 contains in the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21 CFR Part 54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Applicable since 1999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Financial Disclosure by Clinical Investigators regulation (21 CFR part 54) requires applicants who submit a marketing application for a drug, biological product or device to submit certain information concerning the compensation to, and financial interests and arrangements of, any clinical investigator conducting clinical studies covered by the regulation.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626F-9A22-48CF-8971-9CC81D87DE83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(2/2)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FORM FDA 3454, Certification, for any clinical investigator who has no disclosable financial interests in or arrangements with any sponsor of the covered clinical study.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8C4-EE3A-49E7-A7A5-67E00DE63B77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Purpose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FDA evaluates clinical studies submitted in marketing applications, required by law, for new human drugs and biological products and marketing applications and reclassification petitions for medical devices.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FDA may consider clinical studies inadequate &amp; data inadequate if steps have not been taken to minimize bias.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  “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Potential source of bias in clinical studies is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financial interest of the clinical investigator in the outcome of the study”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2894329" cy="482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2209800"/>
            <a:ext cx="3505200" cy="20828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800" b="1" dirty="0" smtClean="0">
                <a:ln/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Summary of Financial Reporting Requirements for Clinical Investigators (Flowchart)</a:t>
            </a:r>
          </a:p>
          <a:p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2BD-81BC-4DB6-84B3-DCB11ECBD20E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1012" y="228600"/>
            <a:ext cx="4648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Financial reporting requirements apply to CI, Sub-I, their Spouses &amp; Children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7012" y="17526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Certify that no financial interest or arrangements exist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2412" y="16764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Disclose financial interests &amp; arrangements and describe steps to minimize bias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0812" y="35052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Form FDA 3454, Certification of Financial Interests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66212" y="3657600"/>
            <a:ext cx="2438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Form FDA 3455, Disclosure of Financial Interests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812" y="5334000"/>
            <a:ext cx="3810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Any marketing application for a drug, biological product or medical device that relies in part on clinical data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5484812" y="12192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70812" y="12192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1" idx="1"/>
          </p:cNvCxnSpPr>
          <p:nvPr/>
        </p:nvCxnSpPr>
        <p:spPr>
          <a:xfrm>
            <a:off x="6246812" y="1524000"/>
            <a:ext cx="990600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70812" y="15240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37412" y="137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799012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9942512" y="3238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0012" y="47244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7770812" y="48006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8212" y="4953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99412" y="4953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6012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362200"/>
            <a:ext cx="4419600" cy="990600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b="1" dirty="0" smtClean="0">
                <a:ln/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ln/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Form FDA 3454</a:t>
            </a:r>
            <a:br>
              <a:rPr lang="en-US" sz="3600" b="1" dirty="0" smtClean="0">
                <a:ln/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ln/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(Certification)</a:t>
            </a:r>
            <a:endParaRPr lang="en-US" b="1" dirty="0">
              <a:ln/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rajes\OneDrive\Desktop\IMG-20221212-WA000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1412" y="304800"/>
            <a:ext cx="6934200" cy="6270171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AD8-EDB4-4BB7-B1D5-7E5AA122C5FF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Form 3454 (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1/10)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1930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Certification : Financial Interests &amp; Arrangements of Clinical Investigators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Form approved: OMB No.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Expiration Date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732-80F8-4ABD-A086-E1AF11436451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Form FDA 3454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425" t="16754" r="3411"/>
          <a:stretch>
            <a:fillRect/>
          </a:stretch>
        </p:blipFill>
        <p:spPr bwMode="auto">
          <a:xfrm>
            <a:off x="836612" y="4419600"/>
            <a:ext cx="10363200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1059_win32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purl.org/dc/elements/1.1/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tf02801059_win32</Template>
  <TotalTime>467</TotalTime>
  <Words>917</Words>
  <Application>Microsoft Office PowerPoint</Application>
  <PresentationFormat>Custom</PresentationFormat>
  <Paragraphs>136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Constantia</vt:lpstr>
      <vt:lpstr>tf02801059_win32</vt:lpstr>
      <vt:lpstr>FORM FDA 3454 (Certification)</vt:lpstr>
      <vt:lpstr>Content</vt:lpstr>
      <vt:lpstr>21 CFR Part 54 </vt:lpstr>
      <vt:lpstr>Introduction (1/2)</vt:lpstr>
      <vt:lpstr>Introduction (2/2)</vt:lpstr>
      <vt:lpstr>Purpose </vt:lpstr>
      <vt:lpstr>PowerPoint Presentation</vt:lpstr>
      <vt:lpstr> Form FDA 3454 (Certification)</vt:lpstr>
      <vt:lpstr>Form 3454 (1/10)</vt:lpstr>
      <vt:lpstr>Form 3454 (2/10)</vt:lpstr>
      <vt:lpstr>Form 3454 (3/10)</vt:lpstr>
      <vt:lpstr>Form 3454 (4/10)</vt:lpstr>
      <vt:lpstr>Form 3454 (5/10)</vt:lpstr>
      <vt:lpstr>Form 3454 (6/10)</vt:lpstr>
      <vt:lpstr>Form 3454 (7/10)</vt:lpstr>
      <vt:lpstr>Form 3454 (8/10)</vt:lpstr>
      <vt:lpstr>Form 3454 (9/10)</vt:lpstr>
      <vt:lpstr>Form 3454 (10/10)</vt:lpstr>
      <vt:lpstr>References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3454</dc:title>
  <dc:creator>rajes</dc:creator>
  <cp:lastModifiedBy>Welcome</cp:lastModifiedBy>
  <cp:revision>64</cp:revision>
  <dcterms:created xsi:type="dcterms:W3CDTF">2022-12-12T13:56:56Z</dcterms:created>
  <dcterms:modified xsi:type="dcterms:W3CDTF">2022-12-13T15:06:28Z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